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Default Extension="mp4" ContentType="video/mp4"/>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xml" ContentType="application/vnd.openxmlformats-officedocument.themeOverride+xml"/>
  <Override PartName="/ppt/notesSlides/notesSlide23.xml" ContentType="application/vnd.openxmlformats-officedocument.presentationml.notesSlide+xml"/>
  <Override PartName="/ppt/theme/themeOverride2.xml" ContentType="application/vnd.openxmlformats-officedocument.themeOverride+xml"/>
  <Override PartName="/ppt/notesSlides/notesSlide24.xml" ContentType="application/vnd.openxmlformats-officedocument.presentationml.notesSlide+xml"/>
  <Override PartName="/ppt/theme/themeOverride3.xml" ContentType="application/vnd.openxmlformats-officedocument.themeOverride+xml"/>
  <Override PartName="/ppt/notesSlides/notesSlide25.xml" ContentType="application/vnd.openxmlformats-officedocument.presentationml.notesSlide+xml"/>
  <Override PartName="/ppt/theme/themeOverride4.xml" ContentType="application/vnd.openxmlformats-officedocument.themeOverride+xml"/>
  <Override PartName="/ppt/notesSlides/notesSlide26.xml" ContentType="application/vnd.openxmlformats-officedocument.presentationml.notesSlide+xml"/>
  <Override PartName="/ppt/theme/themeOverride5.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heme/themeOverride6.xml" ContentType="application/vnd.openxmlformats-officedocument.themeOverride+xml"/>
  <Override PartName="/ppt/notesSlides/notesSlide35.xml" ContentType="application/vnd.openxmlformats-officedocument.presentationml.notesSlide+xml"/>
  <Override PartName="/ppt/theme/themeOverride7.xml" ContentType="application/vnd.openxmlformats-officedocument.themeOverride+xml"/>
  <Override PartName="/ppt/notesSlides/notesSlide36.xml" ContentType="application/vnd.openxmlformats-officedocument.presentationml.notesSlide+xml"/>
  <Override PartName="/ppt/theme/themeOverride8.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heme/themeOverride9.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3"/>
  </p:sldMasterIdLst>
  <p:notesMasterIdLst>
    <p:notesMasterId r:id="rId123"/>
  </p:notesMasterIdLst>
  <p:sldIdLst>
    <p:sldId id="257" r:id="rId4"/>
    <p:sldId id="1096" r:id="rId5"/>
    <p:sldId id="1102" r:id="rId6"/>
    <p:sldId id="1103" r:id="rId7"/>
    <p:sldId id="281" r:id="rId8"/>
    <p:sldId id="1116" r:id="rId9"/>
    <p:sldId id="1106" r:id="rId10"/>
    <p:sldId id="1111" r:id="rId11"/>
    <p:sldId id="1104" r:id="rId12"/>
    <p:sldId id="1109" r:id="rId13"/>
    <p:sldId id="1110" r:id="rId14"/>
    <p:sldId id="1113" r:id="rId15"/>
    <p:sldId id="1099" r:id="rId16"/>
    <p:sldId id="1107" r:id="rId17"/>
    <p:sldId id="1114" r:id="rId18"/>
    <p:sldId id="1125" r:id="rId19"/>
    <p:sldId id="1112" r:id="rId20"/>
    <p:sldId id="1105" r:id="rId21"/>
    <p:sldId id="1127" r:id="rId22"/>
    <p:sldId id="1128" r:id="rId23"/>
    <p:sldId id="1129" r:id="rId24"/>
    <p:sldId id="1130" r:id="rId25"/>
    <p:sldId id="1097" r:id="rId26"/>
    <p:sldId id="358" r:id="rId27"/>
    <p:sldId id="359" r:id="rId28"/>
    <p:sldId id="1132" r:id="rId29"/>
    <p:sldId id="1134" r:id="rId30"/>
    <p:sldId id="1133" r:id="rId31"/>
    <p:sldId id="1124" r:id="rId32"/>
    <p:sldId id="1141" r:id="rId33"/>
    <p:sldId id="1115" r:id="rId34"/>
    <p:sldId id="1108" r:id="rId35"/>
    <p:sldId id="1138" r:id="rId36"/>
    <p:sldId id="1137" r:id="rId37"/>
    <p:sldId id="1142" r:id="rId38"/>
    <p:sldId id="1143" r:id="rId39"/>
    <p:sldId id="1144" r:id="rId40"/>
    <p:sldId id="1135" r:id="rId41"/>
    <p:sldId id="1136" r:id="rId42"/>
    <p:sldId id="1131" r:id="rId43"/>
    <p:sldId id="1117" r:id="rId44"/>
    <p:sldId id="389" r:id="rId45"/>
    <p:sldId id="1126" r:id="rId46"/>
    <p:sldId id="1123" r:id="rId47"/>
    <p:sldId id="1121" r:id="rId48"/>
    <p:sldId id="1122" r:id="rId49"/>
    <p:sldId id="1139" r:id="rId50"/>
    <p:sldId id="1140" r:id="rId51"/>
    <p:sldId id="284" r:id="rId52"/>
    <p:sldId id="260" r:id="rId53"/>
    <p:sldId id="261" r:id="rId54"/>
    <p:sldId id="262" r:id="rId55"/>
    <p:sldId id="263" r:id="rId56"/>
    <p:sldId id="264" r:id="rId57"/>
    <p:sldId id="265" r:id="rId58"/>
    <p:sldId id="266" r:id="rId59"/>
    <p:sldId id="267" r:id="rId60"/>
    <p:sldId id="268" r:id="rId61"/>
    <p:sldId id="1120" r:id="rId62"/>
    <p:sldId id="357" r:id="rId63"/>
    <p:sldId id="1145" r:id="rId64"/>
    <p:sldId id="382" r:id="rId65"/>
    <p:sldId id="383" r:id="rId66"/>
    <p:sldId id="1146" r:id="rId67"/>
    <p:sldId id="390" r:id="rId68"/>
    <p:sldId id="391" r:id="rId69"/>
    <p:sldId id="1147" r:id="rId70"/>
    <p:sldId id="392" r:id="rId71"/>
    <p:sldId id="393" r:id="rId72"/>
    <p:sldId id="1148" r:id="rId73"/>
    <p:sldId id="372" r:id="rId74"/>
    <p:sldId id="373" r:id="rId75"/>
    <p:sldId id="1165" r:id="rId76"/>
    <p:sldId id="1149" r:id="rId77"/>
    <p:sldId id="378" r:id="rId78"/>
    <p:sldId id="379" r:id="rId79"/>
    <p:sldId id="1150" r:id="rId80"/>
    <p:sldId id="371" r:id="rId81"/>
    <p:sldId id="360" r:id="rId82"/>
    <p:sldId id="1155" r:id="rId83"/>
    <p:sldId id="394" r:id="rId84"/>
    <p:sldId id="1156" r:id="rId85"/>
    <p:sldId id="388" r:id="rId86"/>
    <p:sldId id="370" r:id="rId87"/>
    <p:sldId id="1157" r:id="rId88"/>
    <p:sldId id="366" r:id="rId89"/>
    <p:sldId id="365" r:id="rId90"/>
    <p:sldId id="1159" r:id="rId91"/>
    <p:sldId id="368" r:id="rId92"/>
    <p:sldId id="369" r:id="rId93"/>
    <p:sldId id="1160" r:id="rId94"/>
    <p:sldId id="380" r:id="rId95"/>
    <p:sldId id="381" r:id="rId96"/>
    <p:sldId id="1158" r:id="rId97"/>
    <p:sldId id="376" r:id="rId98"/>
    <p:sldId id="377" r:id="rId99"/>
    <p:sldId id="1162" r:id="rId100"/>
    <p:sldId id="386" r:id="rId101"/>
    <p:sldId id="387" r:id="rId102"/>
    <p:sldId id="1163" r:id="rId103"/>
    <p:sldId id="395" r:id="rId104"/>
    <p:sldId id="396" r:id="rId105"/>
    <p:sldId id="398" r:id="rId106"/>
    <p:sldId id="399" r:id="rId107"/>
    <p:sldId id="1154" r:id="rId108"/>
    <p:sldId id="374" r:id="rId109"/>
    <p:sldId id="375" r:id="rId110"/>
    <p:sldId id="1161" r:id="rId111"/>
    <p:sldId id="384" r:id="rId112"/>
    <p:sldId id="385" r:id="rId113"/>
    <p:sldId id="1118" r:id="rId114"/>
    <p:sldId id="1152" r:id="rId115"/>
    <p:sldId id="362" r:id="rId116"/>
    <p:sldId id="363" r:id="rId117"/>
    <p:sldId id="1153" r:id="rId118"/>
    <p:sldId id="1151" r:id="rId119"/>
    <p:sldId id="1166" r:id="rId120"/>
    <p:sldId id="1164" r:id="rId121"/>
    <p:sldId id="1119" r:id="rId122"/>
  </p:sldIdLst>
  <p:sldSz cx="12192000" cy="6858000"/>
  <p:notesSz cx="7010400" cy="92964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0098B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Стиль из темы 2 - акцент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75" autoAdjust="0"/>
    <p:restoredTop sz="93186" autoAdjust="0"/>
  </p:normalViewPr>
  <p:slideViewPr>
    <p:cSldViewPr snapToGrid="0">
      <p:cViewPr varScale="1">
        <p:scale>
          <a:sx n="107" d="100"/>
          <a:sy n="107" d="100"/>
        </p:scale>
        <p:origin x="312" y="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notesMaster" Target="notesMasters/notesMaster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de-CH"/>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0C42367-4BD2-4AD3-BC87-B221D84BF2DB}" type="datetimeFigureOut">
              <a:rPr lang="de-CH" smtClean="0"/>
              <a:t>01.04.2019</a:t>
            </a:fld>
            <a:endParaRPr lang="de-CH"/>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de-CH"/>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de-CH"/>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DEE7E12-68A7-4234-A411-DCA061B9AEEF}" type="slidenum">
              <a:rPr lang="de-CH" smtClean="0"/>
              <a:t>‹#›</a:t>
            </a:fld>
            <a:endParaRPr lang="de-CH"/>
          </a:p>
        </p:txBody>
      </p:sp>
    </p:spTree>
    <p:extLst>
      <p:ext uri="{BB962C8B-B14F-4D97-AF65-F5344CB8AC3E}">
        <p14:creationId xmlns:p14="http://schemas.microsoft.com/office/powerpoint/2010/main" val="1739602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138D47-DF6C-486B-B41B-5A24E8E1E61E}" type="slidenum">
              <a:rPr lang="en-US" smtClean="0"/>
              <a:t>1</a:t>
            </a:fld>
            <a:endParaRPr lang="en-US"/>
          </a:p>
        </p:txBody>
      </p:sp>
    </p:spTree>
    <p:extLst>
      <p:ext uri="{BB962C8B-B14F-4D97-AF65-F5344CB8AC3E}">
        <p14:creationId xmlns:p14="http://schemas.microsoft.com/office/powerpoint/2010/main" val="3086798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Полевое ПО </a:t>
            </a:r>
            <a:r>
              <a:rPr lang="en-US" dirty="0"/>
              <a:t>Captivate </a:t>
            </a:r>
            <a:r>
              <a:rPr lang="ru-RU" dirty="0"/>
              <a:t>и его прикладные программы доступны для использования с полевыми контроллерами </a:t>
            </a:r>
            <a:r>
              <a:rPr lang="en-US" dirty="0"/>
              <a:t>CS20, </a:t>
            </a:r>
            <a:r>
              <a:rPr lang="ru-RU" dirty="0"/>
              <a:t>планшетами </a:t>
            </a:r>
            <a:r>
              <a:rPr lang="en-US" dirty="0"/>
              <a:t>CS35</a:t>
            </a:r>
            <a:r>
              <a:rPr lang="ru-RU" dirty="0"/>
              <a:t> и тахеометрами. </a:t>
            </a:r>
          </a:p>
          <a:p>
            <a:r>
              <a:rPr lang="ru-RU" dirty="0"/>
              <a:t>Это общая презентация, в которой мы рассмотрим основные прикладные программы, которые позволяют решать сложные инженерные задачи прямо в поле на борту того или иного инструмента.</a:t>
            </a:r>
          </a:p>
          <a:p>
            <a:endParaRPr lang="ru-RU" dirty="0"/>
          </a:p>
          <a:p>
            <a:r>
              <a:rPr lang="ru-RU" dirty="0"/>
              <a:t>Первая часть вебинара будет посвящена возможностям, доступным по умолчанию…</a:t>
            </a:r>
            <a:endParaRPr lang="en-US" dirty="0"/>
          </a:p>
          <a:p>
            <a:r>
              <a:rPr lang="ru-RU" dirty="0"/>
              <a:t>Во второй основной части мы поговорим о возможностях специальных прикладных программ.</a:t>
            </a:r>
            <a:endParaRPr lang="en-US" dirty="0"/>
          </a:p>
          <a:p>
            <a:endParaRPr lang="ru-RU" dirty="0"/>
          </a:p>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a:t>
            </a:fld>
            <a:endParaRPr lang="en-US"/>
          </a:p>
        </p:txBody>
      </p:sp>
    </p:spTree>
    <p:extLst>
      <p:ext uri="{BB962C8B-B14F-4D97-AF65-F5344CB8AC3E}">
        <p14:creationId xmlns:p14="http://schemas.microsoft.com/office/powerpoint/2010/main" val="198779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На </a:t>
            </a:r>
            <a:r>
              <a:rPr lang="en-US" dirty="0"/>
              <a:t>YouTube </a:t>
            </a:r>
            <a:r>
              <a:rPr lang="ru-RU" dirty="0"/>
              <a:t>канале </a:t>
            </a:r>
            <a:r>
              <a:rPr lang="en-US" dirty="0"/>
              <a:t>Hexagon Geosystems RUS (https://www.youtube.com/channel/UCIQSV1tl0fYauGM0L0md6Ig</a:t>
            </a:r>
            <a:r>
              <a:rPr lang="ru-RU" dirty="0"/>
              <a:t>) собрано большое количество видео о применении оборудования </a:t>
            </a:r>
            <a:r>
              <a:rPr lang="en-US" dirty="0"/>
              <a:t>Leica </a:t>
            </a:r>
            <a:r>
              <a:rPr lang="ru-RU" dirty="0"/>
              <a:t>в различных отраслях. </a:t>
            </a:r>
          </a:p>
          <a:p>
            <a:r>
              <a:rPr lang="ru-RU" dirty="0"/>
              <a:t>Там же вы найдете обзоры различных моделей спутникового оборудования, тахеометров, наземных сканеров, дальномеров и программного обеспечения. </a:t>
            </a:r>
            <a:endParaRPr lang="en-US" dirty="0"/>
          </a:p>
          <a:p>
            <a:r>
              <a:rPr lang="ru-RU" dirty="0"/>
              <a:t>В том числе, есть ознакомительные видео обзоры по </a:t>
            </a:r>
            <a:r>
              <a:rPr lang="en-US" dirty="0"/>
              <a:t>Captivate: </a:t>
            </a:r>
            <a:r>
              <a:rPr lang="ru-RU" dirty="0"/>
              <a:t> знакомство с интерфейсом, создание нового проекта, кодирование и рисовка объектов, расширенные возможности кодирования, использование </a:t>
            </a:r>
            <a:r>
              <a:rPr lang="en-US" dirty="0"/>
              <a:t>CAD</a:t>
            </a:r>
            <a:r>
              <a:rPr lang="ru-RU" dirty="0"/>
              <a:t> файлов, быстрое кодирование с классификатором </a:t>
            </a:r>
            <a:r>
              <a:rPr lang="en-US" dirty="0"/>
              <a:t>CREDO_DAT</a:t>
            </a:r>
            <a:r>
              <a:rPr lang="ru-RU" dirty="0"/>
              <a:t>.</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a:t>
            </a:fld>
            <a:endParaRPr lang="en-US"/>
          </a:p>
        </p:txBody>
      </p:sp>
    </p:spTree>
    <p:extLst>
      <p:ext uri="{BB962C8B-B14F-4D97-AF65-F5344CB8AC3E}">
        <p14:creationId xmlns:p14="http://schemas.microsoft.com/office/powerpoint/2010/main" val="1176977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Также, для тех, кто хочет самостоятельно углубить свои знания по прикладным программам и возможностям </a:t>
            </a:r>
            <a:r>
              <a:rPr lang="en-US" dirty="0"/>
              <a:t>Captivate </a:t>
            </a:r>
            <a:r>
              <a:rPr lang="ru-RU" dirty="0"/>
              <a:t>я рекомендую скачать с сайте </a:t>
            </a:r>
            <a:r>
              <a:rPr lang="en-US" dirty="0"/>
              <a:t>https://geosystems.ru/media/library/</a:t>
            </a:r>
            <a:r>
              <a:rPr lang="ru-RU" dirty="0"/>
              <a:t> полное руководство пользователя на русском языке, в котором дается максимально подробный обзор всех возможностей </a:t>
            </a:r>
            <a:r>
              <a:rPr lang="en-US" dirty="0"/>
              <a:t>Captivate.</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a:t>
            </a:fld>
            <a:endParaRPr lang="en-US"/>
          </a:p>
        </p:txBody>
      </p:sp>
    </p:spTree>
    <p:extLst>
      <p:ext uri="{BB962C8B-B14F-4D97-AF65-F5344CB8AC3E}">
        <p14:creationId xmlns:p14="http://schemas.microsoft.com/office/powerpoint/2010/main" val="4106720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 первой части презентации мы рассмотрим возможности </a:t>
            </a:r>
            <a:r>
              <a:rPr lang="en-US" dirty="0"/>
              <a:t>Captivate</a:t>
            </a:r>
            <a:r>
              <a:rPr lang="ru-RU" dirty="0"/>
              <a:t>, доступные по умолчанию. </a:t>
            </a:r>
          </a:p>
          <a:p>
            <a:r>
              <a:rPr lang="ru-RU" dirty="0"/>
              <a:t>Т.е. те возможности, которые вы получаете при покупке, например, контроллера </a:t>
            </a:r>
            <a:r>
              <a:rPr lang="en-US" dirty="0"/>
              <a:t>CS20 </a:t>
            </a:r>
            <a:r>
              <a:rPr lang="ru-RU" dirty="0"/>
              <a:t>с программой </a:t>
            </a:r>
            <a:r>
              <a:rPr lang="en-US" dirty="0"/>
              <a:t>Captivate (</a:t>
            </a:r>
            <a:r>
              <a:rPr lang="ru-RU" dirty="0"/>
              <a:t>и при этом не покупаете никакие дополнительные программы). </a:t>
            </a:r>
          </a:p>
          <a:p>
            <a:endParaRPr lang="ru-RU" dirty="0"/>
          </a:p>
          <a:p>
            <a:r>
              <a:rPr lang="ru-RU" dirty="0"/>
              <a:t>Далее мы приступим к основной части  - к обзору специальных прикладных программ.</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6</a:t>
            </a:fld>
            <a:endParaRPr lang="en-US"/>
          </a:p>
        </p:txBody>
      </p:sp>
    </p:spTree>
    <p:extLst>
      <p:ext uri="{BB962C8B-B14F-4D97-AF65-F5344CB8AC3E}">
        <p14:creationId xmlns:p14="http://schemas.microsoft.com/office/powerpoint/2010/main" val="435013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Рассмотрим рабочий экран ПО </a:t>
            </a:r>
            <a:r>
              <a:rPr lang="en-US" dirty="0"/>
              <a:t>Captivate – </a:t>
            </a:r>
            <a:r>
              <a:rPr lang="ru-RU" dirty="0"/>
              <a:t>этот экран мы видим при включении инструмента.</a:t>
            </a:r>
          </a:p>
          <a:p>
            <a:r>
              <a:rPr lang="ru-RU" dirty="0"/>
              <a:t>В верхней части мы видим карусель проектов – в ней мы можем создавать новые проекты и просматривать данные существующих проектов. При создании нового рабочего проекта мы можем использовать фото, в качестве обложки проекта, для того, чтобы лучше ориентироваться в большом кол-ве полевых проектов.</a:t>
            </a:r>
          </a:p>
          <a:p>
            <a:r>
              <a:rPr lang="ru-RU" dirty="0"/>
              <a:t>В нижней части экрана мы видим карусель прикладных программ, о которых и пойдет речь в основной части этой презентации. Иконки, запускающие соответствующие программы, можно переносить. Т.е. имеет смысл перенести в левую часть экрана те приложения, которые вы используете постоянно. Те приложения, которые вам в настоящее время не нужны вы можете скрыть.</a:t>
            </a:r>
          </a:p>
          <a:p>
            <a:r>
              <a:rPr lang="ru-RU" dirty="0"/>
              <a:t>См. видео. </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7</a:t>
            </a:fld>
            <a:endParaRPr lang="en-US"/>
          </a:p>
        </p:txBody>
      </p:sp>
    </p:spTree>
    <p:extLst>
      <p:ext uri="{BB962C8B-B14F-4D97-AF65-F5344CB8AC3E}">
        <p14:creationId xmlns:p14="http://schemas.microsoft.com/office/powerpoint/2010/main" val="3115929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8</a:t>
            </a:fld>
            <a:endParaRPr lang="en-US"/>
          </a:p>
        </p:txBody>
      </p:sp>
    </p:spTree>
    <p:extLst>
      <p:ext uri="{BB962C8B-B14F-4D97-AF65-F5344CB8AC3E}">
        <p14:creationId xmlns:p14="http://schemas.microsoft.com/office/powerpoint/2010/main" val="2369609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a:t>
            </a:r>
            <a:r>
              <a:rPr lang="en-US" dirty="0"/>
              <a:t> </a:t>
            </a:r>
            <a:r>
              <a:rPr lang="ru-RU" dirty="0"/>
              <a:t>ПО </a:t>
            </a:r>
            <a:r>
              <a:rPr lang="en-US" dirty="0"/>
              <a:t>Captivate </a:t>
            </a:r>
            <a:r>
              <a:rPr lang="ru-RU" dirty="0"/>
              <a:t>впервые в мире была реализована возможность вести полевые работы в </a:t>
            </a:r>
            <a:r>
              <a:rPr lang="en-US" dirty="0"/>
              <a:t>3D.</a:t>
            </a:r>
            <a:r>
              <a:rPr lang="ru-RU" dirty="0"/>
              <a:t> </a:t>
            </a:r>
            <a:endParaRPr lang="en-US" dirty="0"/>
          </a:p>
          <a:p>
            <a:endParaRPr lang="en-US" dirty="0"/>
          </a:p>
          <a:p>
            <a:r>
              <a:rPr lang="en-US" dirty="0"/>
              <a:t>3D </a:t>
            </a:r>
            <a:r>
              <a:rPr lang="ru-RU" dirty="0"/>
              <a:t>просмотр позволяет прямо в поле визуально получить информацию о превышениях между точками, посмотреть уклоны, пересечения линий и многое другое. </a:t>
            </a:r>
          </a:p>
        </p:txBody>
      </p:sp>
      <p:sp>
        <p:nvSpPr>
          <p:cNvPr id="4" name="Slide Number Placeholder 3"/>
          <p:cNvSpPr>
            <a:spLocks noGrp="1"/>
          </p:cNvSpPr>
          <p:nvPr>
            <p:ph type="sldNum" sz="quarter" idx="10"/>
          </p:nvPr>
        </p:nvSpPr>
        <p:spPr/>
        <p:txBody>
          <a:bodyPr/>
          <a:lstStyle/>
          <a:p>
            <a:fld id="{B3138D47-DF6C-486B-B41B-5A24E8E1E61E}" type="slidenum">
              <a:rPr lang="en-US" smtClean="0"/>
              <a:t>9</a:t>
            </a:fld>
            <a:endParaRPr lang="en-US"/>
          </a:p>
        </p:txBody>
      </p:sp>
    </p:spTree>
    <p:extLst>
      <p:ext uri="{BB962C8B-B14F-4D97-AF65-F5344CB8AC3E}">
        <p14:creationId xmlns:p14="http://schemas.microsoft.com/office/powerpoint/2010/main" val="157303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Помимо просмотра данных, доступна возможность вести топографическую съемку непосредственно в 3</a:t>
            </a:r>
            <a:r>
              <a:rPr lang="en-US" dirty="0"/>
              <a:t>D</a:t>
            </a:r>
            <a:r>
              <a:rPr lang="ru-RU" dirty="0"/>
              <a:t>.</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10</a:t>
            </a:fld>
            <a:endParaRPr lang="en-US"/>
          </a:p>
        </p:txBody>
      </p:sp>
    </p:spTree>
    <p:extLst>
      <p:ext uri="{BB962C8B-B14F-4D97-AF65-F5344CB8AC3E}">
        <p14:creationId xmlns:p14="http://schemas.microsoft.com/office/powerpoint/2010/main" val="4158886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Особенно выгодно работать в режиме 3</a:t>
            </a:r>
            <a:r>
              <a:rPr lang="en-US" dirty="0"/>
              <a:t>D</a:t>
            </a:r>
            <a:r>
              <a:rPr lang="ru-RU" dirty="0"/>
              <a:t> в поле при выполнении выноса в натуру. Как в этом примере с приемником </a:t>
            </a:r>
            <a:r>
              <a:rPr lang="en-US" dirty="0"/>
              <a:t>Leica GS18. </a:t>
            </a:r>
            <a:endParaRPr lang="ru-RU" dirty="0"/>
          </a:p>
          <a:p>
            <a:r>
              <a:rPr lang="ru-RU" dirty="0"/>
              <a:t>Отпадает необходимость одновременно смотреть на круглый уровень вехи и экран разбивки (как мы делаем при использовании обычного приемника и обычного ПО). </a:t>
            </a:r>
          </a:p>
          <a:p>
            <a:r>
              <a:rPr lang="ru-RU" dirty="0"/>
              <a:t>На экране разбивки мы видим свое место положение с вехой и все объекты, которые нужно вынести в натуру. При движении или просто при повороте с приемником – вся ситуация также соответственно смещается – и мы можем сразу выйти на искомую точку. Без необходимости ориентироваться по стрелкам относительно севера и т.д. Наконечник вехи сразу находит нужную точки.</a:t>
            </a:r>
          </a:p>
          <a:p>
            <a:endParaRPr lang="ru-RU" dirty="0"/>
          </a:p>
          <a:p>
            <a:r>
              <a:rPr lang="ru-RU" dirty="0"/>
              <a:t>Скорость выноса точек в натуру с ПО </a:t>
            </a:r>
            <a:r>
              <a:rPr lang="en-US" dirty="0"/>
              <a:t>Captivate </a:t>
            </a:r>
            <a:r>
              <a:rPr lang="ru-RU" dirty="0"/>
              <a:t>на 30% быстрее в</a:t>
            </a:r>
            <a:r>
              <a:rPr lang="en-US" dirty="0"/>
              <a:t> </a:t>
            </a:r>
            <a:r>
              <a:rPr lang="ru-RU" dirty="0"/>
              <a:t>сравнении с классическими методами выноса</a:t>
            </a:r>
            <a:r>
              <a:rPr lang="en-US" dirty="0"/>
              <a:t> (</a:t>
            </a:r>
            <a:r>
              <a:rPr lang="ru-RU" dirty="0"/>
              <a:t>при использовании приемника </a:t>
            </a:r>
            <a:r>
              <a:rPr lang="en-US" dirty="0"/>
              <a:t>Leica GS18 </a:t>
            </a:r>
            <a:r>
              <a:rPr lang="ru-RU" dirty="0"/>
              <a:t>в качестве ровера).</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11</a:t>
            </a:fld>
            <a:endParaRPr lang="en-US"/>
          </a:p>
        </p:txBody>
      </p:sp>
    </p:spTree>
    <p:extLst>
      <p:ext uri="{BB962C8B-B14F-4D97-AF65-F5344CB8AC3E}">
        <p14:creationId xmlns:p14="http://schemas.microsoft.com/office/powerpoint/2010/main" val="3621992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12</a:t>
            </a:fld>
            <a:endParaRPr lang="en-US"/>
          </a:p>
        </p:txBody>
      </p:sp>
    </p:spTree>
    <p:extLst>
      <p:ext uri="{BB962C8B-B14F-4D97-AF65-F5344CB8AC3E}">
        <p14:creationId xmlns:p14="http://schemas.microsoft.com/office/powerpoint/2010/main" val="1874778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 ПО есть возможность вести цифровой абрис – прямо на экране инструмента. </a:t>
            </a:r>
          </a:p>
          <a:p>
            <a:r>
              <a:rPr lang="ru-RU" dirty="0"/>
              <a:t>Помимо стандартных шаблонов абрисов – обычная бумага, клетка, линейка, можно использовать свой шаблон подложки абриса – </a:t>
            </a:r>
            <a:r>
              <a:rPr lang="en-US" dirty="0"/>
              <a:t>JPEG</a:t>
            </a:r>
            <a:r>
              <a:rPr lang="ru-RU" dirty="0"/>
              <a:t>. </a:t>
            </a:r>
          </a:p>
          <a:p>
            <a:endParaRPr lang="ru-RU"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Т.е. если нам нужен какой-либо стандартный абрис по стандартам нашей организации – мы можем просто отсканировать нужную нам форму и заполнять её прямо в поле с привязкой к необходимым объектам (к точкам, линиям, площадным объектам).</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p>
            <a:r>
              <a:rPr lang="ru-RU" dirty="0"/>
              <a:t>Бумажные абрисы можно потерять, при низких температурах или в дождь не всегда получается вести бумажный абрис, кроме того бумажный абрис нужно передавать в офис, а электронный может быть передан вместе со всей собранной информаций через </a:t>
            </a:r>
            <a:r>
              <a:rPr lang="en-US" dirty="0"/>
              <a:t>Internet</a:t>
            </a:r>
            <a:r>
              <a:rPr lang="ru-RU" dirty="0"/>
              <a:t> в формате </a:t>
            </a:r>
            <a:r>
              <a:rPr lang="en-US" dirty="0"/>
              <a:t>DXF</a:t>
            </a:r>
            <a:r>
              <a:rPr lang="ru-RU" dirty="0"/>
              <a:t>) и улучшить качество полевых данных</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Таким образом мы можем отказаться от использования бумажных абрисов и существенно повысить качество и скорость сбора полевого материала.</a:t>
            </a:r>
            <a:endParaRPr lang="en-US" dirty="0"/>
          </a:p>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13</a:t>
            </a:fld>
            <a:endParaRPr lang="en-US"/>
          </a:p>
        </p:txBody>
      </p:sp>
    </p:spTree>
    <p:extLst>
      <p:ext uri="{BB962C8B-B14F-4D97-AF65-F5344CB8AC3E}">
        <p14:creationId xmlns:p14="http://schemas.microsoft.com/office/powerpoint/2010/main" val="3044746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Для инструментов с фото камерой доступен вариант использования </a:t>
            </a:r>
            <a:r>
              <a:rPr lang="ru-RU" dirty="0" err="1"/>
              <a:t>фотоабриса</a:t>
            </a:r>
            <a:r>
              <a:rPr lang="ru-RU" dirty="0"/>
              <a:t>. На фото мы можем делать различные пометки. </a:t>
            </a:r>
            <a:r>
              <a:rPr lang="ru-RU" dirty="0" err="1"/>
              <a:t>Фотоабрис</a:t>
            </a:r>
            <a:r>
              <a:rPr lang="ru-RU" dirty="0"/>
              <a:t> также может быть привязан к конкретной точке, линии или площадному объекту. </a:t>
            </a:r>
            <a:r>
              <a:rPr lang="ru-RU" dirty="0" err="1"/>
              <a:t>Т.е</a:t>
            </a:r>
            <a:r>
              <a:rPr lang="ru-RU" dirty="0"/>
              <a:t> фото будет иметь имя соответствующего объекта и будет связано с ним.</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14</a:t>
            </a:fld>
            <a:endParaRPr lang="en-US"/>
          </a:p>
        </p:txBody>
      </p:sp>
    </p:spTree>
    <p:extLst>
      <p:ext uri="{BB962C8B-B14F-4D97-AF65-F5344CB8AC3E}">
        <p14:creationId xmlns:p14="http://schemas.microsoft.com/office/powerpoint/2010/main" val="165175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15</a:t>
            </a:fld>
            <a:endParaRPr lang="en-US"/>
          </a:p>
        </p:txBody>
      </p:sp>
    </p:spTree>
    <p:extLst>
      <p:ext uri="{BB962C8B-B14F-4D97-AF65-F5344CB8AC3E}">
        <p14:creationId xmlns:p14="http://schemas.microsoft.com/office/powerpoint/2010/main" val="3345547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Помимо </a:t>
            </a:r>
            <a:r>
              <a:rPr lang="en-US" dirty="0"/>
              <a:t>DXF</a:t>
            </a:r>
            <a:r>
              <a:rPr lang="ru-RU" dirty="0"/>
              <a:t> подложек, мы можем использовать различные растровые подложки – аэрофотоснимки, </a:t>
            </a:r>
            <a:r>
              <a:rPr lang="ru-RU" dirty="0" err="1"/>
              <a:t>космосникми</a:t>
            </a:r>
            <a:r>
              <a:rPr lang="ru-RU" dirty="0"/>
              <a:t>, карты из открытых источников -  </a:t>
            </a:r>
            <a:r>
              <a:rPr lang="en-US" dirty="0"/>
              <a:t>Open Street map</a:t>
            </a:r>
            <a:r>
              <a:rPr lang="ru-RU" dirty="0"/>
              <a:t> или публичная кадастровая карта. </a:t>
            </a:r>
          </a:p>
          <a:p>
            <a:r>
              <a:rPr lang="ru-RU" dirty="0"/>
              <a:t>Мы можем видеть свое положение на подложках, а также можно нанести границы съемки на подложку, для того, чтобы лучше ориентироваться на местности. И быть уверенным в том, что мы действительно снимаем те объекты, которые нам нужны….</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16</a:t>
            </a:fld>
            <a:endParaRPr lang="en-US"/>
          </a:p>
        </p:txBody>
      </p:sp>
    </p:spTree>
    <p:extLst>
      <p:ext uri="{BB962C8B-B14F-4D97-AF65-F5344CB8AC3E}">
        <p14:creationId xmlns:p14="http://schemas.microsoft.com/office/powerpoint/2010/main" val="956430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Следующая возможность является уникальной – поддержка </a:t>
            </a:r>
            <a:r>
              <a:rPr lang="en-US" dirty="0"/>
              <a:t>Captivate </a:t>
            </a:r>
            <a:r>
              <a:rPr lang="ru-RU" dirty="0"/>
              <a:t>трехмерных БИМ моделей в формате </a:t>
            </a:r>
            <a:r>
              <a:rPr lang="en-US" dirty="0"/>
              <a:t>.IFC.</a:t>
            </a:r>
            <a:r>
              <a:rPr lang="ru-RU" dirty="0"/>
              <a:t> </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17</a:t>
            </a:fld>
            <a:endParaRPr lang="en-US"/>
          </a:p>
        </p:txBody>
      </p:sp>
    </p:spTree>
    <p:extLst>
      <p:ext uri="{BB962C8B-B14F-4D97-AF65-F5344CB8AC3E}">
        <p14:creationId xmlns:p14="http://schemas.microsoft.com/office/powerpoint/2010/main" val="407649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Любой элемент </a:t>
            </a:r>
            <a:r>
              <a:rPr lang="en-US" dirty="0"/>
              <a:t>BIM </a:t>
            </a:r>
            <a:r>
              <a:rPr lang="ru-RU" dirty="0"/>
              <a:t>модели может быть использован для контроля или выноса в натуру.</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18</a:t>
            </a:fld>
            <a:endParaRPr lang="en-US"/>
          </a:p>
        </p:txBody>
      </p:sp>
    </p:spTree>
    <p:extLst>
      <p:ext uri="{BB962C8B-B14F-4D97-AF65-F5344CB8AC3E}">
        <p14:creationId xmlns:p14="http://schemas.microsoft.com/office/powerpoint/2010/main" val="1469938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Сервис </a:t>
            </a:r>
            <a:r>
              <a:rPr lang="en-US" dirty="0" err="1"/>
              <a:t>MySecurity</a:t>
            </a:r>
            <a:r>
              <a:rPr lang="ru-RU" dirty="0"/>
              <a:t>- защита от воровства.</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19</a:t>
            </a:fld>
            <a:endParaRPr lang="en-US"/>
          </a:p>
        </p:txBody>
      </p:sp>
    </p:spTree>
    <p:extLst>
      <p:ext uri="{BB962C8B-B14F-4D97-AF65-F5344CB8AC3E}">
        <p14:creationId xmlns:p14="http://schemas.microsoft.com/office/powerpoint/2010/main" val="1143804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Сервис позволяет настроить дату, по истечении которой ваше оборудование станет не пригодным для работы. </a:t>
            </a:r>
            <a:endParaRPr lang="en-US" dirty="0"/>
          </a:p>
          <a:p>
            <a:r>
              <a:rPr lang="ru-RU" dirty="0"/>
              <a:t>Разблокировать можно только у официального представителя </a:t>
            </a:r>
            <a:r>
              <a:rPr lang="en-US" dirty="0"/>
              <a:t>Leica Geosystems.</a:t>
            </a:r>
          </a:p>
        </p:txBody>
      </p:sp>
      <p:sp>
        <p:nvSpPr>
          <p:cNvPr id="4" name="Slide Number Placeholder 3"/>
          <p:cNvSpPr>
            <a:spLocks noGrp="1"/>
          </p:cNvSpPr>
          <p:nvPr>
            <p:ph type="sldNum" sz="quarter" idx="10"/>
          </p:nvPr>
        </p:nvSpPr>
        <p:spPr/>
        <p:txBody>
          <a:bodyPr/>
          <a:lstStyle/>
          <a:p>
            <a:fld id="{B3138D47-DF6C-486B-B41B-5A24E8E1E61E}" type="slidenum">
              <a:rPr lang="en-US" smtClean="0"/>
              <a:t>20</a:t>
            </a:fld>
            <a:endParaRPr lang="en-US"/>
          </a:p>
        </p:txBody>
      </p:sp>
    </p:spTree>
    <p:extLst>
      <p:ext uri="{BB962C8B-B14F-4D97-AF65-F5344CB8AC3E}">
        <p14:creationId xmlns:p14="http://schemas.microsoft.com/office/powerpoint/2010/main" val="2869116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21</a:t>
            </a:fld>
            <a:endParaRPr lang="en-US"/>
          </a:p>
        </p:txBody>
      </p:sp>
    </p:spTree>
    <p:extLst>
      <p:ext uri="{BB962C8B-B14F-4D97-AF65-F5344CB8AC3E}">
        <p14:creationId xmlns:p14="http://schemas.microsoft.com/office/powerpoint/2010/main" val="2780930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22</a:t>
            </a:fld>
            <a:endParaRPr lang="en-US"/>
          </a:p>
        </p:txBody>
      </p:sp>
    </p:spTree>
    <p:extLst>
      <p:ext uri="{BB962C8B-B14F-4D97-AF65-F5344CB8AC3E}">
        <p14:creationId xmlns:p14="http://schemas.microsoft.com/office/powerpoint/2010/main" val="4197952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23</a:t>
            </a:fld>
            <a:endParaRPr lang="en-US"/>
          </a:p>
        </p:txBody>
      </p:sp>
    </p:spTree>
    <p:extLst>
      <p:ext uri="{BB962C8B-B14F-4D97-AF65-F5344CB8AC3E}">
        <p14:creationId xmlns:p14="http://schemas.microsoft.com/office/powerpoint/2010/main" val="3833798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26</a:t>
            </a:fld>
            <a:endParaRPr lang="en-US"/>
          </a:p>
        </p:txBody>
      </p:sp>
    </p:spTree>
    <p:extLst>
      <p:ext uri="{BB962C8B-B14F-4D97-AF65-F5344CB8AC3E}">
        <p14:creationId xmlns:p14="http://schemas.microsoft.com/office/powerpoint/2010/main" val="31378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27</a:t>
            </a:fld>
            <a:endParaRPr lang="en-US"/>
          </a:p>
        </p:txBody>
      </p:sp>
    </p:spTree>
    <p:extLst>
      <p:ext uri="{BB962C8B-B14F-4D97-AF65-F5344CB8AC3E}">
        <p14:creationId xmlns:p14="http://schemas.microsoft.com/office/powerpoint/2010/main" val="499178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28</a:t>
            </a:fld>
            <a:endParaRPr lang="en-US"/>
          </a:p>
        </p:txBody>
      </p:sp>
    </p:spTree>
    <p:extLst>
      <p:ext uri="{BB962C8B-B14F-4D97-AF65-F5344CB8AC3E}">
        <p14:creationId xmlns:p14="http://schemas.microsoft.com/office/powerpoint/2010/main" val="2219835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29</a:t>
            </a:fld>
            <a:endParaRPr lang="en-US"/>
          </a:p>
        </p:txBody>
      </p:sp>
    </p:spTree>
    <p:extLst>
      <p:ext uri="{BB962C8B-B14F-4D97-AF65-F5344CB8AC3E}">
        <p14:creationId xmlns:p14="http://schemas.microsoft.com/office/powerpoint/2010/main" val="149502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30</a:t>
            </a:fld>
            <a:endParaRPr lang="en-US"/>
          </a:p>
        </p:txBody>
      </p:sp>
    </p:spTree>
    <p:extLst>
      <p:ext uri="{BB962C8B-B14F-4D97-AF65-F5344CB8AC3E}">
        <p14:creationId xmlns:p14="http://schemas.microsoft.com/office/powerpoint/2010/main" val="211688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31</a:t>
            </a:fld>
            <a:endParaRPr lang="en-US"/>
          </a:p>
        </p:txBody>
      </p:sp>
    </p:spTree>
    <p:extLst>
      <p:ext uri="{BB962C8B-B14F-4D97-AF65-F5344CB8AC3E}">
        <p14:creationId xmlns:p14="http://schemas.microsoft.com/office/powerpoint/2010/main" val="26971350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32</a:t>
            </a:fld>
            <a:endParaRPr lang="en-US"/>
          </a:p>
        </p:txBody>
      </p:sp>
    </p:spTree>
    <p:extLst>
      <p:ext uri="{BB962C8B-B14F-4D97-AF65-F5344CB8AC3E}">
        <p14:creationId xmlns:p14="http://schemas.microsoft.com/office/powerpoint/2010/main" val="1312906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33</a:t>
            </a:fld>
            <a:endParaRPr lang="en-US"/>
          </a:p>
        </p:txBody>
      </p:sp>
    </p:spTree>
    <p:extLst>
      <p:ext uri="{BB962C8B-B14F-4D97-AF65-F5344CB8AC3E}">
        <p14:creationId xmlns:p14="http://schemas.microsoft.com/office/powerpoint/2010/main" val="6492827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Более подробную информация по использованию быстрого кодирования с классификатором </a:t>
            </a:r>
            <a:r>
              <a:rPr lang="en-US" dirty="0"/>
              <a:t>CREDO</a:t>
            </a:r>
            <a:r>
              <a:rPr lang="ru-RU" dirty="0"/>
              <a:t> см. в видео  - </a:t>
            </a:r>
            <a:r>
              <a:rPr lang="en-US" dirty="0"/>
              <a:t>https://youtu.be/7jydCid2EtI</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34</a:t>
            </a:fld>
            <a:endParaRPr lang="en-US"/>
          </a:p>
        </p:txBody>
      </p:sp>
    </p:spTree>
    <p:extLst>
      <p:ext uri="{BB962C8B-B14F-4D97-AF65-F5344CB8AC3E}">
        <p14:creationId xmlns:p14="http://schemas.microsoft.com/office/powerpoint/2010/main" val="513639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35</a:t>
            </a:fld>
            <a:endParaRPr lang="en-US"/>
          </a:p>
        </p:txBody>
      </p:sp>
    </p:spTree>
    <p:extLst>
      <p:ext uri="{BB962C8B-B14F-4D97-AF65-F5344CB8AC3E}">
        <p14:creationId xmlns:p14="http://schemas.microsoft.com/office/powerpoint/2010/main" val="725989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Возможности Смарт кодирования можно рекомендовать всем кто работает съемке линейных объектов.</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36</a:t>
            </a:fld>
            <a:endParaRPr lang="en-US"/>
          </a:p>
        </p:txBody>
      </p:sp>
    </p:spTree>
    <p:extLst>
      <p:ext uri="{BB962C8B-B14F-4D97-AF65-F5344CB8AC3E}">
        <p14:creationId xmlns:p14="http://schemas.microsoft.com/office/powerpoint/2010/main" val="5463564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Возможности Смарт кодирования можно рекомендовать всем, кто работает на съемке линейных объектов для автоматизации съемки и возможности отказаться от ведения полевого абриса. Скорость съемки существенно возрастает (в сравнении с классическим способом с ведением абриса).</a:t>
            </a:r>
          </a:p>
          <a:p>
            <a:r>
              <a:rPr lang="ru-RU" dirty="0"/>
              <a:t>Есть возможность параллельного кодирования одним и тем же кодом </a:t>
            </a:r>
            <a:r>
              <a:rPr lang="ru-RU" dirty="0" err="1"/>
              <a:t>паралельных</a:t>
            </a:r>
            <a:r>
              <a:rPr lang="ru-RU" dirty="0"/>
              <a:t> линейных объектов – выбирая код линии.</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37</a:t>
            </a:fld>
            <a:endParaRPr lang="en-US"/>
          </a:p>
        </p:txBody>
      </p:sp>
    </p:spTree>
    <p:extLst>
      <p:ext uri="{BB962C8B-B14F-4D97-AF65-F5344CB8AC3E}">
        <p14:creationId xmlns:p14="http://schemas.microsoft.com/office/powerpoint/2010/main" val="1363108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38</a:t>
            </a:fld>
            <a:endParaRPr lang="en-US"/>
          </a:p>
        </p:txBody>
      </p:sp>
    </p:spTree>
    <p:extLst>
      <p:ext uri="{BB962C8B-B14F-4D97-AF65-F5344CB8AC3E}">
        <p14:creationId xmlns:p14="http://schemas.microsoft.com/office/powerpoint/2010/main" val="32302843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39</a:t>
            </a:fld>
            <a:endParaRPr lang="en-US"/>
          </a:p>
        </p:txBody>
      </p:sp>
    </p:spTree>
    <p:extLst>
      <p:ext uri="{BB962C8B-B14F-4D97-AF65-F5344CB8AC3E}">
        <p14:creationId xmlns:p14="http://schemas.microsoft.com/office/powerpoint/2010/main" val="13448288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40</a:t>
            </a:fld>
            <a:endParaRPr lang="en-US"/>
          </a:p>
        </p:txBody>
      </p:sp>
    </p:spTree>
    <p:extLst>
      <p:ext uri="{BB962C8B-B14F-4D97-AF65-F5344CB8AC3E}">
        <p14:creationId xmlns:p14="http://schemas.microsoft.com/office/powerpoint/2010/main" val="32168765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41</a:t>
            </a:fld>
            <a:endParaRPr lang="en-US"/>
          </a:p>
        </p:txBody>
      </p:sp>
    </p:spTree>
    <p:extLst>
      <p:ext uri="{BB962C8B-B14F-4D97-AF65-F5344CB8AC3E}">
        <p14:creationId xmlns:p14="http://schemas.microsoft.com/office/powerpoint/2010/main" val="33046127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Позволяет создавать и редактировать створы авто- и ЖД дорог. Створы, созданные в этом приложении, можно использовать в приложениях Дороги и ЖД. </a:t>
            </a:r>
          </a:p>
          <a:p>
            <a:pPr>
              <a:lnSpc>
                <a:spcPct val="107000"/>
              </a:lnSpc>
              <a:spcAft>
                <a:spcPts val="0"/>
              </a:spcAft>
            </a:pPr>
            <a:r>
              <a:rPr lang="ru-RU" sz="1000" dirty="0">
                <a:solidFill>
                  <a:srgbClr val="000000"/>
                </a:solidFill>
                <a:latin typeface="HelveticaCyr-Upright"/>
                <a:ea typeface="Times New Roman" panose="02020603050405020304" pitchFamily="18" charset="0"/>
                <a:cs typeface="Times New Roman" panose="02020603050405020304" pitchFamily="18" charset="0"/>
              </a:rPr>
              <a:t> </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ru-RU" dirty="0">
                <a:latin typeface="Arial" panose="020B0604020202020204" pitchFamily="34" charset="0"/>
                <a:ea typeface="Times New Roman" panose="02020603050405020304" pitchFamily="18" charset="0"/>
                <a:cs typeface="Times New Roman" panose="02020603050405020304" pitchFamily="18" charset="0"/>
              </a:rPr>
              <a:t>Редактор створов является дополнительным компонентом к программам по работе с дорогами. Он предназначен для быстрого и простого создания новых или внесения изменений в существующие профили.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latin typeface="Arial" panose="020B0604020202020204" pitchFamily="34" charset="0"/>
                <a:ea typeface="Times New Roman" panose="02020603050405020304" pitchFamily="18" charset="0"/>
                <a:cs typeface="Times New Roman" panose="02020603050405020304" pitchFamily="18" charset="0"/>
              </a:rPr>
              <a:t>Профили могут задаваться не только линиями, но и различными типами кривых. Благодаря этому мы имеем возможность создавать даже сложные элементы, прямо на борту прибора.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43</a:t>
            </a:fld>
            <a:endParaRPr lang="en-US"/>
          </a:p>
        </p:txBody>
      </p:sp>
    </p:spTree>
    <p:extLst>
      <p:ext uri="{BB962C8B-B14F-4D97-AF65-F5344CB8AC3E}">
        <p14:creationId xmlns:p14="http://schemas.microsoft.com/office/powerpoint/2010/main" val="29778865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44</a:t>
            </a:fld>
            <a:endParaRPr lang="en-US"/>
          </a:p>
        </p:txBody>
      </p:sp>
    </p:spTree>
    <p:extLst>
      <p:ext uri="{BB962C8B-B14F-4D97-AF65-F5344CB8AC3E}">
        <p14:creationId xmlns:p14="http://schemas.microsoft.com/office/powerpoint/2010/main" val="664901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45</a:t>
            </a:fld>
            <a:endParaRPr lang="en-US"/>
          </a:p>
        </p:txBody>
      </p:sp>
    </p:spTree>
    <p:extLst>
      <p:ext uri="{BB962C8B-B14F-4D97-AF65-F5344CB8AC3E}">
        <p14:creationId xmlns:p14="http://schemas.microsoft.com/office/powerpoint/2010/main" val="807077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46</a:t>
            </a:fld>
            <a:endParaRPr lang="en-US"/>
          </a:p>
        </p:txBody>
      </p:sp>
    </p:spTree>
    <p:extLst>
      <p:ext uri="{BB962C8B-B14F-4D97-AF65-F5344CB8AC3E}">
        <p14:creationId xmlns:p14="http://schemas.microsoft.com/office/powerpoint/2010/main" val="13871487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Инструмент создания точек и линий позволяет прямо в поле решать задачи, которые ранее решались только </a:t>
            </a:r>
            <a:r>
              <a:rPr lang="ru-RU" dirty="0" err="1"/>
              <a:t>камерально</a:t>
            </a:r>
            <a:r>
              <a:rPr lang="ru-RU" dirty="0"/>
              <a:t> в </a:t>
            </a:r>
            <a:r>
              <a:rPr lang="en-US" dirty="0"/>
              <a:t>CAD</a:t>
            </a:r>
            <a:r>
              <a:rPr lang="ru-RU" dirty="0"/>
              <a:t>-приложениях. </a:t>
            </a:r>
          </a:p>
          <a:p>
            <a:r>
              <a:rPr lang="ru-RU" dirty="0"/>
              <a:t>Мы можем прямо в поле создавать линии (</a:t>
            </a:r>
            <a:r>
              <a:rPr lang="ru-RU" dirty="0" err="1"/>
              <a:t>т.е</a:t>
            </a:r>
            <a:r>
              <a:rPr lang="ru-RU" dirty="0"/>
              <a:t> точки начала и конца линии), </a:t>
            </a:r>
            <a:r>
              <a:rPr lang="ru-RU" dirty="0" err="1"/>
              <a:t>полилинии</a:t>
            </a:r>
            <a:r>
              <a:rPr lang="ru-RU" dirty="0"/>
              <a:t>, дуги, смещать линии и точки. </a:t>
            </a:r>
          </a:p>
          <a:p>
            <a:r>
              <a:rPr lang="ru-RU" dirty="0"/>
              <a:t>Это можно использовать например для контроля на строительном объекте. Все новые созданные точки можно использовать для выноса в натуру.</a:t>
            </a:r>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47</a:t>
            </a:fld>
            <a:endParaRPr lang="en-US"/>
          </a:p>
        </p:txBody>
      </p:sp>
    </p:spTree>
    <p:extLst>
      <p:ext uri="{BB962C8B-B14F-4D97-AF65-F5344CB8AC3E}">
        <p14:creationId xmlns:p14="http://schemas.microsoft.com/office/powerpoint/2010/main" val="27656410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48</a:t>
            </a:fld>
            <a:endParaRPr lang="en-US"/>
          </a:p>
        </p:txBody>
      </p:sp>
    </p:spTree>
    <p:extLst>
      <p:ext uri="{BB962C8B-B14F-4D97-AF65-F5344CB8AC3E}">
        <p14:creationId xmlns:p14="http://schemas.microsoft.com/office/powerpoint/2010/main" val="24528901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0"/>
              </a:spcAft>
            </a:pPr>
            <a:r>
              <a:rPr lang="ru-RU" sz="1200" dirty="0">
                <a:solidFill>
                  <a:srgbClr val="545559"/>
                </a:solidFill>
              </a:rPr>
              <a:t>Вычисления могут быть выполнены в полевых условия исходя из:</a:t>
            </a:r>
          </a:p>
          <a:p>
            <a:pPr indent="-228600" defTabSz="685749">
              <a:lnSpc>
                <a:spcPct val="107000"/>
              </a:lnSpc>
              <a:spcBef>
                <a:spcPts val="300"/>
              </a:spcBef>
              <a:spcAft>
                <a:spcPts val="300"/>
              </a:spcAft>
              <a:buClr>
                <a:schemeClr val="accent1"/>
              </a:buClr>
              <a:buFont typeface="Wingdings" panose="05000000000000000000" pitchFamily="2" charset="2"/>
              <a:buChar char="§"/>
            </a:pPr>
            <a:r>
              <a:rPr lang="ru-RU" sz="1200" dirty="0">
                <a:solidFill>
                  <a:srgbClr val="545559"/>
                </a:solidFill>
              </a:rPr>
              <a:t>существующих данных в проекте, известных расстояний или известных азимутов</a:t>
            </a:r>
          </a:p>
          <a:p>
            <a:pPr indent="-228600" defTabSz="685749">
              <a:lnSpc>
                <a:spcPct val="107000"/>
              </a:lnSpc>
              <a:spcBef>
                <a:spcPts val="300"/>
              </a:spcBef>
              <a:spcAft>
                <a:spcPts val="300"/>
              </a:spcAft>
              <a:buClr>
                <a:schemeClr val="accent1"/>
              </a:buClr>
              <a:buFont typeface="Wingdings" panose="05000000000000000000" pitchFamily="2" charset="2"/>
              <a:buChar char="§"/>
            </a:pPr>
            <a:r>
              <a:rPr lang="ru-RU" sz="1200" dirty="0">
                <a:solidFill>
                  <a:srgbClr val="545559"/>
                </a:solidFill>
              </a:rPr>
              <a:t>точек, измерения которых произведены вручную</a:t>
            </a:r>
          </a:p>
          <a:p>
            <a:pPr indent="-228600" defTabSz="685749">
              <a:lnSpc>
                <a:spcPct val="107000"/>
              </a:lnSpc>
              <a:spcBef>
                <a:spcPts val="300"/>
              </a:spcBef>
              <a:spcAft>
                <a:spcPts val="300"/>
              </a:spcAft>
              <a:buClr>
                <a:schemeClr val="accent1"/>
              </a:buClr>
              <a:buFont typeface="Wingdings" panose="05000000000000000000" pitchFamily="2" charset="2"/>
              <a:buChar char="§"/>
            </a:pPr>
            <a:r>
              <a:rPr lang="ru-RU" sz="1200" dirty="0">
                <a:solidFill>
                  <a:srgbClr val="545559"/>
                </a:solidFill>
              </a:rPr>
              <a:t>введенных координат</a:t>
            </a:r>
          </a:p>
          <a:p>
            <a:pPr algn="just">
              <a:lnSpc>
                <a:spcPct val="107000"/>
              </a:lnSpc>
              <a:spcAft>
                <a:spcPts val="0"/>
              </a:spcAft>
            </a:pPr>
            <a:r>
              <a:rPr lang="ru-RU" sz="1200" dirty="0">
                <a:solidFill>
                  <a:srgbClr val="545559"/>
                </a:solidFill>
              </a:rPr>
              <a:t> </a:t>
            </a:r>
          </a:p>
          <a:p>
            <a:pPr algn="just">
              <a:lnSpc>
                <a:spcPct val="107000"/>
              </a:lnSpc>
              <a:spcAft>
                <a:spcPts val="0"/>
              </a:spcAft>
            </a:pPr>
            <a:r>
              <a:rPr lang="ru-RU" sz="1200" dirty="0">
                <a:solidFill>
                  <a:srgbClr val="545559"/>
                </a:solidFill>
              </a:rPr>
              <a:t>COGO является в большей степени программой для расчёта, чем для измерения.</a:t>
            </a:r>
          </a:p>
          <a:p>
            <a:pPr algn="just">
              <a:lnSpc>
                <a:spcPct val="107000"/>
              </a:lnSpc>
              <a:spcAft>
                <a:spcPts val="0"/>
              </a:spcAft>
            </a:pPr>
            <a:endParaRPr lang="ru-RU" sz="1200" dirty="0">
              <a:solidFill>
                <a:srgbClr val="545559"/>
              </a:solidFill>
            </a:endParaRPr>
          </a:p>
          <a:p>
            <a:pPr rtl="0" eaLnBrk="1" fontAlgn="t" latinLnBrk="0" hangingPunct="1"/>
            <a:r>
              <a:rPr lang="ru-RU" sz="1200" b="1" i="0" u="none" strike="noStrike" kern="1200" dirty="0">
                <a:solidFill>
                  <a:schemeClr val="tx1"/>
                </a:solidFill>
                <a:effectLst/>
                <a:latin typeface="+mn-lt"/>
                <a:ea typeface="+mn-ea"/>
                <a:cs typeface="+mn-cs"/>
              </a:rPr>
              <a:t>Вычисление координат точек различными способами</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Возможность определить координаты точек без необходимости непосредственного наблюдения на них. Возможность вычислить координаты и сразу вынести их на местность.</a:t>
            </a:r>
          </a:p>
          <a:p>
            <a:pPr rtl="0" eaLnBrk="1" fontAlgn="t" latinLnBrk="0" hangingPunct="1"/>
            <a:r>
              <a:rPr lang="ru-RU" sz="1200" b="0" i="0" u="none" strike="noStrike" kern="1200" dirty="0">
                <a:solidFill>
                  <a:schemeClr val="tx1"/>
                </a:solidFill>
                <a:effectLst/>
                <a:latin typeface="+mn-lt"/>
                <a:ea typeface="+mn-ea"/>
                <a:cs typeface="+mn-cs"/>
              </a:rPr>
              <a:t>Нет необходимости выполнять эти вычисления в офисе, а потом возвращаться на площадку.</a:t>
            </a:r>
          </a:p>
          <a:p>
            <a:pPr rtl="0" eaLnBrk="1" fontAlgn="t" latinLnBrk="0" hangingPunct="1"/>
            <a:r>
              <a:rPr lang="ru-RU" sz="1200" b="0" i="0" u="none" strike="noStrike" kern="1200" dirty="0">
                <a:solidFill>
                  <a:schemeClr val="tx1"/>
                </a:solidFill>
                <a:effectLst/>
                <a:latin typeface="+mn-lt"/>
                <a:ea typeface="+mn-ea"/>
                <a:cs typeface="+mn-cs"/>
              </a:rPr>
              <a:t>Решение камеральных задач в поле</a:t>
            </a:r>
          </a:p>
          <a:p>
            <a:pPr rtl="0" eaLnBrk="1" fontAlgn="t" latinLnBrk="0" hangingPunct="1"/>
            <a:r>
              <a:rPr lang="ru-RU" sz="1200" b="0" i="0" u="none" strike="noStrike" kern="1200" dirty="0">
                <a:solidFill>
                  <a:schemeClr val="tx1"/>
                </a:solidFill>
                <a:effectLst/>
                <a:latin typeface="+mn-lt"/>
                <a:ea typeface="+mn-ea"/>
                <a:cs typeface="+mn-cs"/>
              </a:rPr>
              <a:t>Экономия времени выполнения работ - оперативный результат получается сразу в поле.</a:t>
            </a:r>
          </a:p>
          <a:p>
            <a:pPr rtl="0" eaLnBrk="1" fontAlgn="t" latinLnBrk="0" hangingPunct="1"/>
            <a:r>
              <a:rPr lang="ru-RU" sz="1200" b="0" i="0" u="none" strike="noStrike" kern="1200" dirty="0">
                <a:solidFill>
                  <a:schemeClr val="tx1"/>
                </a:solidFill>
                <a:effectLst/>
                <a:latin typeface="+mn-lt"/>
                <a:ea typeface="+mn-ea"/>
                <a:cs typeface="+mn-cs"/>
              </a:rPr>
              <a:t>Как результат – экономия денег на логистике.</a:t>
            </a:r>
          </a:p>
          <a:p>
            <a:pPr rtl="0" eaLnBrk="1" fontAlgn="t" latinLnBrk="0" hangingPunct="1"/>
            <a:r>
              <a:rPr lang="ru-RU" sz="1200" b="0" i="0" u="none" strike="noStrike" kern="1200" dirty="0">
                <a:solidFill>
                  <a:schemeClr val="tx1"/>
                </a:solidFill>
                <a:effectLst/>
                <a:latin typeface="+mn-lt"/>
                <a:ea typeface="+mn-ea"/>
                <a:cs typeface="+mn-cs"/>
              </a:rPr>
              <a:t>Экономия времени даёт возможность зарабатывать больше, за счёт того, что выполняется больше съёмочных работ за то же время</a:t>
            </a:r>
          </a:p>
          <a:p>
            <a:pPr rtl="0" eaLnBrk="1" fontAlgn="t" latinLnBrk="0" hangingPunct="1"/>
            <a:r>
              <a:rPr lang="ru-RU" sz="1200" b="1" i="0" u="none" strike="noStrike" kern="1200" dirty="0">
                <a:solidFill>
                  <a:schemeClr val="tx1"/>
                </a:solidFill>
                <a:effectLst/>
                <a:latin typeface="+mn-lt"/>
                <a:ea typeface="+mn-ea"/>
                <a:cs typeface="+mn-cs"/>
              </a:rPr>
              <a:t>Вычисление промеров между точками</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Программы позволяет вычислять расстояние между точками, будь то </a:t>
            </a:r>
            <a:r>
              <a:rPr lang="ru-RU" sz="1200" b="0" i="0" u="none" strike="noStrike" kern="1200" dirty="0" err="1">
                <a:solidFill>
                  <a:schemeClr val="tx1"/>
                </a:solidFill>
                <a:effectLst/>
                <a:latin typeface="+mn-lt"/>
                <a:ea typeface="+mn-ea"/>
                <a:cs typeface="+mn-cs"/>
              </a:rPr>
              <a:t>проложение</a:t>
            </a:r>
            <a:r>
              <a:rPr lang="ru-RU" sz="1200" b="0" i="0" u="none" strike="noStrike" kern="1200" dirty="0">
                <a:solidFill>
                  <a:schemeClr val="tx1"/>
                </a:solidFill>
                <a:effectLst/>
                <a:latin typeface="+mn-lt"/>
                <a:ea typeface="+mn-ea"/>
                <a:cs typeface="+mn-cs"/>
              </a:rPr>
              <a:t>, наклонное расстояние или превышение между точками.</a:t>
            </a:r>
          </a:p>
          <a:p>
            <a:pPr rtl="0" eaLnBrk="1" fontAlgn="t" latinLnBrk="0" hangingPunct="1"/>
            <a:r>
              <a:rPr lang="ru-RU" sz="1200" b="0" i="0" u="none" strike="noStrike" kern="1200" dirty="0">
                <a:solidFill>
                  <a:schemeClr val="tx1"/>
                </a:solidFill>
                <a:effectLst/>
                <a:latin typeface="+mn-lt"/>
                <a:ea typeface="+mn-ea"/>
                <a:cs typeface="+mn-cs"/>
              </a:rPr>
              <a:t>Позволяет оперативно получать разницу высотных отметок, что иногда исключает необходимость прямого измерения разницы отметок, например, когда необходимо определить высоту здания, колонны/опоры, разницу между перекрытиями верхних этаже.</a:t>
            </a:r>
          </a:p>
          <a:p>
            <a:pPr rtl="0" eaLnBrk="1" fontAlgn="t" latinLnBrk="0" hangingPunct="1"/>
            <a:r>
              <a:rPr lang="ru-RU" sz="1200" b="0" i="0" u="none" strike="noStrike" kern="1200" dirty="0">
                <a:solidFill>
                  <a:schemeClr val="tx1"/>
                </a:solidFill>
                <a:effectLst/>
                <a:latin typeface="+mn-lt"/>
                <a:ea typeface="+mn-ea"/>
                <a:cs typeface="+mn-cs"/>
              </a:rPr>
              <a:t>Оперативное получение необходимых расстояний в горизонтальной или вертикальной плоскостях.</a:t>
            </a:r>
          </a:p>
          <a:p>
            <a:pPr rtl="0" eaLnBrk="1" fontAlgn="t" latinLnBrk="0" hangingPunct="1"/>
            <a:r>
              <a:rPr lang="ru-RU" sz="1200" b="0" i="0" u="none" strike="noStrike" kern="1200" dirty="0">
                <a:solidFill>
                  <a:schemeClr val="tx1"/>
                </a:solidFill>
                <a:effectLst/>
                <a:latin typeface="+mn-lt"/>
                <a:ea typeface="+mn-ea"/>
                <a:cs typeface="+mn-cs"/>
              </a:rPr>
              <a:t>Нет необходимости рисковать здоровьем сотрудника при необходимости замеров на высоте. </a:t>
            </a:r>
          </a:p>
          <a:p>
            <a:pPr rtl="0" eaLnBrk="1" fontAlgn="t" latinLnBrk="0" hangingPunct="1"/>
            <a:r>
              <a:rPr lang="ru-RU" sz="1200" b="0" i="0" u="none" strike="noStrike" kern="1200" dirty="0">
                <a:solidFill>
                  <a:schemeClr val="tx1"/>
                </a:solidFill>
                <a:effectLst/>
                <a:latin typeface="+mn-lt"/>
                <a:ea typeface="+mn-ea"/>
                <a:cs typeface="+mn-cs"/>
              </a:rPr>
              <a:t>Экономия времени и повышение рентабельности полевых работ.</a:t>
            </a:r>
          </a:p>
          <a:p>
            <a:pPr rtl="0" eaLnBrk="1" fontAlgn="t" latinLnBrk="0" hangingPunct="1"/>
            <a:r>
              <a:rPr lang="ru-RU" sz="1200" b="1" i="0" u="none" strike="noStrike" kern="1200" dirty="0">
                <a:solidFill>
                  <a:schemeClr val="tx1"/>
                </a:solidFill>
                <a:effectLst/>
                <a:latin typeface="+mn-lt"/>
                <a:ea typeface="+mn-ea"/>
                <a:cs typeface="+mn-cs"/>
              </a:rPr>
              <a:t>Использование функционала программы из меню 3</a:t>
            </a:r>
            <a:r>
              <a:rPr lang="en-US" sz="1200" b="1" i="0" u="none" strike="noStrike" kern="1200" dirty="0">
                <a:solidFill>
                  <a:schemeClr val="tx1"/>
                </a:solidFill>
                <a:effectLst/>
                <a:latin typeface="+mn-lt"/>
                <a:ea typeface="+mn-ea"/>
                <a:cs typeface="+mn-cs"/>
              </a:rPr>
              <a:t>D</a:t>
            </a:r>
            <a:r>
              <a:rPr lang="ru-RU" sz="1200" b="1" i="0" u="none" strike="noStrike" kern="1200" dirty="0">
                <a:solidFill>
                  <a:schemeClr val="tx1"/>
                </a:solidFill>
                <a:effectLst/>
                <a:latin typeface="+mn-lt"/>
                <a:ea typeface="+mn-ea"/>
                <a:cs typeface="+mn-cs"/>
              </a:rPr>
              <a:t>-Просмотра любого приложения (например Съёмка или Разбивка)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Выполняя различные задачи, есть возможность на экране карты выбирать нужные элементы (точки, линии, дуги) и выполнять необходимые вычисления, не выходя из активного приложения.</a:t>
            </a:r>
          </a:p>
          <a:p>
            <a:pPr rtl="0" eaLnBrk="1" fontAlgn="t" latinLnBrk="0" hangingPunct="1"/>
            <a:r>
              <a:rPr lang="ru-RU" sz="1200" b="0" i="0" u="none" strike="noStrike" kern="1200" dirty="0">
                <a:solidFill>
                  <a:schemeClr val="tx1"/>
                </a:solidFill>
                <a:effectLst/>
                <a:latin typeface="+mn-lt"/>
                <a:ea typeface="+mn-ea"/>
                <a:cs typeface="+mn-cs"/>
              </a:rPr>
              <a:t>Это позволяет ускорить процесс выполнения оперативных задач, сразу в процессе, например, Съёмки или Разбивки</a:t>
            </a:r>
          </a:p>
          <a:p>
            <a:pPr rtl="0" eaLnBrk="1" fontAlgn="t" latinLnBrk="0" hangingPunct="1"/>
            <a:r>
              <a:rPr lang="ru-RU" sz="1200" b="0" i="0" u="none" strike="noStrike" kern="1200" dirty="0">
                <a:solidFill>
                  <a:schemeClr val="tx1"/>
                </a:solidFill>
                <a:effectLst/>
                <a:latin typeface="+mn-lt"/>
                <a:ea typeface="+mn-ea"/>
                <a:cs typeface="+mn-cs"/>
              </a:rPr>
              <a:t>Наглядность вычисления (визуализация результатов) и выбора исходных данных минимизируют ошибки человеческого фактора.</a:t>
            </a:r>
          </a:p>
          <a:p>
            <a:pPr rtl="0" eaLnBrk="1" fontAlgn="t" latinLnBrk="0" hangingPunct="1"/>
            <a:r>
              <a:rPr lang="ru-RU" sz="1200" b="0" i="0" u="none" strike="noStrike" kern="1200" dirty="0">
                <a:solidFill>
                  <a:schemeClr val="tx1"/>
                </a:solidFill>
                <a:effectLst/>
                <a:latin typeface="+mn-lt"/>
                <a:ea typeface="+mn-ea"/>
                <a:cs typeface="+mn-cs"/>
              </a:rPr>
              <a:t>Меньше брака – меньше переделок и связанных с ними финансовых и временных затрат.</a:t>
            </a:r>
          </a:p>
          <a:p>
            <a:pPr rtl="0" eaLnBrk="1" fontAlgn="t" latinLnBrk="0" hangingPunct="1"/>
            <a:r>
              <a:rPr lang="ru-RU" sz="1200" b="1" i="0" u="none" strike="noStrike" kern="1200" dirty="0">
                <a:solidFill>
                  <a:schemeClr val="tx1"/>
                </a:solidFill>
                <a:effectLst/>
                <a:latin typeface="+mn-lt"/>
                <a:ea typeface="+mn-ea"/>
                <a:cs typeface="+mn-cs"/>
              </a:rPr>
              <a:t>Построение прямоугольника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На основании не полных данных это приложение позволяет достраивать прямоугольник. Очень эффективно может применяться при съёмке с отрисовкой объектов, так как позволяет не только экономить время за счёт отсутствия необходимости измерять все углы, но и позволяет автоматически это прямоугольник </a:t>
            </a:r>
            <a:r>
              <a:rPr lang="ru-RU" sz="1200" b="0" i="0" u="none" strike="noStrike" kern="1200" dirty="0" err="1">
                <a:solidFill>
                  <a:schemeClr val="tx1"/>
                </a:solidFill>
                <a:effectLst/>
                <a:latin typeface="+mn-lt"/>
                <a:ea typeface="+mn-ea"/>
                <a:cs typeface="+mn-cs"/>
              </a:rPr>
              <a:t>отрисовывать</a:t>
            </a:r>
            <a:r>
              <a:rPr lang="ru-RU" sz="1200" b="0" i="0" u="none" strike="noStrike" kern="1200" dirty="0">
                <a:solidFill>
                  <a:schemeClr val="tx1"/>
                </a:solidFill>
                <a:effectLst/>
                <a:latin typeface="+mn-lt"/>
                <a:ea typeface="+mn-ea"/>
                <a:cs typeface="+mn-cs"/>
              </a:rPr>
              <a:t>, дополняя общую картину.</a:t>
            </a:r>
          </a:p>
          <a:p>
            <a:pPr rtl="0" eaLnBrk="1" fontAlgn="t" latinLnBrk="0" hangingPunct="1"/>
            <a:r>
              <a:rPr lang="ru-RU" sz="1200" b="0" i="0" u="none" strike="noStrike" kern="1200" dirty="0">
                <a:solidFill>
                  <a:schemeClr val="tx1"/>
                </a:solidFill>
                <a:effectLst/>
                <a:latin typeface="+mn-lt"/>
                <a:ea typeface="+mn-ea"/>
                <a:cs typeface="+mn-cs"/>
              </a:rPr>
              <a:t>Измерив только две или три точки объекта, остальные может вычислить программа.</a:t>
            </a:r>
          </a:p>
          <a:p>
            <a:pPr rtl="0" eaLnBrk="1" fontAlgn="t" latinLnBrk="0" hangingPunct="1"/>
            <a:r>
              <a:rPr lang="ru-RU" sz="1200" b="0" i="0" u="none" strike="noStrike" kern="1200" dirty="0">
                <a:solidFill>
                  <a:schemeClr val="tx1"/>
                </a:solidFill>
                <a:effectLst/>
                <a:latin typeface="+mn-lt"/>
                <a:ea typeface="+mn-ea"/>
                <a:cs typeface="+mn-cs"/>
              </a:rPr>
              <a:t>Нет необходимости в измерении всех углов прямоугольных объектов (в т.ч. параллелограммов).</a:t>
            </a:r>
          </a:p>
          <a:p>
            <a:pPr rtl="0" eaLnBrk="1" fontAlgn="t" latinLnBrk="0" hangingPunct="1"/>
            <a:r>
              <a:rPr lang="ru-RU" sz="1200" b="0" i="0" u="none" strike="noStrike" kern="1200" dirty="0">
                <a:solidFill>
                  <a:schemeClr val="tx1"/>
                </a:solidFill>
                <a:effectLst/>
                <a:latin typeface="+mn-lt"/>
                <a:ea typeface="+mn-ea"/>
                <a:cs typeface="+mn-cs"/>
              </a:rPr>
              <a:t>Ранее подобное можно было решить только в офисных САПР-программах, со всеми вытекающими отсюда издержками.</a:t>
            </a:r>
          </a:p>
          <a:p>
            <a:pPr rtl="0" eaLnBrk="1" fontAlgn="t" latinLnBrk="0" hangingPunct="1"/>
            <a:r>
              <a:rPr lang="ru-RU" sz="1200" b="0" i="0" u="none" strike="noStrike" kern="1200" dirty="0">
                <a:solidFill>
                  <a:schemeClr val="tx1"/>
                </a:solidFill>
                <a:effectLst/>
                <a:latin typeface="+mn-lt"/>
                <a:ea typeface="+mn-ea"/>
                <a:cs typeface="+mn-cs"/>
              </a:rPr>
              <a:t>Экономия времени полевых работ.</a:t>
            </a:r>
          </a:p>
          <a:p>
            <a:pPr rtl="0" eaLnBrk="1" fontAlgn="t" latinLnBrk="0" hangingPunct="1"/>
            <a:r>
              <a:rPr lang="ru-RU" sz="1200" b="0" i="0" u="none" strike="noStrike" kern="1200" dirty="0">
                <a:solidFill>
                  <a:schemeClr val="tx1"/>
                </a:solidFill>
                <a:effectLst/>
                <a:latin typeface="+mn-lt"/>
                <a:ea typeface="+mn-ea"/>
                <a:cs typeface="+mn-cs"/>
              </a:rPr>
              <a:t>Сокращение затрат за счёт сокращения сроков полевых работ.</a:t>
            </a:r>
          </a:p>
          <a:p>
            <a:pPr rtl="0" eaLnBrk="1" fontAlgn="t" latinLnBrk="0" hangingPunct="1"/>
            <a:r>
              <a:rPr lang="ru-RU" sz="1200" b="0" i="0" u="none" strike="noStrike" kern="1200" dirty="0">
                <a:solidFill>
                  <a:schemeClr val="tx1"/>
                </a:solidFill>
                <a:effectLst/>
                <a:latin typeface="+mn-lt"/>
                <a:ea typeface="+mn-ea"/>
                <a:cs typeface="+mn-cs"/>
              </a:rPr>
              <a:t>Уменьшение вероятности ошибки за счёт визуализации и оперативном контроле правильности всех исходных данных. </a:t>
            </a:r>
          </a:p>
          <a:p>
            <a:pPr algn="just">
              <a:lnSpc>
                <a:spcPct val="107000"/>
              </a:lnSpc>
              <a:spcAft>
                <a:spcPts val="0"/>
              </a:spcAft>
            </a:pPr>
            <a:endParaRPr lang="ru-RU" sz="1200" dirty="0">
              <a:solidFill>
                <a:srgbClr val="545559"/>
              </a:solidFill>
            </a:endParaRPr>
          </a:p>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49</a:t>
            </a:fld>
            <a:endParaRPr lang="en-US"/>
          </a:p>
        </p:txBody>
      </p:sp>
    </p:spTree>
    <p:extLst>
      <p:ext uri="{BB962C8B-B14F-4D97-AF65-F5344CB8AC3E}">
        <p14:creationId xmlns:p14="http://schemas.microsoft.com/office/powerpoint/2010/main" val="21594420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50</a:t>
            </a:fld>
            <a:endParaRPr lang="de-CH"/>
          </a:p>
        </p:txBody>
      </p:sp>
    </p:spTree>
    <p:extLst>
      <p:ext uri="{BB962C8B-B14F-4D97-AF65-F5344CB8AC3E}">
        <p14:creationId xmlns:p14="http://schemas.microsoft.com/office/powerpoint/2010/main" val="3817195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59</a:t>
            </a:fld>
            <a:endParaRPr lang="en-US"/>
          </a:p>
        </p:txBody>
      </p:sp>
    </p:spTree>
    <p:extLst>
      <p:ext uri="{BB962C8B-B14F-4D97-AF65-F5344CB8AC3E}">
        <p14:creationId xmlns:p14="http://schemas.microsoft.com/office/powerpoint/2010/main" val="12586569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60</a:t>
            </a:fld>
            <a:endParaRPr lang="en-US"/>
          </a:p>
        </p:txBody>
      </p:sp>
    </p:spTree>
    <p:extLst>
      <p:ext uri="{BB962C8B-B14F-4D97-AF65-F5344CB8AC3E}">
        <p14:creationId xmlns:p14="http://schemas.microsoft.com/office/powerpoint/2010/main" val="27074350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61</a:t>
            </a:fld>
            <a:endParaRPr lang="en-US"/>
          </a:p>
        </p:txBody>
      </p:sp>
    </p:spTree>
    <p:extLst>
      <p:ext uri="{BB962C8B-B14F-4D97-AF65-F5344CB8AC3E}">
        <p14:creationId xmlns:p14="http://schemas.microsoft.com/office/powerpoint/2010/main" val="15815262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Приложение </a:t>
            </a:r>
            <a:r>
              <a:rPr lang="ru-RU" sz="12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Измерение относительно линии/Вынос по линии</a:t>
            </a: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может использоваться для измерения точек или выноса в натуру, относительно заданной линии (</a:t>
            </a:r>
            <a:r>
              <a:rPr lang="ru-RU" sz="12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полилинии</a:t>
            </a: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выбранной из проекта, либо созданной в процессе измерений.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dirty="0">
                <a:solidFill>
                  <a:srgbClr val="92D050"/>
                </a:solidFill>
                <a:latin typeface="Arial" panose="020B0604020202020204" pitchFamily="34" charset="0"/>
                <a:ea typeface="Calibri" panose="020F0502020204030204" pitchFamily="34" charset="0"/>
                <a:cs typeface="Times New Roman" panose="02020603050405020304" pitchFamily="18" charset="0"/>
              </a:rPr>
              <a:t>Измерение относительно линии </a:t>
            </a: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позволяет</a:t>
            </a:r>
            <a:r>
              <a:rPr lang="ru-RU" sz="12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выполнять съемку, например, линейных объектов в определенном «коридоре», с возможностью  контролировать определенные параметры относительно базовой линии. Данные съёмки позволяют видеть продольное и поперечное смещение измеряемых точек относительно линейного базиса, а не только прямоугольные координаты.</a:t>
            </a:r>
            <a:endParaRPr lang="en-US" sz="12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Программа позволяет решать инженерные задачи непосредственно в поле без использования </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CAD-</a:t>
            </a:r>
            <a:r>
              <a:rPr lang="ru-RU"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приложений. Например, мы можем создать строительную сетку прямо в поле и за считанные секунды приступить к выносу в натуру или контролю.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62</a:t>
            </a:fld>
            <a:endParaRPr lang="de-CH"/>
          </a:p>
        </p:txBody>
      </p:sp>
    </p:spTree>
    <p:extLst>
      <p:ext uri="{BB962C8B-B14F-4D97-AF65-F5344CB8AC3E}">
        <p14:creationId xmlns:p14="http://schemas.microsoft.com/office/powerpoint/2010/main" val="2593338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63</a:t>
            </a:fld>
            <a:endParaRPr lang="de-CH"/>
          </a:p>
        </p:txBody>
      </p:sp>
    </p:spTree>
    <p:extLst>
      <p:ext uri="{BB962C8B-B14F-4D97-AF65-F5344CB8AC3E}">
        <p14:creationId xmlns:p14="http://schemas.microsoft.com/office/powerpoint/2010/main" val="40333902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64</a:t>
            </a:fld>
            <a:endParaRPr lang="en-US"/>
          </a:p>
        </p:txBody>
      </p:sp>
    </p:spTree>
    <p:extLst>
      <p:ext uri="{BB962C8B-B14F-4D97-AF65-F5344CB8AC3E}">
        <p14:creationId xmlns:p14="http://schemas.microsoft.com/office/powerpoint/2010/main" val="41727154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t" latinLnBrk="0" hangingPunct="1"/>
            <a:r>
              <a:rPr lang="ru-RU" sz="1200" b="1" i="0" u="none" strike="noStrike" kern="1200" dirty="0">
                <a:solidFill>
                  <a:schemeClr val="tx1"/>
                </a:solidFill>
                <a:effectLst/>
                <a:latin typeface="+mn-lt"/>
                <a:ea typeface="+mn-ea"/>
                <a:cs typeface="+mn-cs"/>
              </a:rPr>
              <a:t>Фишка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Преимущество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Ценность</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Вычисление объемом тел</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Возможность вычисления объемов тел непосредственно в поле. </a:t>
            </a:r>
          </a:p>
          <a:p>
            <a:pPr rtl="0" eaLnBrk="1" fontAlgn="t" latinLnBrk="0" hangingPunct="1"/>
            <a:r>
              <a:rPr lang="ru-RU" sz="1200" b="0" i="0" u="none" strike="noStrike" kern="1200" dirty="0">
                <a:solidFill>
                  <a:schemeClr val="tx1"/>
                </a:solidFill>
                <a:effectLst/>
                <a:latin typeface="+mn-lt"/>
                <a:ea typeface="+mn-ea"/>
                <a:cs typeface="+mn-cs"/>
              </a:rPr>
              <a:t>Отсутствие в необходимости использовать сторонние инструменты и офисное ПО.</a:t>
            </a:r>
          </a:p>
          <a:p>
            <a:pPr rtl="0" eaLnBrk="1" fontAlgn="t" latinLnBrk="0" hangingPunct="1"/>
            <a:r>
              <a:rPr lang="ru-RU" sz="1200" b="0" i="0" u="none" strike="noStrike" kern="1200" dirty="0">
                <a:solidFill>
                  <a:schemeClr val="tx1"/>
                </a:solidFill>
                <a:effectLst/>
                <a:latin typeface="+mn-lt"/>
                <a:ea typeface="+mn-ea"/>
                <a:cs typeface="+mn-cs"/>
              </a:rPr>
              <a:t>Экономия рабочего времени.</a:t>
            </a:r>
          </a:p>
          <a:p>
            <a:pPr rtl="0" eaLnBrk="1" fontAlgn="t" latinLnBrk="0" hangingPunct="1"/>
            <a:r>
              <a:rPr lang="en-US" sz="1200" b="1" i="0" u="none" strike="noStrike" kern="1200" dirty="0">
                <a:solidFill>
                  <a:schemeClr val="tx1"/>
                </a:solidFill>
                <a:effectLst/>
                <a:latin typeface="+mn-lt"/>
                <a:ea typeface="+mn-ea"/>
                <a:cs typeface="+mn-cs"/>
              </a:rPr>
              <a:t>3D </a:t>
            </a:r>
            <a:r>
              <a:rPr lang="ru-RU" sz="1200" b="1" i="0" u="none" strike="noStrike" kern="1200" dirty="0">
                <a:solidFill>
                  <a:schemeClr val="tx1"/>
                </a:solidFill>
                <a:effectLst/>
                <a:latin typeface="+mn-lt"/>
                <a:ea typeface="+mn-ea"/>
                <a:cs typeface="+mn-cs"/>
              </a:rPr>
              <a:t>просмотр</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Позволяет произвести визуальный анализ построенной </a:t>
            </a:r>
            <a:r>
              <a:rPr lang="en-US" sz="1200" b="0" i="0" u="none" strike="noStrike" kern="1200" dirty="0">
                <a:solidFill>
                  <a:schemeClr val="tx1"/>
                </a:solidFill>
                <a:effectLst/>
                <a:latin typeface="+mn-lt"/>
                <a:ea typeface="+mn-ea"/>
                <a:cs typeface="+mn-cs"/>
              </a:rPr>
              <a:t>TIN</a:t>
            </a:r>
            <a:r>
              <a:rPr lang="ru-RU" sz="1200" b="0" i="0" u="none" strike="noStrike" kern="1200" dirty="0">
                <a:solidFill>
                  <a:schemeClr val="tx1"/>
                </a:solidFill>
                <a:effectLst/>
                <a:latin typeface="+mn-lt"/>
                <a:ea typeface="+mn-ea"/>
                <a:cs typeface="+mn-cs"/>
              </a:rPr>
              <a:t>-модели, что позволит избежать ошибок.</a:t>
            </a:r>
          </a:p>
          <a:p>
            <a:pPr rtl="0" eaLnBrk="1" fontAlgn="t" latinLnBrk="0" hangingPunct="1"/>
            <a:r>
              <a:rPr lang="ru-RU" sz="1200" b="0" i="0" u="none" strike="noStrike" kern="1200" dirty="0">
                <a:solidFill>
                  <a:schemeClr val="tx1"/>
                </a:solidFill>
                <a:effectLst/>
                <a:latin typeface="+mn-lt"/>
                <a:ea typeface="+mn-ea"/>
                <a:cs typeface="+mn-cs"/>
              </a:rPr>
              <a:t>Экономия времени и издержек за счет переделывания работ. </a:t>
            </a:r>
          </a:p>
          <a:p>
            <a:pPr rtl="0" eaLnBrk="1" fontAlgn="t" latinLnBrk="0" hangingPunct="1"/>
            <a:r>
              <a:rPr lang="en-US" sz="1200" b="1" i="0" u="none" strike="noStrike" kern="1200" dirty="0">
                <a:solidFill>
                  <a:schemeClr val="tx1"/>
                </a:solidFill>
                <a:effectLst/>
                <a:latin typeface="+mn-lt"/>
                <a:ea typeface="+mn-ea"/>
                <a:cs typeface="+mn-cs"/>
              </a:rPr>
              <a:t>“</a:t>
            </a:r>
            <a:r>
              <a:rPr lang="ru-RU" sz="1200" b="1" i="0" u="none" strike="noStrike" kern="1200" dirty="0">
                <a:solidFill>
                  <a:schemeClr val="tx1"/>
                </a:solidFill>
                <a:effectLst/>
                <a:latin typeface="+mn-lt"/>
                <a:ea typeface="+mn-ea"/>
                <a:cs typeface="+mn-cs"/>
              </a:rPr>
              <a:t>Быстрый объем</a:t>
            </a:r>
            <a:r>
              <a:rPr lang="en-US" sz="1200" b="1" i="0" u="none" strike="noStrike" kern="1200" dirty="0">
                <a:solidFill>
                  <a:schemeClr val="tx1"/>
                </a:solidFill>
                <a:effectLst/>
                <a:latin typeface="+mn-lt"/>
                <a:ea typeface="+mn-ea"/>
                <a:cs typeface="+mn-cs"/>
              </a:rPr>
              <a:t>”</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Автоматическое построение поверхности тела и подсчет объема, требующее от пользователя только указания данных, с которыми работать. Что значительно ускоряет производство работ.</a:t>
            </a:r>
          </a:p>
          <a:p>
            <a:pPr rtl="0" eaLnBrk="1" fontAlgn="t" latinLnBrk="0" hangingPunct="1"/>
            <a:r>
              <a:rPr lang="ru-RU" sz="1200" b="0" i="0" u="none" strike="noStrike" kern="1200" dirty="0">
                <a:solidFill>
                  <a:schemeClr val="tx1"/>
                </a:solidFill>
                <a:effectLst/>
                <a:latin typeface="+mn-lt"/>
                <a:ea typeface="+mn-ea"/>
                <a:cs typeface="+mn-cs"/>
              </a:rPr>
              <a:t>Экономия времени.</a:t>
            </a:r>
          </a:p>
          <a:p>
            <a:pPr rtl="0" eaLnBrk="1" fontAlgn="t" latinLnBrk="0" hangingPunct="1"/>
            <a:r>
              <a:rPr lang="ru-RU" sz="1200" b="1" i="0" u="none" strike="noStrike" kern="1200" dirty="0">
                <a:solidFill>
                  <a:schemeClr val="tx1"/>
                </a:solidFill>
                <a:effectLst/>
                <a:latin typeface="+mn-lt"/>
                <a:ea typeface="+mn-ea"/>
                <a:cs typeface="+mn-cs"/>
              </a:rPr>
              <a:t>Использование облаков точек</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Позволяет использовать данные лазерного сканирования для построения поверхности и вычисления объемов. Использование облаков точек позволяет получить более реальную обстановку и точный подсчет объемов. </a:t>
            </a:r>
          </a:p>
          <a:p>
            <a:pPr rtl="0" eaLnBrk="1" fontAlgn="t" latinLnBrk="0" hangingPunct="1"/>
            <a:r>
              <a:rPr lang="ru-RU" sz="1200" b="0" i="0" u="none" strike="noStrike" kern="1200" dirty="0">
                <a:solidFill>
                  <a:schemeClr val="tx1"/>
                </a:solidFill>
                <a:effectLst/>
                <a:latin typeface="+mn-lt"/>
                <a:ea typeface="+mn-ea"/>
                <a:cs typeface="+mn-cs"/>
              </a:rPr>
              <a:t>Экономия материала и денег.</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66</a:t>
            </a:fld>
            <a:endParaRPr lang="de-CH"/>
          </a:p>
        </p:txBody>
      </p:sp>
    </p:spTree>
    <p:extLst>
      <p:ext uri="{BB962C8B-B14F-4D97-AF65-F5344CB8AC3E}">
        <p14:creationId xmlns:p14="http://schemas.microsoft.com/office/powerpoint/2010/main" val="11589856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67</a:t>
            </a:fld>
            <a:endParaRPr lang="en-US"/>
          </a:p>
        </p:txBody>
      </p:sp>
    </p:spTree>
    <p:extLst>
      <p:ext uri="{BB962C8B-B14F-4D97-AF65-F5344CB8AC3E}">
        <p14:creationId xmlns:p14="http://schemas.microsoft.com/office/powerpoint/2010/main" val="32876209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Times New Roman" panose="02020603050405020304" pitchFamily="18" charset="0"/>
              </a:rPr>
              <a:t>Главное отличие от предыдущего приложения – возможность добавлять к поверхности или удалять отдельные точки, а также возможность задания границы поверхности вручную. </a:t>
            </a:r>
            <a:endParaRPr lang="en-US" sz="1200" dirty="0">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Times New Roman" panose="02020603050405020304" pitchFamily="18" charset="0"/>
              </a:rPr>
              <a:t>Для вычисления объёма полученной поверхности потребуется указать границы этой поверхности. Чаще всего границей будет точки, задающие внешний контур этой поверхности. Так если мы планируем вычислить объём насыпи, то границей будут точки находящиеся по низу насыпи. А если мы хотим посчитать объём, например, котлована, то границами будут точки верхней бровки.</a:t>
            </a:r>
            <a:endParaRPr lang="ru-RU" sz="1200" dirty="0"/>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68</a:t>
            </a:fld>
            <a:endParaRPr lang="de-CH"/>
          </a:p>
        </p:txBody>
      </p:sp>
    </p:spTree>
    <p:extLst>
      <p:ext uri="{BB962C8B-B14F-4D97-AF65-F5344CB8AC3E}">
        <p14:creationId xmlns:p14="http://schemas.microsoft.com/office/powerpoint/2010/main" val="19596756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Times New Roman" panose="02020603050405020304" pitchFamily="18" charset="0"/>
              </a:rPr>
              <a:t>После этого мы вычисляем объём одним из предлагаемых методов</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Times New Roman" panose="02020603050405020304" pitchFamily="18" charset="0"/>
                <a:cs typeface="Times New Roman" panose="02020603050405020304" pitchFamily="18" charset="0"/>
              </a:rPr>
              <a:t>Таким образом у нас появляется возможность, находясь непосредственно на объекте, выполнить вычисление объёма сложных геометрических объектов. Полученные вычисления можно экспортировать в форме отчёта и сразу передать заинтересованной стороне, например, на </a:t>
            </a:r>
            <a:r>
              <a:rPr lang="en-US" sz="1200" dirty="0">
                <a:latin typeface="Arial" panose="020B0604020202020204" pitchFamily="34" charset="0"/>
                <a:ea typeface="Times New Roman" panose="02020603050405020304" pitchFamily="18" charset="0"/>
                <a:cs typeface="Times New Roman" panose="02020603050405020304" pitchFamily="18" charset="0"/>
              </a:rPr>
              <a:t>USB</a:t>
            </a:r>
            <a:r>
              <a:rPr lang="ru-RU" sz="1200" dirty="0">
                <a:latin typeface="Arial" panose="020B0604020202020204" pitchFamily="34" charset="0"/>
                <a:ea typeface="Times New Roman" panose="02020603050405020304" pitchFamily="18" charset="0"/>
                <a:cs typeface="Times New Roman" panose="02020603050405020304" pitchFamily="18" charset="0"/>
              </a:rPr>
              <a:t>-носителе.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Times New Roman" panose="02020603050405020304" pitchFamily="18" charset="0"/>
                <a:cs typeface="Times New Roman" panose="02020603050405020304" pitchFamily="18" charset="0"/>
              </a:rPr>
              <a:t>Приложение доступно как при работе с тахеометрами, так и при работе с </a:t>
            </a:r>
            <a:r>
              <a:rPr lang="en-US" sz="1200" dirty="0">
                <a:latin typeface="Arial" panose="020B0604020202020204" pitchFamily="34" charset="0"/>
                <a:ea typeface="Times New Roman" panose="02020603050405020304" pitchFamily="18" charset="0"/>
                <a:cs typeface="Times New Roman" panose="02020603050405020304" pitchFamily="18" charset="0"/>
              </a:rPr>
              <a:t>GNSS</a:t>
            </a:r>
            <a:r>
              <a:rPr lang="ru-RU" sz="1200" dirty="0">
                <a:latin typeface="Arial" panose="020B0604020202020204" pitchFamily="34" charset="0"/>
                <a:ea typeface="Times New Roman" panose="02020603050405020304" pitchFamily="18" charset="0"/>
                <a:cs typeface="Times New Roman" panose="02020603050405020304" pitchFamily="18" charset="0"/>
              </a:rPr>
              <a:t>-приёмниками с контроллерами в режиме </a:t>
            </a:r>
            <a:r>
              <a:rPr lang="en-US" sz="1200" dirty="0">
                <a:latin typeface="Arial" panose="020B0604020202020204" pitchFamily="34" charset="0"/>
                <a:ea typeface="Times New Roman" panose="02020603050405020304" pitchFamily="18" charset="0"/>
                <a:cs typeface="Times New Roman" panose="02020603050405020304" pitchFamily="18" charset="0"/>
              </a:rPr>
              <a:t>RTK</a:t>
            </a:r>
            <a:r>
              <a:rPr lang="ru-RU" sz="1200" dirty="0">
                <a:latin typeface="Arial" panose="020B0604020202020204" pitchFamily="34" charset="0"/>
                <a:ea typeface="Times New Roman" panose="02020603050405020304" pitchFamily="18"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200" b="1" dirty="0">
                <a:latin typeface="Arial" panose="020B0604020202020204" pitchFamily="34" charset="0"/>
                <a:ea typeface="Calibri" panose="020F0502020204030204" pitchFamily="34" charset="0"/>
                <a:cs typeface="Times New Roman" panose="02020603050405020304" pitchFamily="18" charset="0"/>
              </a:rPr>
              <a:t>Преимущества:</a:t>
            </a:r>
            <a:endParaRPr lang="ru-RU" sz="12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sz="1200" dirty="0">
                <a:latin typeface="Arial" panose="020B0604020202020204" pitchFamily="34" charset="0"/>
                <a:ea typeface="Calibri" panose="020F0502020204030204" pitchFamily="34" charset="0"/>
                <a:cs typeface="Times New Roman" panose="02020603050405020304" pitchFamily="18" charset="0"/>
              </a:rPr>
              <a:t>Построение триангуляционных поверхностей и подсчет объемов прямо в поле.</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sz="1200" dirty="0">
                <a:latin typeface="Arial" panose="020B0604020202020204" pitchFamily="34" charset="0"/>
                <a:ea typeface="Calibri" panose="020F0502020204030204" pitchFamily="34" charset="0"/>
                <a:cs typeface="Times New Roman" panose="02020603050405020304" pitchFamily="18" charset="0"/>
              </a:rPr>
              <a:t>Визуальный контроль верности построения поверхности.</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sz="1200" dirty="0">
                <a:latin typeface="Arial" panose="020B0604020202020204" pitchFamily="34" charset="0"/>
                <a:ea typeface="Calibri" panose="020F0502020204030204" pitchFamily="34" charset="0"/>
                <a:cs typeface="Times New Roman" panose="02020603050405020304" pitchFamily="18" charset="0"/>
              </a:rPr>
              <a:t>Вывод отчета, включающего в себя: используемые точки, среднюю толщину, периметр, площадь и объем фигуры.</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sz="1200" dirty="0">
                <a:latin typeface="Arial" panose="020B0604020202020204" pitchFamily="34" charset="0"/>
                <a:ea typeface="Calibri" panose="020F0502020204030204" pitchFamily="34" charset="0"/>
                <a:cs typeface="Times New Roman" panose="02020603050405020304" pitchFamily="18" charset="0"/>
              </a:rPr>
              <a:t>Сохранения полученной поверхности в </a:t>
            </a:r>
            <a:r>
              <a:rPr lang="en-GB" sz="1200" dirty="0">
                <a:latin typeface="Arial" panose="020B0604020202020204" pitchFamily="34" charset="0"/>
                <a:ea typeface="Calibri" panose="020F0502020204030204" pitchFamily="34" charset="0"/>
                <a:cs typeface="Times New Roman" panose="02020603050405020304" pitchFamily="18" charset="0"/>
              </a:rPr>
              <a:t>DXF</a:t>
            </a:r>
            <a:r>
              <a:rPr lang="ru-RU" sz="1200" dirty="0">
                <a:latin typeface="Arial" panose="020B0604020202020204" pitchFamily="34" charset="0"/>
                <a:ea typeface="Calibri" panose="020F0502020204030204" pitchFamily="34" charset="0"/>
                <a:cs typeface="Times New Roman" panose="02020603050405020304" pitchFamily="18" charset="0"/>
              </a:rPr>
              <a:t> и </a:t>
            </a:r>
            <a:r>
              <a:rPr lang="en-GB" sz="1200" dirty="0">
                <a:latin typeface="Arial" panose="020B0604020202020204" pitchFamily="34" charset="0"/>
                <a:ea typeface="Calibri" panose="020F0502020204030204" pitchFamily="34" charset="0"/>
                <a:cs typeface="Times New Roman" panose="02020603050405020304" pitchFamily="18" charset="0"/>
              </a:rPr>
              <a:t>DTM</a:t>
            </a:r>
            <a:r>
              <a:rPr lang="ru-RU" sz="1200" dirty="0">
                <a:latin typeface="Arial" panose="020B0604020202020204" pitchFamily="34" charset="0"/>
                <a:ea typeface="Calibri" panose="020F0502020204030204" pitchFamily="34" charset="0"/>
                <a:cs typeface="Times New Roman" panose="02020603050405020304" pitchFamily="18" charset="0"/>
              </a:rPr>
              <a:t> форматы для дальнейших работ.</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1200" dirty="0">
                <a:latin typeface="Arial" panose="020B0604020202020204" pitchFamily="34" charset="0"/>
                <a:ea typeface="Calibri" panose="020F0502020204030204" pitchFamily="34" charset="0"/>
                <a:cs typeface="Times New Roman" panose="02020603050405020304" pitchFamily="18" charset="0"/>
              </a:rPr>
              <a:t>Работа с точками автонабора для роботизированных тахеометров (скан по сетке).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69</a:t>
            </a:fld>
            <a:endParaRPr lang="de-CH"/>
          </a:p>
        </p:txBody>
      </p:sp>
    </p:spTree>
    <p:extLst>
      <p:ext uri="{BB962C8B-B14F-4D97-AF65-F5344CB8AC3E}">
        <p14:creationId xmlns:p14="http://schemas.microsoft.com/office/powerpoint/2010/main" val="39997175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70</a:t>
            </a:fld>
            <a:endParaRPr lang="en-US"/>
          </a:p>
        </p:txBody>
      </p:sp>
    </p:spTree>
    <p:extLst>
      <p:ext uri="{BB962C8B-B14F-4D97-AF65-F5344CB8AC3E}">
        <p14:creationId xmlns:p14="http://schemas.microsoft.com/office/powerpoint/2010/main" val="23096542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rPr>
              <a:t>Как следует из названия, программа позволяет проверять поверхности - сравнивать факт с проектом на борту прибора.</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cs typeface="Times New Roman" panose="02020603050405020304" pitchFamily="18" charset="0"/>
              </a:rPr>
              <a:t>Мы имеем возможность загрузить какую либо, заранее подготовленную, проектную поверхность </a:t>
            </a:r>
            <a:r>
              <a:rPr lang="ru-RU" sz="1200" b="1" dirty="0">
                <a:latin typeface="Arial" panose="020B0604020202020204" pitchFamily="34" charset="0"/>
                <a:ea typeface="Calibri" panose="020F0502020204030204" pitchFamily="34" charset="0"/>
                <a:cs typeface="Times New Roman" panose="02020603050405020304" pitchFamily="18" charset="0"/>
              </a:rPr>
              <a:t>любой сложности</a:t>
            </a:r>
            <a:r>
              <a:rPr lang="ru-RU" sz="1200" dirty="0">
                <a:latin typeface="Arial" panose="020B0604020202020204" pitchFamily="34" charset="0"/>
                <a:ea typeface="Calibri" panose="020F0502020204030204" pitchFamily="34" charset="0"/>
                <a:cs typeface="Times New Roman" panose="02020603050405020304" pitchFamily="18" charset="0"/>
              </a:rPr>
              <a:t> в тахеометр, либо создать более примитивную поверхность на борту прибора (</a:t>
            </a:r>
            <a:r>
              <a:rPr lang="ru-RU" sz="1200" b="1" dirty="0">
                <a:latin typeface="Arial" panose="020B0604020202020204" pitchFamily="34" charset="0"/>
                <a:ea typeface="Calibri" panose="020F0502020204030204" pitchFamily="34" charset="0"/>
                <a:cs typeface="Times New Roman" panose="02020603050405020304" pitchFamily="18" charset="0"/>
              </a:rPr>
              <a:t>цилиндр, конус или плоскость)</a:t>
            </a:r>
            <a:r>
              <a:rPr lang="ru-RU" sz="1200" dirty="0">
                <a:latin typeface="Arial" panose="020B0604020202020204" pitchFamily="34" charset="0"/>
                <a:ea typeface="Calibri" panose="020F0502020204030204" pitchFamily="34" charset="0"/>
                <a:cs typeface="Times New Roman" panose="02020603050405020304" pitchFamily="18" charset="0"/>
              </a:rPr>
              <a:t> и сравнивать с фактическими измерениями, не отходя от измеряемого объекта.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rPr>
              <a:t>Так же есть возможность, чтобы инструмент навёлся и показал нам область с дефектом. Для этого во всплывающем меню нужно нажать «навестись на точку», после чего инструмент повернётся к выбранной точке, и лазер точно укажет на дефектную область</a:t>
            </a:r>
            <a:endParaRPr lang="ru-R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cs typeface="Times New Roman" panose="02020603050405020304" pitchFamily="18" charset="0"/>
              </a:rPr>
              <a:t>Например, бетонный пол был отсканирован тахеометром </a:t>
            </a:r>
            <a:r>
              <a:rPr lang="en-US" sz="1200" dirty="0">
                <a:latin typeface="Arial" panose="020B0604020202020204" pitchFamily="34" charset="0"/>
                <a:ea typeface="Calibri" panose="020F0502020204030204" pitchFamily="34" charset="0"/>
                <a:cs typeface="Times New Roman" panose="02020603050405020304" pitchFamily="18" charset="0"/>
              </a:rPr>
              <a:t>Leica MS</a:t>
            </a:r>
            <a:r>
              <a:rPr lang="ru-RU" sz="1200" dirty="0">
                <a:latin typeface="Arial" panose="020B0604020202020204" pitchFamily="34" charset="0"/>
                <a:ea typeface="Calibri" panose="020F0502020204030204" pitchFamily="34" charset="0"/>
                <a:cs typeface="Times New Roman" panose="02020603050405020304" pitchFamily="18" charset="0"/>
              </a:rPr>
              <a:t>60, затем облако точек сравнивалось с проектной поверхностью. На изображении синие области указывают, где пол ниже, чем он должен быть, красные области - выше. Нажав на красную область видно, что она на 4,9мм выше, чем должна быть.</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71</a:t>
            </a:fld>
            <a:endParaRPr lang="de-CH"/>
          </a:p>
        </p:txBody>
      </p:sp>
    </p:spTree>
    <p:extLst>
      <p:ext uri="{BB962C8B-B14F-4D97-AF65-F5344CB8AC3E}">
        <p14:creationId xmlns:p14="http://schemas.microsoft.com/office/powerpoint/2010/main" val="35791536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cs typeface="Times New Roman" panose="02020603050405020304" pitchFamily="18" charset="0"/>
              </a:rPr>
              <a:t>Инспектирование можно осуществлять и по данным обычной (ручной) съёмки.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cs typeface="Times New Roman" panose="02020603050405020304" pitchFamily="18" charset="0"/>
              </a:rPr>
              <a:t>Конечно, данные сканирования с </a:t>
            </a:r>
            <a:r>
              <a:rPr lang="en-US" sz="1200" dirty="0">
                <a:latin typeface="Arial" panose="020B0604020202020204" pitchFamily="34" charset="0"/>
                <a:ea typeface="Calibri" panose="020F0502020204030204" pitchFamily="34" charset="0"/>
                <a:cs typeface="Times New Roman" panose="02020603050405020304" pitchFamily="18" charset="0"/>
              </a:rPr>
              <a:t>MS</a:t>
            </a:r>
            <a:r>
              <a:rPr lang="ru-RU" sz="1200" dirty="0">
                <a:latin typeface="Arial" panose="020B0604020202020204" pitchFamily="34" charset="0"/>
                <a:ea typeface="Calibri" panose="020F0502020204030204" pitchFamily="34" charset="0"/>
                <a:cs typeface="Times New Roman" panose="02020603050405020304" pitchFamily="18" charset="0"/>
              </a:rPr>
              <a:t>60 дадут более избыточную информацию, но можно использовать и данные с тахеометров </a:t>
            </a:r>
            <a:r>
              <a:rPr lang="en-US" sz="1200" dirty="0">
                <a:latin typeface="Arial" panose="020B0604020202020204" pitchFamily="34" charset="0"/>
                <a:ea typeface="Calibri" panose="020F0502020204030204" pitchFamily="34" charset="0"/>
                <a:cs typeface="Times New Roman" panose="02020603050405020304" pitchFamily="18" charset="0"/>
              </a:rPr>
              <a:t>TS</a:t>
            </a:r>
            <a:r>
              <a:rPr lang="ru-RU" sz="1200" dirty="0">
                <a:latin typeface="Arial" panose="020B0604020202020204" pitchFamily="34" charset="0"/>
                <a:ea typeface="Calibri" panose="020F0502020204030204" pitchFamily="34" charset="0"/>
                <a:cs typeface="Times New Roman" panose="02020603050405020304" pitchFamily="18" charset="0"/>
              </a:rPr>
              <a:t>10, </a:t>
            </a:r>
            <a:r>
              <a:rPr lang="en-US" sz="1200" dirty="0">
                <a:latin typeface="Arial" panose="020B0604020202020204" pitchFamily="34" charset="0"/>
                <a:ea typeface="Calibri" panose="020F0502020204030204" pitchFamily="34" charset="0"/>
                <a:cs typeface="Times New Roman" panose="02020603050405020304" pitchFamily="18" charset="0"/>
              </a:rPr>
              <a:t>TS</a:t>
            </a:r>
            <a:r>
              <a:rPr lang="ru-RU" sz="1200" dirty="0">
                <a:latin typeface="Arial" panose="020B0604020202020204" pitchFamily="34" charset="0"/>
                <a:ea typeface="Calibri" panose="020F0502020204030204" pitchFamily="34" charset="0"/>
                <a:cs typeface="Times New Roman" panose="02020603050405020304" pitchFamily="18" charset="0"/>
              </a:rPr>
              <a:t>16 и </a:t>
            </a:r>
            <a:r>
              <a:rPr lang="en-US" sz="1200" dirty="0">
                <a:latin typeface="Arial" panose="020B0604020202020204" pitchFamily="34" charset="0"/>
                <a:ea typeface="Calibri" panose="020F0502020204030204" pitchFamily="34" charset="0"/>
                <a:cs typeface="Times New Roman" panose="02020603050405020304" pitchFamily="18" charset="0"/>
              </a:rPr>
              <a:t>GNSS Captivate.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effectLst/>
              </a:rPr>
              <a:t>Неограниченное количество выполняемых задач, касательно проверки поверхностей любой сложности (геометрии). Результат в поле…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72</a:t>
            </a:fld>
            <a:endParaRPr lang="de-CH"/>
          </a:p>
        </p:txBody>
      </p:sp>
    </p:spTree>
    <p:extLst>
      <p:ext uri="{BB962C8B-B14F-4D97-AF65-F5344CB8AC3E}">
        <p14:creationId xmlns:p14="http://schemas.microsoft.com/office/powerpoint/2010/main" val="13170273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cs typeface="Times New Roman" panose="02020603050405020304" pitchFamily="18" charset="0"/>
              </a:rPr>
              <a:t>Инспектирование можно осуществлять и по данным обычной (ручной) съёмки.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cs typeface="Times New Roman" panose="02020603050405020304" pitchFamily="18" charset="0"/>
              </a:rPr>
              <a:t>Конечно, данные сканирования с </a:t>
            </a:r>
            <a:r>
              <a:rPr lang="en-US" sz="1200" dirty="0">
                <a:latin typeface="Arial" panose="020B0604020202020204" pitchFamily="34" charset="0"/>
                <a:ea typeface="Calibri" panose="020F0502020204030204" pitchFamily="34" charset="0"/>
                <a:cs typeface="Times New Roman" panose="02020603050405020304" pitchFamily="18" charset="0"/>
              </a:rPr>
              <a:t>MS</a:t>
            </a:r>
            <a:r>
              <a:rPr lang="ru-RU" sz="1200" dirty="0">
                <a:latin typeface="Arial" panose="020B0604020202020204" pitchFamily="34" charset="0"/>
                <a:ea typeface="Calibri" panose="020F0502020204030204" pitchFamily="34" charset="0"/>
                <a:cs typeface="Times New Roman" panose="02020603050405020304" pitchFamily="18" charset="0"/>
              </a:rPr>
              <a:t>60 дадут более избыточную информацию, но можно использовать и данные с тахеометров </a:t>
            </a:r>
            <a:r>
              <a:rPr lang="en-US" sz="1200" dirty="0">
                <a:latin typeface="Arial" panose="020B0604020202020204" pitchFamily="34" charset="0"/>
                <a:ea typeface="Calibri" panose="020F0502020204030204" pitchFamily="34" charset="0"/>
                <a:cs typeface="Times New Roman" panose="02020603050405020304" pitchFamily="18" charset="0"/>
              </a:rPr>
              <a:t>TS</a:t>
            </a:r>
            <a:r>
              <a:rPr lang="ru-RU" sz="1200" dirty="0">
                <a:latin typeface="Arial" panose="020B0604020202020204" pitchFamily="34" charset="0"/>
                <a:ea typeface="Calibri" panose="020F0502020204030204" pitchFamily="34" charset="0"/>
                <a:cs typeface="Times New Roman" panose="02020603050405020304" pitchFamily="18" charset="0"/>
              </a:rPr>
              <a:t>10, </a:t>
            </a:r>
            <a:r>
              <a:rPr lang="en-US" sz="1200" dirty="0">
                <a:latin typeface="Arial" panose="020B0604020202020204" pitchFamily="34" charset="0"/>
                <a:ea typeface="Calibri" panose="020F0502020204030204" pitchFamily="34" charset="0"/>
                <a:cs typeface="Times New Roman" panose="02020603050405020304" pitchFamily="18" charset="0"/>
              </a:rPr>
              <a:t>TS</a:t>
            </a:r>
            <a:r>
              <a:rPr lang="ru-RU" sz="1200" dirty="0">
                <a:latin typeface="Arial" panose="020B0604020202020204" pitchFamily="34" charset="0"/>
                <a:ea typeface="Calibri" panose="020F0502020204030204" pitchFamily="34" charset="0"/>
                <a:cs typeface="Times New Roman" panose="02020603050405020304" pitchFamily="18" charset="0"/>
              </a:rPr>
              <a:t>16 и </a:t>
            </a:r>
            <a:r>
              <a:rPr lang="en-US" sz="1200" dirty="0">
                <a:latin typeface="Arial" panose="020B0604020202020204" pitchFamily="34" charset="0"/>
                <a:ea typeface="Calibri" panose="020F0502020204030204" pitchFamily="34" charset="0"/>
                <a:cs typeface="Times New Roman" panose="02020603050405020304" pitchFamily="18" charset="0"/>
              </a:rPr>
              <a:t>GNSS Captivate.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effectLst/>
              </a:rPr>
              <a:t>Неограниченное количество выполняемых задач, касательно проверки поверхностей любой сложности (геометрии). Результат в поле…</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73</a:t>
            </a:fld>
            <a:endParaRPr lang="de-CH"/>
          </a:p>
        </p:txBody>
      </p:sp>
    </p:spTree>
    <p:extLst>
      <p:ext uri="{BB962C8B-B14F-4D97-AF65-F5344CB8AC3E}">
        <p14:creationId xmlns:p14="http://schemas.microsoft.com/office/powerpoint/2010/main" val="3418440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74</a:t>
            </a:fld>
            <a:endParaRPr lang="en-US"/>
          </a:p>
        </p:txBody>
      </p:sp>
    </p:spTree>
    <p:extLst>
      <p:ext uri="{BB962C8B-B14F-4D97-AF65-F5344CB8AC3E}">
        <p14:creationId xmlns:p14="http://schemas.microsoft.com/office/powerpoint/2010/main" val="23313782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Прикладная программа </a:t>
            </a:r>
            <a:r>
              <a:rPr lang="ru-RU" sz="1200" kern="1400" spc="-50" dirty="0">
                <a:solidFill>
                  <a:srgbClr val="70AD47"/>
                </a:solidFill>
                <a:latin typeface="Arial" panose="020B0604020202020204" pitchFamily="34" charset="0"/>
                <a:ea typeface="Times New Roman" panose="02020603050405020304" pitchFamily="18" charset="0"/>
                <a:cs typeface="Times New Roman" panose="02020603050405020304" pitchFamily="18" charset="0"/>
              </a:rPr>
              <a:t>ВЫНОС ЦМР </a:t>
            </a: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дает возможность выполнять высотную разбивку и контроль отметок на всей площади выбранной проектной цифровой модели с виртуальным 3</a:t>
            </a:r>
            <a:r>
              <a:rPr lang="en-US" sz="1200" kern="1400" spc="-50" dirty="0">
                <a:latin typeface="Arial" panose="020B0604020202020204" pitchFamily="34" charset="0"/>
                <a:ea typeface="Times New Roman" panose="02020603050405020304" pitchFamily="18" charset="0"/>
                <a:cs typeface="Times New Roman" panose="02020603050405020304" pitchFamily="18" charset="0"/>
              </a:rPr>
              <a:t>D</a:t>
            </a: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 – отображением разницы между фактическими и проектными высотами на экране прибора. Данное приложение может быть полезно для осуществления оперативного послойного контроля качества проведения земельных работ в линейном, гражданском и промышленном строительстве.</a:t>
            </a:r>
            <a:endParaRPr lang="ru-RU" sz="1200" kern="1400" spc="-50" dirty="0">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rPr>
              <a:t>Например, при строительстве автомобильной дороги необходимо постоянно контролировать отметки всех слоев насыпи и дорожной одежды. Применение данной программы позволит сэкономить время, лишнее использование рабочих ресурсов, исключит случайные ошибки, лишний расход и перерасход строительных материалов и как итог – сэкономит деньги. Т.к. отпадет постоянная необходимость в повторной съемке и геометрическом нивелировании.</a:t>
            </a:r>
            <a:endParaRPr lang="ru-RU" sz="1200" dirty="0"/>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75</a:t>
            </a:fld>
            <a:endParaRPr lang="de-CH"/>
          </a:p>
        </p:txBody>
      </p:sp>
    </p:spTree>
    <p:extLst>
      <p:ext uri="{BB962C8B-B14F-4D97-AF65-F5344CB8AC3E}">
        <p14:creationId xmlns:p14="http://schemas.microsoft.com/office/powerpoint/2010/main" val="30395018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Прикладная программа </a:t>
            </a:r>
            <a:r>
              <a:rPr lang="ru-RU" sz="1200" kern="1400" spc="-50" dirty="0">
                <a:solidFill>
                  <a:srgbClr val="70AD47"/>
                </a:solidFill>
                <a:latin typeface="Arial" panose="020B0604020202020204" pitchFamily="34" charset="0"/>
                <a:ea typeface="Times New Roman" panose="02020603050405020304" pitchFamily="18" charset="0"/>
                <a:cs typeface="Times New Roman" panose="02020603050405020304" pitchFamily="18" charset="0"/>
              </a:rPr>
              <a:t>ВЫНОС ТОЧЕК И ЦМР </a:t>
            </a: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дает возможность не только выполнять высотную разбивку на всей площади выбранной цифровой модели с виртуальным 3</a:t>
            </a:r>
            <a:r>
              <a:rPr lang="en-US" sz="1200" kern="1400" spc="-50" dirty="0">
                <a:latin typeface="Arial" panose="020B0604020202020204" pitchFamily="34" charset="0"/>
                <a:ea typeface="Times New Roman" panose="02020603050405020304" pitchFamily="18" charset="0"/>
                <a:cs typeface="Times New Roman" panose="02020603050405020304" pitchFamily="18" charset="0"/>
              </a:rPr>
              <a:t>D</a:t>
            </a: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 – отображением разницы между фактическими и проектными высотами на экране прибора, но и возможность выноса планового положения пикетов с высотной основой на используемую ЦМР.</a:t>
            </a:r>
            <a:endParaRPr lang="ru-RU" sz="1200" kern="1400" spc="-50" dirty="0">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rPr>
              <a:t>Например, опять же при строительстве автомобильной дороги необходимо постоянно контролировать не только отметки всех слоев насыпи и дорожной одежды, но и разбивать пикетаж и закреплять его на местности. Данная программа позволит производить высотный контроль на объекте, и выполнять </a:t>
            </a:r>
            <a:r>
              <a:rPr lang="ru-RU" sz="1200" dirty="0" err="1">
                <a:latin typeface="Arial" panose="020B0604020202020204" pitchFamily="34" charset="0"/>
                <a:ea typeface="Calibri" panose="020F0502020204030204" pitchFamily="34" charset="0"/>
              </a:rPr>
              <a:t>планово</a:t>
            </a:r>
            <a:r>
              <a:rPr lang="ru-RU" sz="1200" dirty="0">
                <a:latin typeface="Arial" panose="020B0604020202020204" pitchFamily="34" charset="0"/>
                <a:ea typeface="Calibri" panose="020F0502020204030204" pitchFamily="34" charset="0"/>
              </a:rPr>
              <a:t>–высотную разбивку пикетажа на проектной цифровой модели рельефа, что опять же позволит, как и в случае использования программы </a:t>
            </a:r>
            <a:r>
              <a:rPr lang="ru-RU" sz="1200" dirty="0">
                <a:solidFill>
                  <a:srgbClr val="70AD47"/>
                </a:solidFill>
                <a:latin typeface="Arial" panose="020B0604020202020204" pitchFamily="34" charset="0"/>
                <a:ea typeface="Calibri" panose="020F0502020204030204" pitchFamily="34" charset="0"/>
              </a:rPr>
              <a:t>ВЫНОС ЦМР</a:t>
            </a:r>
            <a:r>
              <a:rPr lang="ru-RU" sz="1200" dirty="0">
                <a:latin typeface="Arial" panose="020B0604020202020204" pitchFamily="34" charset="0"/>
                <a:ea typeface="Calibri" panose="020F0502020204030204" pitchFamily="34" charset="0"/>
              </a:rPr>
              <a:t>,</a:t>
            </a:r>
            <a:r>
              <a:rPr lang="ru-RU" sz="1200" dirty="0">
                <a:solidFill>
                  <a:srgbClr val="70AD47"/>
                </a:solidFill>
                <a:latin typeface="Arial" panose="020B0604020202020204" pitchFamily="34" charset="0"/>
                <a:ea typeface="Calibri" panose="020F0502020204030204" pitchFamily="34" charset="0"/>
              </a:rPr>
              <a:t> </a:t>
            </a:r>
            <a:r>
              <a:rPr lang="ru-RU" sz="1200" dirty="0">
                <a:latin typeface="Arial" panose="020B0604020202020204" pitchFamily="34" charset="0"/>
                <a:ea typeface="Calibri" panose="020F0502020204030204" pitchFamily="34" charset="0"/>
              </a:rPr>
              <a:t>исключить множество статей расходов, но и выполнять полный спектр работ по подготовке и </a:t>
            </a:r>
            <a:r>
              <a:rPr lang="ru-RU" sz="1200" dirty="0" err="1">
                <a:latin typeface="Arial" panose="020B0604020202020204" pitchFamily="34" charset="0"/>
                <a:ea typeface="Calibri" panose="020F0502020204030204" pitchFamily="34" charset="0"/>
              </a:rPr>
              <a:t>планово</a:t>
            </a:r>
            <a:r>
              <a:rPr lang="ru-RU" sz="1200" dirty="0">
                <a:latin typeface="Arial" panose="020B0604020202020204" pitchFamily="34" charset="0"/>
                <a:ea typeface="Calibri" panose="020F0502020204030204" pitchFamily="34" charset="0"/>
              </a:rPr>
              <a:t> – высотному контролю положения всех элементов автомобильной дороги.</a:t>
            </a:r>
            <a:endParaRPr lang="ru-RU" sz="1200" dirty="0"/>
          </a:p>
          <a:p>
            <a:pPr algn="just">
              <a:lnSpc>
                <a:spcPct val="107000"/>
              </a:lnSpc>
              <a:spcAft>
                <a:spcPts val="800"/>
              </a:spcAft>
            </a:pPr>
            <a:r>
              <a:rPr lang="ru-RU" sz="1200" dirty="0">
                <a:latin typeface="Arial" panose="020B0604020202020204" pitchFamily="34" charset="0"/>
                <a:ea typeface="Times New Roman" panose="02020603050405020304" pitchFamily="18" charset="0"/>
                <a:cs typeface="Times New Roman" panose="02020603050405020304" pitchFamily="18" charset="0"/>
              </a:rPr>
              <a:t>После выполнения измерений можно составить и экспортировать настраиваемый пользовательский отчет на основе </a:t>
            </a:r>
            <a:r>
              <a:rPr lang="ru-RU" sz="1200" dirty="0">
                <a:latin typeface="Arial" panose="020B0604020202020204" pitchFamily="34" charset="0"/>
                <a:ea typeface="Calibri" panose="020F0502020204030204" pitchFamily="34" charset="0"/>
                <a:cs typeface="Times New Roman" panose="02020603050405020304" pitchFamily="18" charset="0"/>
              </a:rPr>
              <a:t>полученных в процессе выноса полевых данных (проектные/фактические координаты и их “дельты”, кодировка, насыпь/выемка и т.п.).</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Оба приложения доступны для работы в программном обеспечении </a:t>
            </a:r>
            <a:r>
              <a:rPr lang="en-US" sz="1200" kern="1400" spc="-50"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Leica Captivate</a:t>
            </a:r>
            <a:r>
              <a:rPr lang="ru-RU" sz="1200" kern="1400" spc="-50" dirty="0">
                <a:latin typeface="Arial" panose="020B0604020202020204" pitchFamily="34" charset="0"/>
                <a:ea typeface="Times New Roman" panose="02020603050405020304" pitchFamily="18" charset="0"/>
                <a:cs typeface="Times New Roman" panose="02020603050405020304" pitchFamily="18" charset="0"/>
              </a:rPr>
              <a:t> полевых контроллеров и тахеометров.</a:t>
            </a:r>
            <a:endParaRPr lang="ru-RU" sz="1200" kern="1400" spc="-5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76</a:t>
            </a:fld>
            <a:endParaRPr lang="de-CH"/>
          </a:p>
        </p:txBody>
      </p:sp>
    </p:spTree>
    <p:extLst>
      <p:ext uri="{BB962C8B-B14F-4D97-AF65-F5344CB8AC3E}">
        <p14:creationId xmlns:p14="http://schemas.microsoft.com/office/powerpoint/2010/main" val="42531566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77</a:t>
            </a:fld>
            <a:endParaRPr lang="en-US"/>
          </a:p>
        </p:txBody>
      </p:sp>
    </p:spTree>
    <p:extLst>
      <p:ext uri="{BB962C8B-B14F-4D97-AF65-F5344CB8AC3E}">
        <p14:creationId xmlns:p14="http://schemas.microsoft.com/office/powerpoint/2010/main" val="32467036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latin typeface="Arial" panose="020B0604020202020204" pitchFamily="34" charset="0"/>
                <a:ea typeface="Calibri" panose="020F0502020204030204" pitchFamily="34" charset="0"/>
                <a:cs typeface="Times New Roman" panose="02020603050405020304" pitchFamily="18" charset="0"/>
              </a:rPr>
              <a:t>Программа предлагает пошаговый алгоритм действий для упрощения работы.</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latin typeface="Arial" panose="020B0604020202020204" pitchFamily="34" charset="0"/>
                <a:ea typeface="Calibri" panose="020F0502020204030204" pitchFamily="34" charset="0"/>
                <a:cs typeface="Times New Roman" panose="02020603050405020304" pitchFamily="18" charset="0"/>
              </a:rPr>
              <a:t>Пользователю необходимо лишь задать Группу точек и интервал повторных наблюдений</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latin typeface="Arial" panose="020B0604020202020204" pitchFamily="34" charset="0"/>
                <a:ea typeface="Calibri" panose="020F0502020204030204" pitchFamily="34" charset="0"/>
                <a:cs typeface="Times New Roman" panose="02020603050405020304" pitchFamily="18" charset="0"/>
              </a:rPr>
              <a:t>Так же пользователь имеет возможность задать таймер для периодической проверки координат точки стояния тахеометра, методом обратной засечки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78</a:t>
            </a:fld>
            <a:endParaRPr lang="de-CH"/>
          </a:p>
        </p:txBody>
      </p:sp>
    </p:spTree>
    <p:extLst>
      <p:ext uri="{BB962C8B-B14F-4D97-AF65-F5344CB8AC3E}">
        <p14:creationId xmlns:p14="http://schemas.microsoft.com/office/powerpoint/2010/main" val="15132990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0B0F0"/>
                </a:solidFill>
                <a:latin typeface="Arial" panose="020B0604020202020204" pitchFamily="34" charset="0"/>
                <a:ea typeface="Calibri" panose="020F0502020204030204" pitchFamily="34" charset="0"/>
                <a:cs typeface="Times New Roman" panose="02020603050405020304" pitchFamily="18" charset="0"/>
              </a:rPr>
              <a:t>Дистанционный мониторинг объектов и автоматическое измерение опорных точек при выполнении обратной засечки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effectLst/>
              </a:rPr>
              <a:t>Автоматизированный мониторинг круглые сутки</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effectLst/>
              </a:rPr>
              <a:t>Своевременное оповещение</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p>
            <a:pPr rtl="0" eaLnBrk="1" fontAlgn="t" latinLnBrk="0" hangingPunct="1"/>
            <a:r>
              <a:rPr lang="ru-RU" sz="1200" b="1" i="0" u="none" strike="noStrike" kern="1200" dirty="0">
                <a:solidFill>
                  <a:schemeClr val="tx1"/>
                </a:solidFill>
                <a:effectLst/>
                <a:latin typeface="+mn-lt"/>
                <a:ea typeface="+mn-ea"/>
                <a:cs typeface="+mn-cs"/>
              </a:rPr>
              <a:t>Безопасность</a:t>
            </a:r>
            <a:endParaRPr lang="ru-RU" sz="1200" b="0" i="0" u="none" strike="noStrike"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79</a:t>
            </a:fld>
            <a:endParaRPr lang="de-CH"/>
          </a:p>
        </p:txBody>
      </p:sp>
    </p:spTree>
    <p:extLst>
      <p:ext uri="{BB962C8B-B14F-4D97-AF65-F5344CB8AC3E}">
        <p14:creationId xmlns:p14="http://schemas.microsoft.com/office/powerpoint/2010/main" val="6476597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80</a:t>
            </a:fld>
            <a:endParaRPr lang="en-US"/>
          </a:p>
        </p:txBody>
      </p:sp>
    </p:spTree>
    <p:extLst>
      <p:ext uri="{BB962C8B-B14F-4D97-AF65-F5344CB8AC3E}">
        <p14:creationId xmlns:p14="http://schemas.microsoft.com/office/powerpoint/2010/main" val="4582534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Приложение «Опорная плоскость и сканирование по сетке» может использоваться для измерения точек относительно опорной плоскости. Для тахеометров: любая поверхность (горизонтальная, вертикальная, наклонная) может быть отсканирована по сетке с заданным шагом.</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Под словом «сканирование» в данном приложении понимается автоматическая съёмка точек тахеометром с указанным пользователем шагом.</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Приложение «Опорная плоскость и сканирование сетке» может использоваться для следующих задач:</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Измерение точек для вычисления и сохранения перпендикулярного расстояния до плоскости.</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Просмотр и сохранение координат прибора и/или локальных координат измеренной точки.</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Просмотр и сохранение значения превышения между измеренными точками и плоскостью.</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 Для TS: Автоматическая съёмка по сетке задаёт область на предопределённой опорной плоскости с регулярной сеткой или на любой плоскости с угловым разрешением.</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rtl="0" eaLnBrk="1" fontAlgn="t" latinLnBrk="0" hangingPunct="1"/>
            <a:r>
              <a:rPr lang="ru-RU" sz="1200" b="1" i="0" u="none" strike="noStrike" kern="1200" dirty="0">
                <a:solidFill>
                  <a:schemeClr val="tx1"/>
                </a:solidFill>
                <a:effectLst/>
                <a:latin typeface="+mn-lt"/>
                <a:ea typeface="+mn-ea"/>
                <a:cs typeface="+mn-cs"/>
              </a:rPr>
              <a:t>Фишка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Польза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Ценность</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Возможность создания и использования опорной плоскости.</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Использование опорной плоскости позволяет получать на экране устройства нужные минимальные данные без дополнительного анализа.</a:t>
            </a:r>
          </a:p>
          <a:p>
            <a:pPr rtl="0" eaLnBrk="1" fontAlgn="t" latinLnBrk="0" hangingPunct="1"/>
            <a:r>
              <a:rPr lang="ru-RU" sz="1200" b="0" i="0" u="none" strike="noStrike" kern="1200" dirty="0">
                <a:solidFill>
                  <a:schemeClr val="tx1"/>
                </a:solidFill>
                <a:effectLst/>
                <a:latin typeface="+mn-lt"/>
                <a:ea typeface="+mn-ea"/>
                <a:cs typeface="+mn-cs"/>
              </a:rPr>
              <a:t>Экономия времени на дополнительном анализе и пересчете.</a:t>
            </a:r>
          </a:p>
          <a:p>
            <a:pPr rtl="0" eaLnBrk="1" fontAlgn="t" latinLnBrk="0" hangingPunct="1"/>
            <a:r>
              <a:rPr lang="ru-RU" sz="1200" b="1" i="0" u="none" strike="noStrike" kern="1200" dirty="0">
                <a:solidFill>
                  <a:schemeClr val="tx1"/>
                </a:solidFill>
                <a:effectLst/>
                <a:latin typeface="+mn-lt"/>
                <a:ea typeface="+mn-ea"/>
                <a:cs typeface="+mn-cs"/>
              </a:rPr>
              <a:t>Возможность сканирования по сетке с использованием опорной плоскости.</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Данные, полученные с помощью этой функции, всегда равномерны и необходимо избыточны для подробных съемок объектов</a:t>
            </a:r>
          </a:p>
          <a:p>
            <a:pPr rtl="0" eaLnBrk="1" fontAlgn="t" latinLnBrk="0" hangingPunct="1"/>
            <a:r>
              <a:rPr lang="ru-RU" sz="1200" b="0" i="0" u="none" strike="noStrike" kern="1200" dirty="0">
                <a:solidFill>
                  <a:schemeClr val="tx1"/>
                </a:solidFill>
                <a:effectLst/>
                <a:latin typeface="+mn-lt"/>
                <a:ea typeface="+mn-ea"/>
                <a:cs typeface="+mn-cs"/>
              </a:rPr>
              <a:t>Экономия времени благодаря автоматической съемке и получение достаточного количества данных для обработки.</a:t>
            </a:r>
          </a:p>
          <a:p>
            <a:pPr rtl="0" eaLnBrk="1" fontAlgn="t" latinLnBrk="0" hangingPunct="1"/>
            <a:r>
              <a:rPr lang="ru-RU" sz="1200" b="1" i="0" u="none" strike="noStrike" kern="1200" dirty="0">
                <a:solidFill>
                  <a:schemeClr val="tx1"/>
                </a:solidFill>
                <a:effectLst/>
                <a:latin typeface="+mn-lt"/>
                <a:ea typeface="+mn-ea"/>
                <a:cs typeface="+mn-cs"/>
              </a:rPr>
              <a:t>Сканирование любых поверхностей</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Получение в автоматическом режиме точек съемки с заданной плотностью позволяет избежать участия человеческого фактора и ошибок пользователя.</a:t>
            </a:r>
          </a:p>
          <a:p>
            <a:pPr rtl="0" eaLnBrk="1" fontAlgn="t" latinLnBrk="0" hangingPunct="1"/>
            <a:r>
              <a:rPr lang="ru-RU" sz="1200" b="0" i="0" u="none" strike="noStrike" kern="1200" dirty="0">
                <a:solidFill>
                  <a:schemeClr val="tx1"/>
                </a:solidFill>
                <a:effectLst/>
                <a:latin typeface="+mn-lt"/>
                <a:ea typeface="+mn-ea"/>
                <a:cs typeface="+mn-cs"/>
              </a:rPr>
              <a:t>Экономия времени и средств на повторных выездах на объект для </a:t>
            </a:r>
            <a:r>
              <a:rPr lang="ru-RU" sz="1200" b="0" i="0" u="none" strike="noStrike" kern="1200" dirty="0" err="1">
                <a:solidFill>
                  <a:schemeClr val="tx1"/>
                </a:solidFill>
                <a:effectLst/>
                <a:latin typeface="+mn-lt"/>
                <a:ea typeface="+mn-ea"/>
                <a:cs typeface="+mn-cs"/>
              </a:rPr>
              <a:t>досъемок</a:t>
            </a:r>
            <a:r>
              <a:rPr lang="ru-RU" sz="1200" b="0" i="0" u="none" strike="noStrike" kern="1200" dirty="0">
                <a:solidFill>
                  <a:schemeClr val="tx1"/>
                </a:solidFill>
                <a:effectLst/>
                <a:latin typeface="+mn-lt"/>
                <a:ea typeface="+mn-ea"/>
                <a:cs typeface="+mn-cs"/>
              </a:rPr>
              <a:t>.</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81</a:t>
            </a:fld>
            <a:endParaRPr lang="de-CH"/>
          </a:p>
        </p:txBody>
      </p:sp>
    </p:spTree>
    <p:extLst>
      <p:ext uri="{BB962C8B-B14F-4D97-AF65-F5344CB8AC3E}">
        <p14:creationId xmlns:p14="http://schemas.microsoft.com/office/powerpoint/2010/main" val="11265168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82</a:t>
            </a:fld>
            <a:endParaRPr lang="en-US"/>
          </a:p>
        </p:txBody>
      </p:sp>
    </p:spTree>
    <p:extLst>
      <p:ext uri="{BB962C8B-B14F-4D97-AF65-F5344CB8AC3E}">
        <p14:creationId xmlns:p14="http://schemas.microsoft.com/office/powerpoint/2010/main" val="17429110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57200" marR="0" lvl="0" indent="0" algn="just" defTabSz="914400" rtl="0" eaLnBrk="1" fontAlgn="auto" latinLnBrk="0" hangingPunct="1">
              <a:lnSpc>
                <a:spcPct val="107000"/>
              </a:lnSpc>
              <a:spcBef>
                <a:spcPts val="0"/>
              </a:spcBef>
              <a:spcAft>
                <a:spcPts val="0"/>
              </a:spcAft>
              <a:buClrTx/>
              <a:buSzTx/>
              <a:buFontTx/>
              <a:buNone/>
              <a:tabLst/>
              <a:defRPr/>
            </a:pPr>
            <a:r>
              <a:rPr lang="ru-RU" sz="1200" dirty="0">
                <a:latin typeface="Calibri" panose="020F0502020204030204" pitchFamily="34" charset="0"/>
                <a:ea typeface="Calibri" panose="020F0502020204030204" pitchFamily="34" charset="0"/>
                <a:cs typeface="Times New Roman" panose="02020603050405020304" pitchFamily="18" charset="0"/>
              </a:rPr>
              <a:t>Приложение Ход используется для выполнения наиболее широко используемой операции, которую осуществляют геодезисты - создание планово-высотного обоснования, которое будет использоваться в качестве основы для всех других операций геодезической съемки. Например, топографическая съемка, разбивка на местности точки, линии или автомобильной дороги.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ru-RU" sz="1200" dirty="0">
                <a:latin typeface="Calibri" panose="020F0502020204030204" pitchFamily="34" charset="0"/>
                <a:ea typeface="Calibri" panose="020F0502020204030204" pitchFamily="34" charset="0"/>
                <a:cs typeface="Times New Roman" panose="02020603050405020304" pitchFamily="18" charset="0"/>
              </a:rPr>
              <a:t>Основным преимуществом данного приложения является возможность выполнять </a:t>
            </a:r>
            <a:r>
              <a:rPr lang="ru-RU" sz="1200" b="1" u="sng" dirty="0">
                <a:latin typeface="Calibri" panose="020F0502020204030204" pitchFamily="34" charset="0"/>
                <a:ea typeface="Calibri" panose="020F0502020204030204" pitchFamily="34" charset="0"/>
                <a:cs typeface="Times New Roman" panose="02020603050405020304" pitchFamily="18" charset="0"/>
              </a:rPr>
              <a:t>уравнивание </a:t>
            </a:r>
            <a:r>
              <a:rPr lang="ru-RU" sz="1200" dirty="0">
                <a:latin typeface="Calibri" panose="020F0502020204030204" pitchFamily="34" charset="0"/>
                <a:ea typeface="Calibri" panose="020F0502020204030204" pitchFamily="34" charset="0"/>
                <a:cs typeface="Times New Roman" panose="02020603050405020304" pitchFamily="18" charset="0"/>
              </a:rPr>
              <a:t>проложенного теодолитного хода. Программы вычисляет невязки и имеет возможность распределять их по станциям хода. Тахеометрия, полученная с этих станций, так же будет скорректирована.</a:t>
            </a:r>
          </a:p>
          <a:p>
            <a:pPr marL="457200" algn="just">
              <a:lnSpc>
                <a:spcPct val="107000"/>
              </a:lnSpc>
              <a:spcAft>
                <a:spcPts val="0"/>
              </a:spcAft>
            </a:pPr>
            <a:r>
              <a:rPr lang="ru-RU" sz="1200" dirty="0">
                <a:latin typeface="Calibri" panose="020F0502020204030204" pitchFamily="34" charset="0"/>
                <a:ea typeface="Calibri" panose="020F0502020204030204" pitchFamily="34" charset="0"/>
                <a:cs typeface="Times New Roman" panose="02020603050405020304" pitchFamily="18" charset="0"/>
              </a:rPr>
              <a:t>Приложение позволяет исключить необходимость дополнительной камеральной обработки хода. Это, в свою очередь, даёт возможность </a:t>
            </a:r>
            <a:r>
              <a:rPr lang="ru-RU" sz="1200" u="sng" dirty="0">
                <a:latin typeface="Calibri" panose="020F0502020204030204" pitchFamily="34" charset="0"/>
                <a:ea typeface="Calibri" panose="020F0502020204030204" pitchFamily="34" charset="0"/>
                <a:cs typeface="Times New Roman" panose="02020603050405020304" pitchFamily="18" charset="0"/>
              </a:rPr>
              <a:t>сразу</a:t>
            </a:r>
            <a:r>
              <a:rPr lang="ru-RU" sz="1200" dirty="0">
                <a:latin typeface="Calibri" panose="020F0502020204030204" pitchFamily="34" charset="0"/>
                <a:ea typeface="Calibri" panose="020F0502020204030204" pitchFamily="34" charset="0"/>
                <a:cs typeface="Times New Roman" panose="02020603050405020304" pitchFamily="18" charset="0"/>
              </a:rPr>
              <a:t> производить разбивку и съёмку, с уже уравненной точки стояния (опорного обоснования).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83</a:t>
            </a:fld>
            <a:endParaRPr lang="de-CH"/>
          </a:p>
        </p:txBody>
      </p:sp>
    </p:spTree>
    <p:extLst>
      <p:ext uri="{BB962C8B-B14F-4D97-AF65-F5344CB8AC3E}">
        <p14:creationId xmlns:p14="http://schemas.microsoft.com/office/powerpoint/2010/main" val="6038968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84</a:t>
            </a:fld>
            <a:endParaRPr lang="de-CH"/>
          </a:p>
        </p:txBody>
      </p:sp>
    </p:spTree>
    <p:extLst>
      <p:ext uri="{BB962C8B-B14F-4D97-AF65-F5344CB8AC3E}">
        <p14:creationId xmlns:p14="http://schemas.microsoft.com/office/powerpoint/2010/main" val="16612127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85</a:t>
            </a:fld>
            <a:endParaRPr lang="en-US"/>
          </a:p>
        </p:txBody>
      </p:sp>
    </p:spTree>
    <p:extLst>
      <p:ext uri="{BB962C8B-B14F-4D97-AF65-F5344CB8AC3E}">
        <p14:creationId xmlns:p14="http://schemas.microsoft.com/office/powerpoint/2010/main" val="25349333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t" latinLnBrk="0" hangingPunct="1"/>
            <a:r>
              <a:rPr lang="ru-RU" sz="1200" b="0" i="0" u="none" strike="noStrike" kern="1200" dirty="0">
                <a:solidFill>
                  <a:schemeClr val="tx1"/>
                </a:solidFill>
                <a:effectLst/>
                <a:latin typeface="+mn-lt"/>
                <a:ea typeface="+mn-ea"/>
                <a:cs typeface="+mn-cs"/>
              </a:rPr>
              <a:t>Все данные в одном проекте</a:t>
            </a:r>
          </a:p>
          <a:p>
            <a:pPr rtl="0" eaLnBrk="1" fontAlgn="t" latinLnBrk="0" hangingPunct="1"/>
            <a:r>
              <a:rPr lang="ru-RU" sz="1200" b="0" i="0" u="none" strike="noStrike" kern="1200" dirty="0">
                <a:solidFill>
                  <a:schemeClr val="tx1"/>
                </a:solidFill>
                <a:effectLst/>
                <a:latin typeface="+mn-lt"/>
                <a:ea typeface="+mn-ea"/>
                <a:cs typeface="+mn-cs"/>
              </a:rPr>
              <a:t>Интеграция данных прямо из САПР и использование всех основных элементов дороги, такими какими они были запроектированы. Это также позволяет меньше загружать процессор контроллера, что значительно сказывается на производительности и комфорте работы.</a:t>
            </a:r>
          </a:p>
          <a:p>
            <a:pPr rtl="0" eaLnBrk="1" fontAlgn="t" latinLnBrk="0" hangingPunct="1"/>
            <a:r>
              <a:rPr lang="ru-RU" sz="1200" b="0" i="0" u="none" strike="noStrike" kern="1200" dirty="0">
                <a:solidFill>
                  <a:schemeClr val="tx1"/>
                </a:solidFill>
                <a:effectLst/>
                <a:latin typeface="+mn-lt"/>
                <a:ea typeface="+mn-ea"/>
                <a:cs typeface="+mn-cs"/>
              </a:rPr>
              <a:t>Несмотря на то, что каждый слой имеет множество компонентов проектирования, предпочтительно иметь разные материалы в качестве слоев в одном проекте дороги, а не иметь несколько проектов для различных этапов строительства одного проекта дороги</a:t>
            </a:r>
          </a:p>
          <a:p>
            <a:pPr rtl="0" eaLnBrk="1" fontAlgn="t" latinLnBrk="0" hangingPunct="1"/>
            <a:r>
              <a:rPr lang="ru-RU" sz="1200" b="0" i="0" u="none" strike="noStrike" kern="1200" dirty="0">
                <a:solidFill>
                  <a:schemeClr val="tx1"/>
                </a:solidFill>
                <a:effectLst/>
                <a:latin typeface="+mn-lt"/>
                <a:ea typeface="+mn-ea"/>
                <a:cs typeface="+mn-cs"/>
              </a:rPr>
              <a:t>Экономия времени на интеграции данных и работе с данными различных этапов строительства.</a:t>
            </a:r>
          </a:p>
          <a:p>
            <a:pPr rtl="0" eaLnBrk="1" fontAlgn="t" latinLnBrk="0" hangingPunct="1"/>
            <a:r>
              <a:rPr lang="ru-RU" sz="1200" b="1" i="0" u="none" strike="noStrike" kern="1200" dirty="0">
                <a:solidFill>
                  <a:schemeClr val="tx1"/>
                </a:solidFill>
                <a:effectLst/>
                <a:latin typeface="+mn-lt"/>
                <a:ea typeface="+mn-ea"/>
                <a:cs typeface="+mn-cs"/>
              </a:rPr>
              <a:t>Планирование и сохранение заданий</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При разметке или проверке Автодороги часто случается так, что нет возможности завершить задачу за один прием. Элементы для разбивки или проверки можно сохранить вместе со всеми заданными настройками в качестве рабочей задачи. Они могут быть созданы в любое время при работе в поле или в ходе подготовки в офисе.</a:t>
            </a:r>
          </a:p>
          <a:p>
            <a:pPr rtl="0" eaLnBrk="1" fontAlgn="t" latinLnBrk="0" hangingPunct="1"/>
            <a:r>
              <a:rPr lang="ru-RU" sz="1200" b="0" i="0" u="none" strike="noStrike" kern="1200" dirty="0">
                <a:solidFill>
                  <a:schemeClr val="tx1"/>
                </a:solidFill>
                <a:effectLst/>
                <a:latin typeface="+mn-lt"/>
                <a:ea typeface="+mn-ea"/>
                <a:cs typeface="+mn-cs"/>
              </a:rPr>
              <a:t>Экономия времени при начале работ и их продолжении, если они не были окончены.</a:t>
            </a:r>
          </a:p>
          <a:p>
            <a:pPr rtl="0" eaLnBrk="1" fontAlgn="t" latinLnBrk="0" hangingPunct="1"/>
            <a:r>
              <a:rPr lang="ru-RU" sz="1200" b="1" i="0" u="none" strike="noStrike" kern="1200" dirty="0">
                <a:solidFill>
                  <a:schemeClr val="tx1"/>
                </a:solidFill>
                <a:effectLst/>
                <a:latin typeface="+mn-lt"/>
                <a:ea typeface="+mn-ea"/>
                <a:cs typeface="+mn-cs"/>
              </a:rPr>
              <a:t>Контроль слоя материалов</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Эта функция обеспечивает более высокую производительность, так как нет необходимости проверять значения для каждого выполненного измерения. </a:t>
            </a:r>
          </a:p>
          <a:p>
            <a:pPr rtl="0" eaLnBrk="1" fontAlgn="t" latinLnBrk="0" hangingPunct="1"/>
            <a:r>
              <a:rPr lang="ru-RU" sz="1200" b="0" i="0" u="none" strike="noStrike" kern="1200" dirty="0">
                <a:solidFill>
                  <a:schemeClr val="tx1"/>
                </a:solidFill>
                <a:effectLst/>
                <a:latin typeface="+mn-lt"/>
                <a:ea typeface="+mn-ea"/>
                <a:cs typeface="+mn-cs"/>
              </a:rPr>
              <a:t>Отсутствие проверки может привести к удорожанию, за счет большего расхода материалов или к проблемам и повреждениям, неправильной толщины слоев материалов.</a:t>
            </a:r>
          </a:p>
          <a:p>
            <a:pPr rtl="0" eaLnBrk="1" fontAlgn="t" latinLnBrk="0" hangingPunct="1"/>
            <a:r>
              <a:rPr lang="ru-RU" sz="1200" b="0" i="0" u="none" strike="noStrike" kern="1200" dirty="0">
                <a:solidFill>
                  <a:schemeClr val="tx1"/>
                </a:solidFill>
                <a:effectLst/>
                <a:latin typeface="+mn-lt"/>
                <a:ea typeface="+mn-ea"/>
                <a:cs typeface="+mn-cs"/>
              </a:rPr>
              <a:t>.</a:t>
            </a:r>
          </a:p>
          <a:p>
            <a:pPr rtl="0" eaLnBrk="1" fontAlgn="t" latinLnBrk="0" hangingPunct="1"/>
            <a:r>
              <a:rPr lang="ru-RU" sz="1200" b="1" i="0" u="none" strike="noStrike" kern="1200" dirty="0">
                <a:solidFill>
                  <a:schemeClr val="tx1"/>
                </a:solidFill>
                <a:effectLst/>
                <a:latin typeface="+mn-lt"/>
                <a:ea typeface="+mn-ea"/>
                <a:cs typeface="+mn-cs"/>
              </a:rPr>
              <a:t>3D Вид</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Работая в 3D, мы имеем возможность использовать различные ракурсы при разбивке и проверке, чтобы не допустить ошибки или понять сложный элемент</a:t>
            </a:r>
          </a:p>
          <a:p>
            <a:pPr rtl="0" eaLnBrk="1" fontAlgn="t" latinLnBrk="0" hangingPunct="1"/>
            <a:r>
              <a:rPr lang="ru-RU" sz="1200" b="0" i="0" u="none" strike="noStrike" kern="1200" dirty="0">
                <a:solidFill>
                  <a:schemeClr val="tx1"/>
                </a:solidFill>
                <a:effectLst/>
                <a:latin typeface="+mn-lt"/>
                <a:ea typeface="+mn-ea"/>
                <a:cs typeface="+mn-cs"/>
              </a:rPr>
              <a:t>Экономия времени на этапе производства работ. </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86</a:t>
            </a:fld>
            <a:endParaRPr lang="de-CH"/>
          </a:p>
        </p:txBody>
      </p:sp>
    </p:spTree>
    <p:extLst>
      <p:ext uri="{BB962C8B-B14F-4D97-AF65-F5344CB8AC3E}">
        <p14:creationId xmlns:p14="http://schemas.microsoft.com/office/powerpoint/2010/main" val="24152092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t" latinLnBrk="0" hangingPunct="1"/>
            <a:r>
              <a:rPr lang="ru-RU" sz="1200" b="1" i="0" u="none" strike="noStrike" kern="1200" dirty="0">
                <a:solidFill>
                  <a:schemeClr val="tx1"/>
                </a:solidFill>
                <a:effectLst/>
                <a:latin typeface="+mn-lt"/>
                <a:ea typeface="+mn-ea"/>
                <a:cs typeface="+mn-cs"/>
              </a:rPr>
              <a:t>Фишка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Преимущество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Ценность</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Установка предельных параметров слежения</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Исключает необходимость следить за параметрами, влияющими на точность всей системы нивелирования.</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0" i="0" u="none" strike="noStrike" kern="1200" dirty="0">
                <a:solidFill>
                  <a:schemeClr val="tx1"/>
                </a:solidFill>
                <a:effectLst/>
                <a:latin typeface="+mn-lt"/>
                <a:ea typeface="+mn-ea"/>
                <a:cs typeface="+mn-cs"/>
              </a:rPr>
              <a:t>Снижает вероятность неправильно выполненных работ и издержек от этого.</a:t>
            </a:r>
          </a:p>
          <a:p>
            <a:pPr rtl="0" eaLnBrk="1" fontAlgn="t" latinLnBrk="0" hangingPunct="1"/>
            <a:r>
              <a:rPr lang="ru-RU" sz="1200" b="0" i="0" u="none" strike="noStrike" kern="1200" dirty="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87</a:t>
            </a:fld>
            <a:endParaRPr lang="de-CH"/>
          </a:p>
        </p:txBody>
      </p:sp>
    </p:spTree>
    <p:extLst>
      <p:ext uri="{BB962C8B-B14F-4D97-AF65-F5344CB8AC3E}">
        <p14:creationId xmlns:p14="http://schemas.microsoft.com/office/powerpoint/2010/main" val="18731118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88</a:t>
            </a:fld>
            <a:endParaRPr lang="en-US"/>
          </a:p>
        </p:txBody>
      </p:sp>
    </p:spTree>
    <p:extLst>
      <p:ext uri="{BB962C8B-B14F-4D97-AF65-F5344CB8AC3E}">
        <p14:creationId xmlns:p14="http://schemas.microsoft.com/office/powerpoint/2010/main" val="8058479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t" latinLnBrk="0" hangingPunct="1"/>
            <a:r>
              <a:rPr lang="ru-RU" sz="1200" b="1" i="0" u="none" strike="noStrike" kern="1200" dirty="0">
                <a:solidFill>
                  <a:schemeClr val="tx1"/>
                </a:solidFill>
                <a:effectLst/>
                <a:latin typeface="+mn-lt"/>
                <a:ea typeface="+mn-ea"/>
                <a:cs typeface="+mn-cs"/>
              </a:rPr>
              <a:t>Фишка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Преимущество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Ценность</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Визуальное отображение линии визирования и самого тахеометра.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Контроль верности наведения и позиционирования</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0" i="0" u="none" strike="noStrike" kern="1200" dirty="0">
                <a:solidFill>
                  <a:schemeClr val="tx1"/>
                </a:solidFill>
                <a:effectLst/>
                <a:latin typeface="+mn-lt"/>
                <a:ea typeface="+mn-ea"/>
                <a:cs typeface="+mn-cs"/>
              </a:rPr>
              <a:t>Экономия рабочего времени.</a:t>
            </a:r>
          </a:p>
          <a:p>
            <a:pPr rtl="0" eaLnBrk="1" fontAlgn="t" latinLnBrk="0" hangingPunct="1"/>
            <a:r>
              <a:rPr lang="ru-RU" sz="1200" b="1" i="0" u="none" strike="noStrike" kern="1200" dirty="0">
                <a:solidFill>
                  <a:schemeClr val="tx1"/>
                </a:solidFill>
                <a:effectLst/>
                <a:latin typeface="+mn-lt"/>
                <a:ea typeface="+mn-ea"/>
                <a:cs typeface="+mn-cs"/>
              </a:rPr>
              <a:t>3D Просмотр</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Работая в 3D, мы имеем возможность использовать различные ракурсы при разбивке и проверке, чтобы не допустить ошибки или понять сложный элемент</a:t>
            </a:r>
          </a:p>
          <a:p>
            <a:pPr rtl="0" eaLnBrk="1" fontAlgn="t" latinLnBrk="0" hangingPunct="1"/>
            <a:r>
              <a:rPr lang="ru-RU" sz="1200" b="0" i="0" u="none" strike="noStrike" kern="1200" dirty="0">
                <a:solidFill>
                  <a:schemeClr val="tx1"/>
                </a:solidFill>
                <a:effectLst/>
                <a:latin typeface="+mn-lt"/>
                <a:ea typeface="+mn-ea"/>
                <a:cs typeface="+mn-cs"/>
              </a:rPr>
              <a:t>Экономия рабочего времени.</a:t>
            </a:r>
          </a:p>
          <a:p>
            <a:pPr rtl="0" eaLnBrk="1" fontAlgn="t" latinLnBrk="0" hangingPunct="1"/>
            <a:r>
              <a:rPr lang="ru-RU" sz="1200" b="1" i="0" u="none" strike="noStrike" kern="1200" dirty="0">
                <a:solidFill>
                  <a:schemeClr val="tx1"/>
                </a:solidFill>
                <a:effectLst/>
                <a:latin typeface="+mn-lt"/>
                <a:ea typeface="+mn-ea"/>
                <a:cs typeface="+mn-cs"/>
              </a:rPr>
              <a:t>Получение, помимо планово-высотных координат, значений пикетажа проектируемого и текущего, Δ пикетажа, портала, оси туннеля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Нет необходимости постобработки и интерпретации данных в офисе</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0" i="0" u="none" strike="noStrike" kern="1200" dirty="0">
                <a:solidFill>
                  <a:schemeClr val="tx1"/>
                </a:solidFill>
                <a:effectLst/>
                <a:latin typeface="+mn-lt"/>
                <a:ea typeface="+mn-ea"/>
                <a:cs typeface="+mn-cs"/>
              </a:rPr>
              <a:t>Ускорение процесса работы и отказ от необходимости наличия с собой проектной документации</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1" i="0" u="none" strike="noStrike" kern="1200" dirty="0">
                <a:solidFill>
                  <a:schemeClr val="tx1"/>
                </a:solidFill>
                <a:effectLst/>
                <a:latin typeface="+mn-lt"/>
                <a:ea typeface="+mn-ea"/>
                <a:cs typeface="+mn-cs"/>
              </a:rPr>
              <a:t>Автоматический набор точек по профилю с заданным шагом и на нужном пикетаже</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Передача однообразных операций прибору</a:t>
            </a:r>
          </a:p>
          <a:p>
            <a:pPr rtl="0" eaLnBrk="1" fontAlgn="t" latinLnBrk="0" hangingPunct="1"/>
            <a:r>
              <a:rPr lang="ru-RU" sz="1200" b="0" i="0" u="none" strike="noStrike" kern="1200" dirty="0">
                <a:solidFill>
                  <a:schemeClr val="tx1"/>
                </a:solidFill>
                <a:effectLst/>
                <a:latin typeface="+mn-lt"/>
                <a:ea typeface="+mn-ea"/>
                <a:cs typeface="+mn-cs"/>
              </a:rPr>
              <a:t>.</a:t>
            </a:r>
          </a:p>
          <a:p>
            <a:pPr rtl="0" eaLnBrk="1" fontAlgn="t" latinLnBrk="0" hangingPunct="1"/>
            <a:r>
              <a:rPr lang="ru-RU" sz="1200" b="0" i="0" u="none" strike="noStrike" kern="1200" dirty="0">
                <a:solidFill>
                  <a:schemeClr val="tx1"/>
                </a:solidFill>
                <a:effectLst/>
                <a:latin typeface="+mn-lt"/>
                <a:ea typeface="+mn-ea"/>
                <a:cs typeface="+mn-cs"/>
              </a:rPr>
              <a:t>Экономия рабочего времени, возможность решения иных задач </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1" i="0" u="none" strike="noStrike" kern="1200" dirty="0">
                <a:solidFill>
                  <a:schemeClr val="tx1"/>
                </a:solidFill>
                <a:effectLst/>
                <a:latin typeface="+mn-lt"/>
                <a:ea typeface="+mn-ea"/>
                <a:cs typeface="+mn-cs"/>
              </a:rPr>
              <a:t>Вычисление отклонений и составление отчетов в полевом ПО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Быстрое принятие решений как в поле, так и при быстром просмотре </a:t>
            </a:r>
            <a:r>
              <a:rPr lang="ru-RU" sz="1200" b="0" i="0" u="none" strike="noStrike" kern="1200" dirty="0" err="1">
                <a:solidFill>
                  <a:schemeClr val="tx1"/>
                </a:solidFill>
                <a:effectLst/>
                <a:latin typeface="+mn-lt"/>
                <a:ea typeface="+mn-ea"/>
                <a:cs typeface="+mn-cs"/>
              </a:rPr>
              <a:t>dxf</a:t>
            </a:r>
            <a:r>
              <a:rPr lang="ru-RU" sz="1200" b="0" i="0" u="none" strike="noStrike" kern="1200" dirty="0">
                <a:solidFill>
                  <a:schemeClr val="tx1"/>
                </a:solidFill>
                <a:effectLst/>
                <a:latin typeface="+mn-lt"/>
                <a:ea typeface="+mn-ea"/>
                <a:cs typeface="+mn-cs"/>
              </a:rPr>
              <a:t> файла-отчета</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0" i="0" u="none" strike="noStrike" kern="1200" dirty="0">
                <a:solidFill>
                  <a:schemeClr val="tx1"/>
                </a:solidFill>
                <a:effectLst/>
                <a:latin typeface="+mn-lt"/>
                <a:ea typeface="+mn-ea"/>
                <a:cs typeface="+mn-cs"/>
              </a:rPr>
              <a:t>Контроль и существенное снижение времени принятия решения</a:t>
            </a:r>
          </a:p>
          <a:p>
            <a:pPr rtl="0" eaLnBrk="1" fontAlgn="t" latinLnBrk="0" hangingPunct="1"/>
            <a:r>
              <a:rPr lang="ru-RU" sz="1200" b="0" i="0" u="none" strike="noStrike" kern="1200" dirty="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89</a:t>
            </a:fld>
            <a:endParaRPr lang="de-CH"/>
          </a:p>
        </p:txBody>
      </p:sp>
    </p:spTree>
    <p:extLst>
      <p:ext uri="{BB962C8B-B14F-4D97-AF65-F5344CB8AC3E}">
        <p14:creationId xmlns:p14="http://schemas.microsoft.com/office/powerpoint/2010/main" val="29407298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91</a:t>
            </a:fld>
            <a:endParaRPr lang="en-US"/>
          </a:p>
        </p:txBody>
      </p:sp>
    </p:spTree>
    <p:extLst>
      <p:ext uri="{BB962C8B-B14F-4D97-AF65-F5344CB8AC3E}">
        <p14:creationId xmlns:p14="http://schemas.microsoft.com/office/powerpoint/2010/main" val="31218500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eaLnBrk="1" fontAlgn="t" latinLnBrk="0" hangingPunct="1"/>
            <a:r>
              <a:rPr lang="ru-RU" sz="1200" b="1" i="0" u="none" strike="noStrike" kern="1200" dirty="0">
                <a:solidFill>
                  <a:schemeClr val="tx1"/>
                </a:solidFill>
                <a:effectLst/>
                <a:latin typeface="+mn-lt"/>
                <a:ea typeface="+mn-ea"/>
                <a:cs typeface="+mn-cs"/>
              </a:rPr>
              <a:t>Фишка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Преимущество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Ценность</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Создание профилей из облака точек</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Нет необходимости производить постобработку </a:t>
            </a:r>
          </a:p>
          <a:p>
            <a:pPr rtl="0" eaLnBrk="1" fontAlgn="t" latinLnBrk="0" hangingPunct="1"/>
            <a:r>
              <a:rPr lang="ru-RU" sz="1200" b="0" i="0" u="none" strike="noStrike" kern="1200" dirty="0">
                <a:solidFill>
                  <a:schemeClr val="tx1"/>
                </a:solidFill>
                <a:effectLst/>
                <a:latin typeface="+mn-lt"/>
                <a:ea typeface="+mn-ea"/>
                <a:cs typeface="+mn-cs"/>
              </a:rPr>
              <a:t>Экономия рабочего времени.</a:t>
            </a:r>
          </a:p>
          <a:p>
            <a:pPr rtl="0" eaLnBrk="1" fontAlgn="t" latinLnBrk="0" hangingPunct="1"/>
            <a:r>
              <a:rPr lang="ru-RU" sz="1200" b="1" i="0" u="none" strike="noStrike" kern="1200" dirty="0">
                <a:solidFill>
                  <a:schemeClr val="tx1"/>
                </a:solidFill>
                <a:effectLst/>
                <a:latin typeface="+mn-lt"/>
                <a:ea typeface="+mn-ea"/>
                <a:cs typeface="+mn-cs"/>
              </a:rPr>
              <a:t>Вычисление отклонений и составление отчетов в полевом ПО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Быстрое принятие решений как в поле, так и при быстром просмотре </a:t>
            </a:r>
            <a:r>
              <a:rPr lang="ru-RU" sz="1200" b="0" i="0" u="none" strike="noStrike" kern="1200" dirty="0" err="1">
                <a:solidFill>
                  <a:schemeClr val="tx1"/>
                </a:solidFill>
                <a:effectLst/>
                <a:latin typeface="+mn-lt"/>
                <a:ea typeface="+mn-ea"/>
                <a:cs typeface="+mn-cs"/>
              </a:rPr>
              <a:t>dxf</a:t>
            </a:r>
            <a:r>
              <a:rPr lang="ru-RU" sz="1200" b="0" i="0" u="none" strike="noStrike" kern="1200" dirty="0">
                <a:solidFill>
                  <a:schemeClr val="tx1"/>
                </a:solidFill>
                <a:effectLst/>
                <a:latin typeface="+mn-lt"/>
                <a:ea typeface="+mn-ea"/>
                <a:cs typeface="+mn-cs"/>
              </a:rPr>
              <a:t> файла-отчета</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0" i="0" u="none" strike="noStrike" kern="1200" dirty="0">
                <a:solidFill>
                  <a:schemeClr val="tx1"/>
                </a:solidFill>
                <a:effectLst/>
                <a:latin typeface="+mn-lt"/>
                <a:ea typeface="+mn-ea"/>
                <a:cs typeface="+mn-cs"/>
              </a:rPr>
              <a:t>Контроль и существенное снижение времени принятия решения</a:t>
            </a:r>
          </a:p>
          <a:p>
            <a:pPr rtl="0" eaLnBrk="1" fontAlgn="t" latinLnBrk="0" hangingPunct="1"/>
            <a:r>
              <a:rPr lang="ru-RU" sz="1200" b="0" i="0" u="none" strike="noStrike" kern="1200" dirty="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93</a:t>
            </a:fld>
            <a:endParaRPr lang="de-CH"/>
          </a:p>
        </p:txBody>
      </p:sp>
    </p:spTree>
    <p:extLst>
      <p:ext uri="{BB962C8B-B14F-4D97-AF65-F5344CB8AC3E}">
        <p14:creationId xmlns:p14="http://schemas.microsoft.com/office/powerpoint/2010/main" val="15046324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94</a:t>
            </a:fld>
            <a:endParaRPr lang="en-US"/>
          </a:p>
        </p:txBody>
      </p:sp>
    </p:spTree>
    <p:extLst>
      <p:ext uri="{BB962C8B-B14F-4D97-AF65-F5344CB8AC3E}">
        <p14:creationId xmlns:p14="http://schemas.microsoft.com/office/powerpoint/2010/main" val="62864121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dirty="0">
                <a:solidFill>
                  <a:srgbClr val="1F4E79"/>
                </a:solidFill>
                <a:latin typeface="Arial" panose="020B0604020202020204" pitchFamily="34" charset="0"/>
                <a:ea typeface="Calibri" panose="020F0502020204030204" pitchFamily="34" charset="0"/>
                <a:cs typeface="Times New Roman" panose="02020603050405020304" pitchFamily="18" charset="0"/>
              </a:rPr>
              <a:t>Данная прикладная программа является сборником из нескольких модулей и служит хорошим инструментов для оптимизации геодезического контроля за несущими металлоконструкциями.    Позволяет производить косвенные измерения на борту прибора, и выводит их результаты прямо в поле, что экономит время на получение результата. Исходными данными служат все те же простые материалы - координаты осей колонн. 3</a:t>
            </a:r>
            <a:r>
              <a:rPr lang="en-US" sz="1200" b="0" dirty="0">
                <a:solidFill>
                  <a:srgbClr val="1F4E79"/>
                </a:solidFill>
                <a:latin typeface="Arial" panose="020B0604020202020204" pitchFamily="34" charset="0"/>
                <a:ea typeface="Calibri" panose="020F0502020204030204" pitchFamily="34" charset="0"/>
                <a:cs typeface="Times New Roman" panose="02020603050405020304" pitchFamily="18" charset="0"/>
              </a:rPr>
              <a:t>D</a:t>
            </a:r>
            <a:r>
              <a:rPr lang="ru-RU" sz="1200" b="0" dirty="0">
                <a:solidFill>
                  <a:srgbClr val="1F4E79"/>
                </a:solidFill>
                <a:latin typeface="Arial" panose="020B0604020202020204" pitchFamily="34" charset="0"/>
                <a:ea typeface="Calibri" panose="020F0502020204030204" pitchFamily="34" charset="0"/>
                <a:cs typeface="Times New Roman" panose="02020603050405020304" pitchFamily="18" charset="0"/>
              </a:rPr>
              <a:t> визуализация данных позволит избежать ошибок, а отображение уже отснятого материала исключит возможность повторной съемки колонны.</a:t>
            </a:r>
            <a:endParaRPr lang="ru-RU" sz="1200" b="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95</a:t>
            </a:fld>
            <a:endParaRPr lang="de-CH"/>
          </a:p>
        </p:txBody>
      </p:sp>
    </p:spTree>
    <p:extLst>
      <p:ext uri="{BB962C8B-B14F-4D97-AF65-F5344CB8AC3E}">
        <p14:creationId xmlns:p14="http://schemas.microsoft.com/office/powerpoint/2010/main" val="24087376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97</a:t>
            </a:fld>
            <a:endParaRPr lang="en-US"/>
          </a:p>
        </p:txBody>
      </p:sp>
    </p:spTree>
    <p:extLst>
      <p:ext uri="{BB962C8B-B14F-4D97-AF65-F5344CB8AC3E}">
        <p14:creationId xmlns:p14="http://schemas.microsoft.com/office/powerpoint/2010/main" val="10930962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ea typeface="Calibri" panose="020F0502020204030204" pitchFamily="34" charset="0"/>
                <a:cs typeface="Times New Roman" panose="02020603050405020304" pitchFamily="18" charset="0"/>
              </a:rPr>
              <a:t>Целевые точки можно загружать в инструмент в виде их проектных координат, а можно выполнить на них первоначальные наблюдения. В последующем прибор будет наводиться на них автоматически и выполнять наблюдения на основании настроенного алгоритма действий.</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rtl="0" eaLnBrk="1" fontAlgn="t" latinLnBrk="0" hangingPunct="1"/>
            <a:r>
              <a:rPr lang="ru-RU" sz="1200" b="1" i="0" u="none" strike="noStrike" kern="1200" dirty="0">
                <a:solidFill>
                  <a:schemeClr val="tx1"/>
                </a:solidFill>
                <a:effectLst/>
                <a:latin typeface="+mn-lt"/>
                <a:ea typeface="+mn-ea"/>
                <a:cs typeface="+mn-cs"/>
              </a:rPr>
              <a:t>Оценка качества измерений сразу в приборе</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Инструментарий прикладной программы позволяет сразу посмотреть с какой точностью были выполнены измерения.</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Во время уравнивания вычисляются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значения углов и расстояний, координаты для каждой целевой точки.</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 </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Экономия затрат на логистике поле-офис-поле</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Экономия времени и, как результат, рост производительности полевых бригад</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Настройка последовательности наблюдений</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Возможность настройки последовательности наблюдений на станции. </a:t>
            </a:r>
          </a:p>
          <a:p>
            <a:pPr rtl="0" eaLnBrk="1" fontAlgn="t" latinLnBrk="0" hangingPunct="1"/>
            <a:r>
              <a:rPr lang="ru-RU" sz="1200" b="0" i="0" u="none" strike="noStrike" kern="1200" dirty="0">
                <a:solidFill>
                  <a:schemeClr val="tx1"/>
                </a:solidFill>
                <a:effectLst/>
                <a:latin typeface="+mn-lt"/>
                <a:ea typeface="+mn-ea"/>
                <a:cs typeface="+mn-cs"/>
              </a:rPr>
              <a:t>При работе с моторизированными приборами, инструмент будет автоматически менять круг, ускоряя процесс измерений на станции.</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0" i="0" u="none" strike="noStrike" kern="1200" dirty="0">
                <a:solidFill>
                  <a:schemeClr val="tx1"/>
                </a:solidFill>
                <a:effectLst/>
                <a:latin typeface="+mn-lt"/>
                <a:ea typeface="+mn-ea"/>
                <a:cs typeface="+mn-cs"/>
              </a:rPr>
              <a:t>Минимизация влияния ошибок человеческого фактора на последовательность выполнения работ.</a:t>
            </a:r>
          </a:p>
          <a:p>
            <a:pPr rtl="0" eaLnBrk="1" fontAlgn="t" latinLnBrk="0" hangingPunct="1"/>
            <a:r>
              <a:rPr lang="ru-RU" sz="1200" b="0" i="0" u="none" strike="noStrike" kern="1200" dirty="0">
                <a:solidFill>
                  <a:schemeClr val="tx1"/>
                </a:solidFill>
                <a:effectLst/>
                <a:latin typeface="+mn-lt"/>
                <a:ea typeface="+mn-ea"/>
                <a:cs typeface="+mn-cs"/>
              </a:rPr>
              <a:t>При работе с моторизированным прибором, исключается ошибка наведения и ускоряется процесс съёмки за счёт отсутствия необходимости наводиться вручную и менять круг.</a:t>
            </a:r>
          </a:p>
          <a:p>
            <a:pPr rtl="0" eaLnBrk="1" fontAlgn="t" latinLnBrk="0" hangingPunct="1"/>
            <a:r>
              <a:rPr lang="ru-RU" sz="1200" b="0" i="0" u="none" strike="noStrike" kern="1200" dirty="0">
                <a:solidFill>
                  <a:schemeClr val="tx1"/>
                </a:solidFill>
                <a:effectLst/>
                <a:latin typeface="+mn-lt"/>
                <a:ea typeface="+mn-ea"/>
                <a:cs typeface="+mn-cs"/>
              </a:rPr>
              <a:t> </a:t>
            </a:r>
          </a:p>
          <a:p>
            <a:pPr rtl="0" eaLnBrk="1" fontAlgn="t" latinLnBrk="0" hangingPunct="1"/>
            <a:r>
              <a:rPr lang="ru-RU" sz="1200" b="1" i="0" u="none" strike="noStrike" kern="1200" dirty="0">
                <a:solidFill>
                  <a:schemeClr val="tx1"/>
                </a:solidFill>
                <a:effectLst/>
                <a:latin typeface="+mn-lt"/>
                <a:ea typeface="+mn-ea"/>
                <a:cs typeface="+mn-cs"/>
              </a:rPr>
              <a:t>Автоматическое измерение точек</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Возможность настройки последовательности измерений в автоматическом режиме на призму с применением технологии </a:t>
            </a:r>
            <a:r>
              <a:rPr lang="ru-RU" sz="1200" b="0" i="0" u="none" strike="noStrike" kern="1200" dirty="0" err="1">
                <a:solidFill>
                  <a:schemeClr val="tx1"/>
                </a:solidFill>
                <a:effectLst/>
                <a:latin typeface="+mn-lt"/>
                <a:ea typeface="+mn-ea"/>
                <a:cs typeface="+mn-cs"/>
              </a:rPr>
              <a:t>ATRplus</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Минимизация ошибок человеческого фактора на последовательность выполнения работ.</a:t>
            </a:r>
          </a:p>
          <a:p>
            <a:pPr rtl="0" eaLnBrk="1" fontAlgn="t" latinLnBrk="0" hangingPunct="1"/>
            <a:r>
              <a:rPr lang="ru-RU" sz="1200" b="0" i="0" u="none" strike="noStrike" kern="1200" dirty="0">
                <a:solidFill>
                  <a:schemeClr val="tx1"/>
                </a:solidFill>
                <a:effectLst/>
                <a:latin typeface="+mn-lt"/>
                <a:ea typeface="+mn-ea"/>
                <a:cs typeface="+mn-cs"/>
              </a:rPr>
              <a:t>Приборы с сервоприводом автоматически указывают в направлении целевых точек.</a:t>
            </a:r>
          </a:p>
          <a:p>
            <a:pPr rtl="0" eaLnBrk="1" fontAlgn="t" latinLnBrk="0" hangingPunct="1"/>
            <a:r>
              <a:rPr lang="ru-RU" sz="1200" b="0" i="0" u="none" strike="noStrike" kern="1200" dirty="0">
                <a:solidFill>
                  <a:schemeClr val="tx1"/>
                </a:solidFill>
                <a:effectLst/>
                <a:latin typeface="+mn-lt"/>
                <a:ea typeface="+mn-ea"/>
                <a:cs typeface="+mn-cs"/>
              </a:rPr>
              <a:t>Приборы с автоматическим наведением и съемкой выполняют измерение целей автоматически</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98</a:t>
            </a:fld>
            <a:endParaRPr lang="de-CH"/>
          </a:p>
        </p:txBody>
      </p:sp>
    </p:spTree>
    <p:extLst>
      <p:ext uri="{BB962C8B-B14F-4D97-AF65-F5344CB8AC3E}">
        <p14:creationId xmlns:p14="http://schemas.microsoft.com/office/powerpoint/2010/main" val="20537995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100</a:t>
            </a:fld>
            <a:endParaRPr lang="en-US"/>
          </a:p>
        </p:txBody>
      </p:sp>
    </p:spTree>
    <p:extLst>
      <p:ext uri="{BB962C8B-B14F-4D97-AF65-F5344CB8AC3E}">
        <p14:creationId xmlns:p14="http://schemas.microsoft.com/office/powerpoint/2010/main" val="17584471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indent="180340" algn="just">
              <a:lnSpc>
                <a:spcPct val="107000"/>
              </a:lnSpc>
              <a:spcAft>
                <a:spcPts val="800"/>
              </a:spcAft>
            </a:pPr>
            <a:r>
              <a:rPr lang="ru-RU" sz="1200" dirty="0">
                <a:latin typeface="Arial" panose="020B0604020202020204" pitchFamily="34" charset="0"/>
                <a:ea typeface="Times New Roman" panose="02020603050405020304" pitchFamily="18" charset="0"/>
                <a:cs typeface="Times New Roman" panose="02020603050405020304" pitchFamily="18" charset="0"/>
              </a:rPr>
              <a:t>Части могут быть вычислены на основании необходимого процентного их соотношения (задаётся в %) или когда необходимо определить границы частей участка с фиксированной площадью (задаётся в м</a:t>
            </a:r>
            <a:r>
              <a:rPr lang="ru-RU" sz="1200" baseline="30000" dirty="0">
                <a:latin typeface="Arial" panose="020B0604020202020204" pitchFamily="34" charset="0"/>
                <a:ea typeface="Times New Roman" panose="02020603050405020304" pitchFamily="18" charset="0"/>
                <a:cs typeface="Times New Roman" panose="02020603050405020304" pitchFamily="18" charset="0"/>
              </a:rPr>
              <a:t>2</a:t>
            </a:r>
            <a:r>
              <a:rPr lang="ru-RU" sz="1200" dirty="0">
                <a:latin typeface="Arial" panose="020B0604020202020204" pitchFamily="34" charset="0"/>
                <a:ea typeface="Times New Roman" panose="02020603050405020304" pitchFamily="18"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sz="1200" dirty="0">
                <a:latin typeface="Arial" panose="020B0604020202020204" pitchFamily="34" charset="0"/>
                <a:ea typeface="Times New Roman" panose="02020603050405020304" pitchFamily="18" charset="0"/>
                <a:cs typeface="Times New Roman" panose="02020603050405020304" pitchFamily="18" charset="0"/>
              </a:rPr>
              <a:t>С помощью приложения можно вычислить, где проходит секущая линия, при заданном размере частей объекта, либо узнать размер этих частей, при делении объекта определенной прямой секущей линией.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latin typeface="Arial" panose="020B0604020202020204" pitchFamily="34" charset="0"/>
                <a:cs typeface="Times New Roman" panose="02020603050405020304" pitchFamily="18" charset="0"/>
              </a:rPr>
              <a:t>В качестве основы для вычисления можно использовать любой замкнутый участок (минимум 3 точки). Его можно либо загрузить с внешнего источника, либо создать в контроллере по известным или отснятым точкам.</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101</a:t>
            </a:fld>
            <a:endParaRPr lang="de-CH"/>
          </a:p>
        </p:txBody>
      </p:sp>
    </p:spTree>
    <p:extLst>
      <p:ext uri="{BB962C8B-B14F-4D97-AF65-F5344CB8AC3E}">
        <p14:creationId xmlns:p14="http://schemas.microsoft.com/office/powerpoint/2010/main" val="325227096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105</a:t>
            </a:fld>
            <a:endParaRPr lang="en-US"/>
          </a:p>
        </p:txBody>
      </p:sp>
    </p:spTree>
    <p:extLst>
      <p:ext uri="{BB962C8B-B14F-4D97-AF65-F5344CB8AC3E}">
        <p14:creationId xmlns:p14="http://schemas.microsoft.com/office/powerpoint/2010/main" val="26578445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Данное приложение можно применять как на соревнованиях регионального уровня, так и на соревнованиях мирового масштаба. </a:t>
            </a:r>
            <a:endParaRPr kumimoji="0" lang="ru-RU" altLang="ru-RU" sz="900" b="0" i="0" u="none" strike="noStrike" cap="none" normalizeH="0" baseline="0" dirty="0">
              <a:ln>
                <a:noFill/>
              </a:ln>
              <a:solidFill>
                <a:schemeClr val="tx1"/>
              </a:solidFill>
              <a:effectLst/>
            </a:endParaRPr>
          </a:p>
          <a:p>
            <a:pPr rtl="0" eaLnBrk="1" fontAlgn="t" latinLnBrk="0" hangingPunct="1"/>
            <a:r>
              <a:rPr lang="ru-RU" sz="1200" b="1" i="0" u="none" strike="noStrike" kern="1200" dirty="0">
                <a:solidFill>
                  <a:schemeClr val="tx1"/>
                </a:solidFill>
                <a:effectLst/>
                <a:latin typeface="+mn-lt"/>
                <a:ea typeface="+mn-ea"/>
                <a:cs typeface="+mn-cs"/>
              </a:rPr>
              <a:t>Фишка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Преимущество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Ценность</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1" i="0" u="none" strike="noStrike" kern="1200" dirty="0">
                <a:solidFill>
                  <a:schemeClr val="tx1"/>
                </a:solidFill>
                <a:effectLst/>
                <a:latin typeface="+mn-lt"/>
                <a:ea typeface="+mn-ea"/>
                <a:cs typeface="+mn-cs"/>
              </a:rPr>
              <a:t>Узкоспециализированное ПО для спортивных мероприятий</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Нет необходимости в изучении курса геодезии или знании всех нюансов полевого программного обеспечения. Убрано всё, не имеющее отношения к спортивным дисциплинам. Приложение даёт чёткую пошаговую инструкцию подготовки к фиксации результатов спортсменов. Задачей пользователя остаётся лишь следовать этим инструкциям и фиксировать результаты спортсменов.</a:t>
            </a:r>
          </a:p>
          <a:p>
            <a:pPr rtl="0" eaLnBrk="1" fontAlgn="t" latinLnBrk="0" hangingPunct="1"/>
            <a:r>
              <a:rPr lang="ru-RU" sz="1200" b="0" i="0" u="none" strike="noStrike" kern="1200" dirty="0">
                <a:solidFill>
                  <a:schemeClr val="tx1"/>
                </a:solidFill>
                <a:effectLst/>
                <a:latin typeface="+mn-lt"/>
                <a:ea typeface="+mn-ea"/>
                <a:cs typeface="+mn-cs"/>
              </a:rPr>
              <a:t>Минимизация ошибок человеческого фактора при проведении спортивных мероприятий</a:t>
            </a:r>
          </a:p>
          <a:p>
            <a:pPr rtl="0" eaLnBrk="1" fontAlgn="t" latinLnBrk="0" hangingPunct="1"/>
            <a:r>
              <a:rPr lang="ru-RU" sz="1200" b="1" i="0" u="none" strike="noStrike" kern="1200" dirty="0">
                <a:solidFill>
                  <a:schemeClr val="tx1"/>
                </a:solidFill>
                <a:effectLst/>
                <a:latin typeface="+mn-lt"/>
                <a:ea typeface="+mn-ea"/>
                <a:cs typeface="+mn-cs"/>
              </a:rPr>
              <a:t>Разработанный модуль под отдельные различные соревнования</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Не нужно искать компромиссы в адаптации программы под разные спортивные состязания. Достаточно выбрать нужную дисциплину и следовать, прописанным под неё, инструкциям на экране</a:t>
            </a:r>
          </a:p>
          <a:p>
            <a:pPr rtl="0" eaLnBrk="1" fontAlgn="t" latinLnBrk="0" hangingPunct="1"/>
            <a:r>
              <a:rPr lang="ru-RU" sz="1200" b="0" i="0" u="none" strike="noStrike" kern="1200" dirty="0">
                <a:solidFill>
                  <a:schemeClr val="tx1"/>
                </a:solidFill>
                <a:effectLst/>
                <a:latin typeface="+mn-lt"/>
                <a:ea typeface="+mn-ea"/>
                <a:cs typeface="+mn-cs"/>
              </a:rPr>
              <a:t>Минимизация ошибок человеческого фактора при проведении спортивных мероприятий</a:t>
            </a:r>
          </a:p>
          <a:p>
            <a:pPr rtl="0" eaLnBrk="1" fontAlgn="t" latinLnBrk="0" hangingPunct="1"/>
            <a:r>
              <a:rPr lang="ru-RU" sz="1200" b="1" i="0" u="none" strike="noStrike" kern="1200" dirty="0">
                <a:solidFill>
                  <a:schemeClr val="tx1"/>
                </a:solidFill>
                <a:effectLst/>
                <a:latin typeface="+mn-lt"/>
                <a:ea typeface="+mn-ea"/>
                <a:cs typeface="+mn-cs"/>
              </a:rPr>
              <a:t>Визуализация измерений на экране тахеометра</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Во время работы в приложении. Пользователь может заносить </a:t>
            </a:r>
            <a:r>
              <a:rPr lang="ru-RU" sz="1200" b="0" i="0" u="none" strike="noStrike" kern="1200" dirty="0" err="1">
                <a:solidFill>
                  <a:schemeClr val="tx1"/>
                </a:solidFill>
                <a:effectLst/>
                <a:latin typeface="+mn-lt"/>
                <a:ea typeface="+mn-ea"/>
                <a:cs typeface="+mn-cs"/>
              </a:rPr>
              <a:t>индентификатор</a:t>
            </a:r>
            <a:r>
              <a:rPr lang="ru-RU" sz="1200" b="0" i="0" u="none" strike="noStrike" kern="1200" dirty="0">
                <a:solidFill>
                  <a:schemeClr val="tx1"/>
                </a:solidFill>
                <a:effectLst/>
                <a:latin typeface="+mn-lt"/>
                <a:ea typeface="+mn-ea"/>
                <a:cs typeface="+mn-cs"/>
              </a:rPr>
              <a:t> результата (например Фамилию спортсмена чья попытка фиксируется).</a:t>
            </a:r>
          </a:p>
          <a:p>
            <a:pPr rtl="0" eaLnBrk="1" fontAlgn="t" latinLnBrk="0" hangingPunct="1"/>
            <a:r>
              <a:rPr lang="ru-RU" sz="1200" b="0" i="0" u="none" strike="noStrike" kern="1200" dirty="0">
                <a:solidFill>
                  <a:schemeClr val="tx1"/>
                </a:solidFill>
                <a:effectLst/>
                <a:latin typeface="+mn-lt"/>
                <a:ea typeface="+mn-ea"/>
                <a:cs typeface="+mn-cs"/>
              </a:rPr>
              <a:t>Удачные попытки отмечаются Зелёным цветом, неудачные – красным.</a:t>
            </a:r>
          </a:p>
          <a:p>
            <a:pPr rtl="0" eaLnBrk="1" fontAlgn="t" latinLnBrk="0" hangingPunct="1"/>
            <a:r>
              <a:rPr lang="ru-RU" sz="1200" b="0" i="0" u="none" strike="noStrike" kern="1200" dirty="0">
                <a:solidFill>
                  <a:schemeClr val="tx1"/>
                </a:solidFill>
                <a:effectLst/>
                <a:latin typeface="+mn-lt"/>
                <a:ea typeface="+mn-ea"/>
                <a:cs typeface="+mn-cs"/>
              </a:rPr>
              <a:t>В случае нарушений правил во время попытки (</a:t>
            </a:r>
            <a:r>
              <a:rPr lang="ru-RU" sz="1200" b="0" i="0" u="none" strike="noStrike" kern="1200" dirty="0" err="1">
                <a:solidFill>
                  <a:schemeClr val="tx1"/>
                </a:solidFill>
                <a:effectLst/>
                <a:latin typeface="+mn-lt"/>
                <a:ea typeface="+mn-ea"/>
                <a:cs typeface="+mn-cs"/>
              </a:rPr>
              <a:t>фол,заступ</a:t>
            </a:r>
            <a:r>
              <a:rPr lang="ru-RU" sz="1200" b="0" i="0" u="none" strike="noStrike" kern="1200" dirty="0">
                <a:solidFill>
                  <a:schemeClr val="tx1"/>
                </a:solidFill>
                <a:effectLst/>
                <a:latin typeface="+mn-lt"/>
                <a:ea typeface="+mn-ea"/>
                <a:cs typeface="+mn-cs"/>
              </a:rPr>
              <a:t>) – этот результат отмечается к ФОЛ и засчитан не будет</a:t>
            </a:r>
          </a:p>
          <a:p>
            <a:pPr rtl="0" eaLnBrk="1" fontAlgn="t" latinLnBrk="0" hangingPunct="1"/>
            <a:r>
              <a:rPr lang="ru-RU" sz="1200" b="0" i="0" u="none" strike="noStrike" kern="1200" dirty="0">
                <a:solidFill>
                  <a:schemeClr val="tx1"/>
                </a:solidFill>
                <a:effectLst/>
                <a:latin typeface="+mn-lt"/>
                <a:ea typeface="+mn-ea"/>
                <a:cs typeface="+mn-cs"/>
              </a:rPr>
              <a:t>Минимизация ошибок человеческого фактора при проведении спортивных мероприятий</a:t>
            </a:r>
          </a:p>
          <a:p>
            <a:pPr rtl="0" eaLnBrk="1" fontAlgn="t" latinLnBrk="0" hangingPunct="1"/>
            <a:r>
              <a:rPr lang="ru-RU" sz="1200" b="1" i="0" u="none" strike="noStrike" kern="1200" dirty="0">
                <a:solidFill>
                  <a:schemeClr val="tx1"/>
                </a:solidFill>
                <a:effectLst/>
                <a:latin typeface="+mn-lt"/>
                <a:ea typeface="+mn-ea"/>
                <a:cs typeface="+mn-cs"/>
              </a:rPr>
              <a:t>Передача данных на информационное табло</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При подключении тахеометра к компьютеру, есть возможность, измеренные результаты попыток, сразу выводить на  Информационное табло спорткомплекса. Это позволяет исключить дополнительных людей из процесса вывода результатов на табло, а так же исключить ошибки при передаче данных.</a:t>
            </a:r>
          </a:p>
          <a:p>
            <a:pPr rtl="0" eaLnBrk="1" fontAlgn="t" latinLnBrk="0" hangingPunct="1"/>
            <a:r>
              <a:rPr lang="ru-RU" sz="1200" b="0" i="0" u="none" strike="noStrike" kern="1200" dirty="0">
                <a:solidFill>
                  <a:schemeClr val="tx1"/>
                </a:solidFill>
                <a:effectLst/>
                <a:latin typeface="+mn-lt"/>
                <a:ea typeface="+mn-ea"/>
                <a:cs typeface="+mn-cs"/>
              </a:rPr>
              <a:t>Экономия на возможном дополнительном персонале.</a:t>
            </a:r>
          </a:p>
          <a:p>
            <a:pPr rtl="0" eaLnBrk="1" fontAlgn="t" latinLnBrk="0" hangingPunct="1"/>
            <a:r>
              <a:rPr lang="ru-RU" sz="1200" b="0" i="0" u="none" strike="noStrike" kern="1200" dirty="0">
                <a:solidFill>
                  <a:schemeClr val="tx1"/>
                </a:solidFill>
                <a:effectLst/>
                <a:latin typeface="+mn-lt"/>
                <a:ea typeface="+mn-ea"/>
                <a:cs typeface="+mn-cs"/>
              </a:rPr>
              <a:t>Минимизация ошибок человеческого фактора.</a:t>
            </a:r>
          </a:p>
          <a:p>
            <a:pPr rtl="0" eaLnBrk="1" fontAlgn="t" latinLnBrk="0" hangingPunct="1"/>
            <a:r>
              <a:rPr lang="ru-RU" sz="1200" b="1" i="0" u="none" strike="noStrike" kern="1200" dirty="0">
                <a:solidFill>
                  <a:schemeClr val="tx1"/>
                </a:solidFill>
                <a:effectLst/>
                <a:latin typeface="+mn-lt"/>
                <a:ea typeface="+mn-ea"/>
                <a:cs typeface="+mn-cs"/>
              </a:rPr>
              <a:t>Просмотр результатов соревнований</a:t>
            </a:r>
            <a:endParaRPr lang="ru-RU" sz="1200" b="0" i="0" u="none" strike="noStrike" kern="1200" dirty="0">
              <a:solidFill>
                <a:schemeClr val="tx1"/>
              </a:solidFill>
              <a:effectLst/>
              <a:latin typeface="+mn-lt"/>
              <a:ea typeface="+mn-ea"/>
              <a:cs typeface="+mn-cs"/>
            </a:endParaRPr>
          </a:p>
          <a:p>
            <a:pPr rtl="0" eaLnBrk="1" fontAlgn="t" latinLnBrk="0" hangingPunct="1"/>
            <a:r>
              <a:rPr lang="ru-RU" sz="1200" b="0" i="0" u="none" strike="noStrike" kern="1200" dirty="0">
                <a:solidFill>
                  <a:schemeClr val="tx1"/>
                </a:solidFill>
                <a:effectLst/>
                <a:latin typeface="+mn-lt"/>
                <a:ea typeface="+mn-ea"/>
                <a:cs typeface="+mn-cs"/>
              </a:rPr>
              <a:t>Все измеренные данные сохраняются в память тахеометра. В процессе или в завершении спортивного состязания есть возможность просматривать зафиксированные результаты спортсменов.</a:t>
            </a:r>
          </a:p>
          <a:p>
            <a:pPr rtl="0" eaLnBrk="1" fontAlgn="t" latinLnBrk="0" hangingPunct="1"/>
            <a:r>
              <a:rPr lang="ru-RU" sz="1200" b="0" i="0" u="none" strike="noStrike" kern="1200" dirty="0">
                <a:solidFill>
                  <a:schemeClr val="tx1"/>
                </a:solidFill>
                <a:effectLst/>
                <a:latin typeface="+mn-lt"/>
                <a:ea typeface="+mn-ea"/>
                <a:cs typeface="+mn-cs"/>
              </a:rPr>
              <a:t>Так же инструментарий позволяет автоматически сортировать результаты от лучшего к худшему. Это позволяет сразу видеть лидера текущих соревнований и его результат</a:t>
            </a:r>
          </a:p>
          <a:p>
            <a:pPr rtl="0" eaLnBrk="1" fontAlgn="t" latinLnBrk="0" hangingPunct="1"/>
            <a:r>
              <a:rPr lang="ru-RU" sz="1200" b="0" i="0" u="none" strike="noStrike" kern="1200" dirty="0">
                <a:solidFill>
                  <a:schemeClr val="tx1"/>
                </a:solidFill>
                <a:effectLst/>
                <a:latin typeface="+mn-lt"/>
                <a:ea typeface="+mn-ea"/>
                <a:cs typeface="+mn-cs"/>
              </a:rPr>
              <a:t>Автоматизация ранжирования результатов спортсменов и исключение человеческого фактора (участия) из этого процесса.</a:t>
            </a: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106</a:t>
            </a:fld>
            <a:endParaRPr lang="de-CH"/>
          </a:p>
        </p:txBody>
      </p:sp>
    </p:spTree>
    <p:extLst>
      <p:ext uri="{BB962C8B-B14F-4D97-AF65-F5344CB8AC3E}">
        <p14:creationId xmlns:p14="http://schemas.microsoft.com/office/powerpoint/2010/main" val="1450487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108</a:t>
            </a:fld>
            <a:endParaRPr lang="en-US"/>
          </a:p>
        </p:txBody>
      </p:sp>
    </p:spTree>
    <p:extLst>
      <p:ext uri="{BB962C8B-B14F-4D97-AF65-F5344CB8AC3E}">
        <p14:creationId xmlns:p14="http://schemas.microsoft.com/office/powerpoint/2010/main" val="33576924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269875"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Некоторые измерения не удастся выполнить тахеометром, из-за невидимости искомой точки за препятствием, если держать веху вертикально.</a:t>
            </a:r>
            <a:endParaRPr kumimoji="0" lang="ru-RU" altLang="ru-RU" sz="800" b="0" i="0" u="none" strike="noStrike" cap="none" normalizeH="0" baseline="0" dirty="0">
              <a:ln>
                <a:noFill/>
              </a:ln>
              <a:solidFill>
                <a:schemeClr val="tx1"/>
              </a:solidFill>
              <a:effectLst/>
            </a:endParaRP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Приложение Скрытая точка призвана справиться с этой задачей. Скрытая точка может быть рассчитана благодаря измерениям до 2х </a:t>
            </a:r>
            <a:r>
              <a:rPr kumimoji="0" lang="ru-RU" altLang="ru-RU"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t>
            </a:r>
            <a:r>
              <a:rPr kumimoji="0" lang="ru-RU" altLang="ru-RU"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3х  призм, закреплённых на вехе, установленной на скрытой точке под любым углом, веха должна быть неподвижна пока не будут выполнены все измерения.</a:t>
            </a:r>
            <a:r>
              <a:rPr kumimoji="0" lang="ru-RU" altLang="ru-RU"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a:p>
            <a:endParaRPr lang="ru-RU" dirty="0"/>
          </a:p>
        </p:txBody>
      </p:sp>
      <p:sp>
        <p:nvSpPr>
          <p:cNvPr id="4" name="Номер слайда 3"/>
          <p:cNvSpPr>
            <a:spLocks noGrp="1"/>
          </p:cNvSpPr>
          <p:nvPr>
            <p:ph type="sldNum" sz="quarter" idx="5"/>
          </p:nvPr>
        </p:nvSpPr>
        <p:spPr/>
        <p:txBody>
          <a:bodyPr/>
          <a:lstStyle/>
          <a:p>
            <a:fld id="{DDEE7E12-68A7-4234-A411-DCA061B9AEEF}" type="slidenum">
              <a:rPr lang="de-CH" smtClean="0"/>
              <a:t>109</a:t>
            </a:fld>
            <a:endParaRPr lang="de-CH"/>
          </a:p>
        </p:txBody>
      </p:sp>
    </p:spTree>
    <p:extLst>
      <p:ext uri="{BB962C8B-B14F-4D97-AF65-F5344CB8AC3E}">
        <p14:creationId xmlns:p14="http://schemas.microsoft.com/office/powerpoint/2010/main" val="27466155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111</a:t>
            </a:fld>
            <a:endParaRPr lang="en-US"/>
          </a:p>
        </p:txBody>
      </p:sp>
    </p:spTree>
    <p:extLst>
      <p:ext uri="{BB962C8B-B14F-4D97-AF65-F5344CB8AC3E}">
        <p14:creationId xmlns:p14="http://schemas.microsoft.com/office/powerpoint/2010/main" val="41869299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112</a:t>
            </a:fld>
            <a:endParaRPr lang="en-US"/>
          </a:p>
        </p:txBody>
      </p:sp>
    </p:spTree>
    <p:extLst>
      <p:ext uri="{BB962C8B-B14F-4D97-AF65-F5344CB8AC3E}">
        <p14:creationId xmlns:p14="http://schemas.microsoft.com/office/powerpoint/2010/main" val="33237754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115</a:t>
            </a:fld>
            <a:endParaRPr lang="en-US"/>
          </a:p>
        </p:txBody>
      </p:sp>
    </p:spTree>
    <p:extLst>
      <p:ext uri="{BB962C8B-B14F-4D97-AF65-F5344CB8AC3E}">
        <p14:creationId xmlns:p14="http://schemas.microsoft.com/office/powerpoint/2010/main" val="135290491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116</a:t>
            </a:fld>
            <a:endParaRPr lang="en-US"/>
          </a:p>
        </p:txBody>
      </p:sp>
    </p:spTree>
    <p:extLst>
      <p:ext uri="{BB962C8B-B14F-4D97-AF65-F5344CB8AC3E}">
        <p14:creationId xmlns:p14="http://schemas.microsoft.com/office/powerpoint/2010/main" val="35992541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117</a:t>
            </a:fld>
            <a:endParaRPr lang="en-US"/>
          </a:p>
        </p:txBody>
      </p:sp>
    </p:spTree>
    <p:extLst>
      <p:ext uri="{BB962C8B-B14F-4D97-AF65-F5344CB8AC3E}">
        <p14:creationId xmlns:p14="http://schemas.microsoft.com/office/powerpoint/2010/main" val="16476449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B3138D47-DF6C-486B-B41B-5A24E8E1E61E}" type="slidenum">
              <a:rPr lang="en-US" smtClean="0"/>
              <a:t>118</a:t>
            </a:fld>
            <a:endParaRPr lang="en-US"/>
          </a:p>
        </p:txBody>
      </p:sp>
    </p:spTree>
    <p:extLst>
      <p:ext uri="{BB962C8B-B14F-4D97-AF65-F5344CB8AC3E}">
        <p14:creationId xmlns:p14="http://schemas.microsoft.com/office/powerpoint/2010/main" val="14186833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4" name="Picture 23"/>
          <p:cNvPicPr>
            <a:picLocks noChangeAspect="1"/>
          </p:cNvPicPr>
          <p:nvPr userDrawn="1"/>
        </p:nvPicPr>
        <p:blipFill rotWithShape="1">
          <a:blip r:embed="rId2" cstate="print">
            <a:extLst>
              <a:ext uri="{28A0092B-C50C-407E-A947-70E740481C1C}">
                <a14:useLocalDpi xmlns:a14="http://schemas.microsoft.com/office/drawing/2010/main" val="0"/>
              </a:ext>
            </a:extLst>
          </a:blip>
          <a:stretch/>
        </p:blipFill>
        <p:spPr>
          <a:xfrm>
            <a:off x="1" y="0"/>
            <a:ext cx="12192000" cy="6858686"/>
          </a:xfrm>
          <a:prstGeom prst="rect">
            <a:avLst/>
          </a:prstGeom>
          <a:noFill/>
          <a:ln>
            <a:noFill/>
          </a:ln>
        </p:spPr>
      </p:pic>
      <p:sp>
        <p:nvSpPr>
          <p:cNvPr id="2" name="Title 1"/>
          <p:cNvSpPr>
            <a:spLocks noGrp="1"/>
          </p:cNvSpPr>
          <p:nvPr>
            <p:ph type="ctrTitle"/>
          </p:nvPr>
        </p:nvSpPr>
        <p:spPr>
          <a:xfrm>
            <a:off x="5465131" y="4156500"/>
            <a:ext cx="4540103" cy="1002240"/>
          </a:xfrm>
        </p:spPr>
        <p:txBody>
          <a:bodyPr anchor="b">
            <a:noAutofit/>
          </a:bodyPr>
          <a:lstStyle>
            <a:lvl1pPr marL="0" algn="l" defTabSz="685749" rtl="0" eaLnBrk="1" latinLnBrk="0" hangingPunct="1">
              <a:lnSpc>
                <a:spcPct val="100000"/>
              </a:lnSpc>
              <a:spcBef>
                <a:spcPct val="0"/>
              </a:spcBef>
              <a:buNone/>
              <a:defRPr lang="en-US" sz="2500" b="1" kern="1200" spc="-8" dirty="0">
                <a:ln>
                  <a:noFill/>
                </a:ln>
                <a:solidFill>
                  <a:srgbClr val="000000"/>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5465133" y="5354198"/>
            <a:ext cx="4540102" cy="417512"/>
          </a:xfrm>
          <a:prstGeom prst="rect">
            <a:avLst/>
          </a:prstGeom>
        </p:spPr>
        <p:txBody>
          <a:bodyPr>
            <a:noAutofit/>
          </a:bodyPr>
          <a:lstStyle>
            <a:lvl1pPr marL="0" indent="0" algn="l" defTabSz="685749" rtl="0" eaLnBrk="1" latinLnBrk="0" hangingPunct="1">
              <a:spcAft>
                <a:spcPts val="450"/>
              </a:spcAft>
              <a:buNone/>
              <a:defRPr lang="en-US" sz="1800" kern="1200" dirty="0">
                <a:solidFill>
                  <a:schemeClr val="accent1"/>
                </a:solidFill>
                <a:latin typeface="Arial" panose="020B0604020202020204" pitchFamily="34" charset="0"/>
                <a:ea typeface="+mn-ea"/>
                <a:cs typeface="Arial" panose="020B0604020202020204" pitchFamily="34" charset="0"/>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cxnSp>
        <p:nvCxnSpPr>
          <p:cNvPr id="10" name="Straight Connector 9"/>
          <p:cNvCxnSpPr/>
          <p:nvPr userDrawn="1"/>
        </p:nvCxnSpPr>
        <p:spPr>
          <a:xfrm>
            <a:off x="5571459" y="5221510"/>
            <a:ext cx="454010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3"/>
          </p:nvPr>
        </p:nvSpPr>
        <p:spPr>
          <a:xfrm>
            <a:off x="5465132" y="5772150"/>
            <a:ext cx="4540102" cy="419100"/>
          </a:xfrm>
          <a:prstGeom prst="rect">
            <a:avLst/>
          </a:prstGeom>
        </p:spPr>
        <p:txBody>
          <a:bodyPr>
            <a:noAutofit/>
          </a:bodyPr>
          <a:lstStyle>
            <a:lvl1pPr marL="0" indent="0">
              <a:buNone/>
              <a:defRPr sz="1400">
                <a:solidFill>
                  <a:schemeClr val="accent6"/>
                </a:solidFill>
              </a:defRPr>
            </a:lvl1pPr>
          </a:lstStyle>
          <a:p>
            <a:pPr lvl="0"/>
            <a:r>
              <a:rPr lang="en-US"/>
              <a:t>Edit Master text styles</a:t>
            </a:r>
          </a:p>
        </p:txBody>
      </p:sp>
      <p:grpSp>
        <p:nvGrpSpPr>
          <p:cNvPr id="26" name="Group 25"/>
          <p:cNvGrpSpPr/>
          <p:nvPr userDrawn="1"/>
        </p:nvGrpSpPr>
        <p:grpSpPr>
          <a:xfrm>
            <a:off x="9991558" y="6122952"/>
            <a:ext cx="1844842" cy="572324"/>
            <a:chOff x="1936751" y="5480050"/>
            <a:chExt cx="7558088" cy="2344738"/>
          </a:xfrm>
        </p:grpSpPr>
        <p:sp>
          <p:nvSpPr>
            <p:cNvPr id="27"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6757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65131" y="4156500"/>
            <a:ext cx="4540103" cy="1002240"/>
          </a:xfrm>
        </p:spPr>
        <p:txBody>
          <a:bodyPr anchor="b">
            <a:noAutofit/>
          </a:bodyPr>
          <a:lstStyle>
            <a:lvl1pPr marL="0" algn="l" defTabSz="685749" rtl="0" eaLnBrk="1" latinLnBrk="0" hangingPunct="1">
              <a:lnSpc>
                <a:spcPct val="100000"/>
              </a:lnSpc>
              <a:spcBef>
                <a:spcPct val="0"/>
              </a:spcBef>
              <a:buNone/>
              <a:defRPr lang="en-US" sz="2500" b="1" kern="1200" spc="-8" dirty="0">
                <a:ln>
                  <a:noFill/>
                </a:ln>
                <a:solidFill>
                  <a:srgbClr val="000000"/>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5465133" y="5354198"/>
            <a:ext cx="4540102" cy="417512"/>
          </a:xfrm>
          <a:prstGeom prst="rect">
            <a:avLst/>
          </a:prstGeom>
        </p:spPr>
        <p:txBody>
          <a:bodyPr>
            <a:noAutofit/>
          </a:bodyPr>
          <a:lstStyle>
            <a:lvl1pPr marL="0" indent="0" algn="l" defTabSz="685749" rtl="0" eaLnBrk="1" latinLnBrk="0" hangingPunct="1">
              <a:spcAft>
                <a:spcPts val="450"/>
              </a:spcAft>
              <a:buNone/>
              <a:defRPr lang="en-US" sz="1800" kern="1200" dirty="0">
                <a:solidFill>
                  <a:schemeClr val="accent1"/>
                </a:solidFill>
                <a:latin typeface="Arial" panose="020B0604020202020204" pitchFamily="34" charset="0"/>
                <a:ea typeface="+mn-ea"/>
                <a:cs typeface="Arial" panose="020B0604020202020204" pitchFamily="34" charset="0"/>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cxnSp>
        <p:nvCxnSpPr>
          <p:cNvPr id="10" name="Straight Connector 9"/>
          <p:cNvCxnSpPr/>
          <p:nvPr userDrawn="1"/>
        </p:nvCxnSpPr>
        <p:spPr>
          <a:xfrm>
            <a:off x="5571459" y="5221510"/>
            <a:ext cx="454010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3"/>
          </p:nvPr>
        </p:nvSpPr>
        <p:spPr>
          <a:xfrm>
            <a:off x="5465132" y="5772150"/>
            <a:ext cx="4540102" cy="419100"/>
          </a:xfrm>
          <a:prstGeom prst="rect">
            <a:avLst/>
          </a:prstGeom>
        </p:spPr>
        <p:txBody>
          <a:bodyPr>
            <a:noAutofit/>
          </a:bodyPr>
          <a:lstStyle>
            <a:lvl1pPr marL="0" indent="0">
              <a:buNone/>
              <a:defRPr sz="1400">
                <a:solidFill>
                  <a:schemeClr val="accent6"/>
                </a:solidFill>
              </a:defRPr>
            </a:lvl1pPr>
          </a:lstStyle>
          <a:p>
            <a:pPr lvl="0"/>
            <a:r>
              <a:rPr lang="en-US"/>
              <a:t>Edit Master text styles</a:t>
            </a:r>
          </a:p>
        </p:txBody>
      </p:sp>
      <p:grpSp>
        <p:nvGrpSpPr>
          <p:cNvPr id="26" name="Group 25"/>
          <p:cNvGrpSpPr/>
          <p:nvPr userDrawn="1"/>
        </p:nvGrpSpPr>
        <p:grpSpPr>
          <a:xfrm>
            <a:off x="9991558" y="6122952"/>
            <a:ext cx="1844842" cy="572324"/>
            <a:chOff x="1936751" y="5480050"/>
            <a:chExt cx="7558088" cy="2344738"/>
          </a:xfrm>
        </p:grpSpPr>
        <p:sp>
          <p:nvSpPr>
            <p:cNvPr id="27"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74816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26" name="Group 25"/>
          <p:cNvGrpSpPr/>
          <p:nvPr userDrawn="1"/>
        </p:nvGrpSpPr>
        <p:grpSpPr>
          <a:xfrm>
            <a:off x="9991558" y="6122952"/>
            <a:ext cx="1844842" cy="572324"/>
            <a:chOff x="1936751" y="5480050"/>
            <a:chExt cx="7558088" cy="2344738"/>
          </a:xfrm>
        </p:grpSpPr>
        <p:sp>
          <p:nvSpPr>
            <p:cNvPr id="27"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6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32085"/>
            <a:ext cx="7315199" cy="6890085"/>
          </a:xfrm>
          <a:prstGeom prst="rect">
            <a:avLst/>
          </a:prstGeom>
          <a:noFill/>
          <a:ln>
            <a:noFill/>
          </a:ln>
        </p:spPr>
      </p:pic>
      <p:sp>
        <p:nvSpPr>
          <p:cNvPr id="2" name="Title 1"/>
          <p:cNvSpPr>
            <a:spLocks noGrp="1"/>
          </p:cNvSpPr>
          <p:nvPr>
            <p:ph type="ctrTitle"/>
          </p:nvPr>
        </p:nvSpPr>
        <p:spPr>
          <a:xfrm>
            <a:off x="5466229" y="4156500"/>
            <a:ext cx="5904391" cy="1002240"/>
          </a:xfrm>
        </p:spPr>
        <p:txBody>
          <a:bodyPr anchor="b">
            <a:normAutofit/>
          </a:bodyPr>
          <a:lstStyle>
            <a:lvl1pPr marL="0" algn="l" defTabSz="685749" rtl="0" eaLnBrk="1" latinLnBrk="0" hangingPunct="1">
              <a:lnSpc>
                <a:spcPct val="100000"/>
              </a:lnSpc>
              <a:spcBef>
                <a:spcPct val="0"/>
              </a:spcBef>
              <a:buNone/>
              <a:defRPr lang="en-US" sz="2500" b="1" kern="1200" spc="-8" dirty="0">
                <a:ln>
                  <a:noFill/>
                </a:ln>
                <a:solidFill>
                  <a:srgbClr val="000000"/>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5466228" y="5354198"/>
            <a:ext cx="5904392" cy="417512"/>
          </a:xfrm>
          <a:prstGeom prst="rect">
            <a:avLst/>
          </a:prstGeom>
        </p:spPr>
        <p:txBody>
          <a:bodyPr>
            <a:noAutofit/>
          </a:bodyPr>
          <a:lstStyle>
            <a:lvl1pPr marL="0" indent="0" algn="l" defTabSz="685749" rtl="0" eaLnBrk="1" latinLnBrk="0" hangingPunct="1">
              <a:spcAft>
                <a:spcPts val="450"/>
              </a:spcAft>
              <a:buNone/>
              <a:defRPr lang="en-US" sz="1800" kern="1200" dirty="0">
                <a:solidFill>
                  <a:schemeClr val="accent1"/>
                </a:solidFill>
                <a:latin typeface="Arial" panose="020B0604020202020204" pitchFamily="34" charset="0"/>
                <a:ea typeface="+mn-ea"/>
                <a:cs typeface="Arial" panose="020B0604020202020204" pitchFamily="34" charset="0"/>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cxnSp>
        <p:nvCxnSpPr>
          <p:cNvPr id="10" name="Straight Connector 9"/>
          <p:cNvCxnSpPr/>
          <p:nvPr userDrawn="1"/>
        </p:nvCxnSpPr>
        <p:spPr>
          <a:xfrm>
            <a:off x="5572597" y="5221510"/>
            <a:ext cx="579802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3"/>
          </p:nvPr>
        </p:nvSpPr>
        <p:spPr>
          <a:xfrm>
            <a:off x="5466227" y="5772150"/>
            <a:ext cx="5840037" cy="419100"/>
          </a:xfrm>
          <a:prstGeom prst="rect">
            <a:avLst/>
          </a:prstGeom>
        </p:spPr>
        <p:txBody>
          <a:bodyPr>
            <a:noAutofit/>
          </a:bodyPr>
          <a:lstStyle>
            <a:lvl1pPr marL="0" indent="0">
              <a:buNone/>
              <a:defRPr sz="1400">
                <a:solidFill>
                  <a:schemeClr val="accent6"/>
                </a:solidFill>
              </a:defRPr>
            </a:lvl1pPr>
          </a:lstStyle>
          <a:p>
            <a:pPr lvl="0"/>
            <a:r>
              <a:rPr lang="en-US"/>
              <a:t>Edit Master text styles</a:t>
            </a:r>
          </a:p>
        </p:txBody>
      </p:sp>
      <p:pic>
        <p:nvPicPr>
          <p:cNvPr id="25" name="Picture 24"/>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8919411" y="1"/>
            <a:ext cx="3272588" cy="6858000"/>
          </a:xfrm>
          <a:prstGeom prst="rect">
            <a:avLst/>
          </a:prstGeom>
          <a:noFill/>
          <a:ln>
            <a:noFill/>
          </a:ln>
        </p:spPr>
      </p:pic>
      <p:grpSp>
        <p:nvGrpSpPr>
          <p:cNvPr id="26" name="Group 25"/>
          <p:cNvGrpSpPr/>
          <p:nvPr userDrawn="1"/>
        </p:nvGrpSpPr>
        <p:grpSpPr>
          <a:xfrm>
            <a:off x="9991558" y="6122952"/>
            <a:ext cx="1844842" cy="572324"/>
            <a:chOff x="1936751" y="5480050"/>
            <a:chExt cx="7558088" cy="2344738"/>
          </a:xfrm>
        </p:grpSpPr>
        <p:sp>
          <p:nvSpPr>
            <p:cNvPr id="27"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746071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55600" y="1447800"/>
            <a:ext cx="11474451"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7395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pening 1">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71" y="1"/>
            <a:ext cx="12199571" cy="6857999"/>
          </a:xfrm>
          <a:prstGeom prst="rect">
            <a:avLst/>
          </a:prstGeom>
          <a:noFill/>
          <a:ln>
            <a:noFill/>
          </a:ln>
        </p:spPr>
      </p:pic>
      <p:grpSp>
        <p:nvGrpSpPr>
          <p:cNvPr id="20" name="Group 19"/>
          <p:cNvGrpSpPr/>
          <p:nvPr userDrawn="1"/>
        </p:nvGrpSpPr>
        <p:grpSpPr>
          <a:xfrm>
            <a:off x="7662660" y="4335379"/>
            <a:ext cx="3917067" cy="1215189"/>
            <a:chOff x="1936751" y="5480050"/>
            <a:chExt cx="7558088" cy="2344738"/>
          </a:xfrm>
        </p:grpSpPr>
        <p:sp>
          <p:nvSpPr>
            <p:cNvPr id="21"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26918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Opening 1">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tretch/>
        </p:blipFill>
        <p:spPr>
          <a:xfrm>
            <a:off x="-232" y="0"/>
            <a:ext cx="12190780" cy="6858000"/>
          </a:xfrm>
          <a:prstGeom prst="rect">
            <a:avLst/>
          </a:prstGeom>
          <a:noFill/>
          <a:ln>
            <a:noFill/>
          </a:ln>
        </p:spPr>
      </p:pic>
      <p:grpSp>
        <p:nvGrpSpPr>
          <p:cNvPr id="20" name="Group 19"/>
          <p:cNvGrpSpPr/>
          <p:nvPr userDrawn="1"/>
        </p:nvGrpSpPr>
        <p:grpSpPr>
          <a:xfrm>
            <a:off x="5331871" y="4767602"/>
            <a:ext cx="5100785" cy="1582412"/>
            <a:chOff x="1936751" y="5480050"/>
            <a:chExt cx="7558088" cy="2344738"/>
          </a:xfrm>
        </p:grpSpPr>
        <p:sp>
          <p:nvSpPr>
            <p:cNvPr id="21"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98279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Section/Breaker ">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tretch/>
        </p:blipFill>
        <p:spPr>
          <a:xfrm>
            <a:off x="2" y="0"/>
            <a:ext cx="12190780" cy="6858000"/>
          </a:xfrm>
          <a:prstGeom prst="rect">
            <a:avLst/>
          </a:prstGeom>
          <a:noFill/>
          <a:ln>
            <a:noFill/>
          </a:ln>
        </p:spPr>
      </p:pic>
      <p:sp>
        <p:nvSpPr>
          <p:cNvPr id="2" name="Title 1"/>
          <p:cNvSpPr>
            <a:spLocks noGrp="1"/>
          </p:cNvSpPr>
          <p:nvPr>
            <p:ph type="ctrTitle"/>
          </p:nvPr>
        </p:nvSpPr>
        <p:spPr>
          <a:xfrm>
            <a:off x="7150099" y="3940170"/>
            <a:ext cx="4866548" cy="528638"/>
          </a:xfrm>
        </p:spPr>
        <p:txBody>
          <a:bodyPr anchor="b">
            <a:noAutofit/>
          </a:bodyPr>
          <a:lstStyle>
            <a:lvl1pPr marL="0" algn="r" defTabSz="685749" rtl="0" eaLnBrk="1" latinLnBrk="0" hangingPunct="1">
              <a:lnSpc>
                <a:spcPct val="100000"/>
              </a:lnSpc>
              <a:defRPr lang="en-US" sz="1900" b="1" kern="1200" dirty="0">
                <a:ln>
                  <a:noFill/>
                </a:ln>
                <a:solidFill>
                  <a:schemeClr val="bg1"/>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7150098" y="4664266"/>
            <a:ext cx="4866551" cy="417512"/>
          </a:xfrm>
          <a:prstGeom prst="rect">
            <a:avLst/>
          </a:prstGeom>
        </p:spPr>
        <p:txBody>
          <a:bodyPr>
            <a:noAutofit/>
          </a:bodyPr>
          <a:lstStyle>
            <a:lvl1pPr marL="0" indent="0" algn="r" defTabSz="685749" rtl="0" eaLnBrk="1" latinLnBrk="0" hangingPunct="1">
              <a:lnSpc>
                <a:spcPct val="100000"/>
              </a:lnSpc>
              <a:spcAft>
                <a:spcPts val="450"/>
              </a:spcAft>
              <a:buNone/>
              <a:defRPr lang="en-US" sz="1500" kern="1200" dirty="0">
                <a:ln>
                  <a:noFill/>
                </a:ln>
                <a:solidFill>
                  <a:schemeClr val="bg1"/>
                </a:solidFill>
                <a:latin typeface="Arial" panose="020B0604020202020204" pitchFamily="34" charset="0"/>
                <a:ea typeface="+mn-ea"/>
                <a:cs typeface="Arial" panose="020B0604020202020204" pitchFamily="34" charset="0"/>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cxnSp>
        <p:nvCxnSpPr>
          <p:cNvPr id="58" name="Straight Connector 57"/>
          <p:cNvCxnSpPr/>
          <p:nvPr userDrawn="1"/>
        </p:nvCxnSpPr>
        <p:spPr>
          <a:xfrm flipH="1">
            <a:off x="7264401" y="4532670"/>
            <a:ext cx="46609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a:off x="9991557" y="6124008"/>
            <a:ext cx="1841972" cy="571323"/>
            <a:chOff x="8178800" y="5559425"/>
            <a:chExt cx="3106738" cy="963613"/>
          </a:xfrm>
        </p:grpSpPr>
        <p:sp>
          <p:nvSpPr>
            <p:cNvPr id="24" name="Freeform 23"/>
            <p:cNvSpPr>
              <a:spLocks/>
            </p:cNvSpPr>
            <p:nvPr/>
          </p:nvSpPr>
          <p:spPr bwMode="auto">
            <a:xfrm>
              <a:off x="9242425" y="5881688"/>
              <a:ext cx="252413" cy="325438"/>
            </a:xfrm>
            <a:custGeom>
              <a:avLst/>
              <a:gdLst>
                <a:gd name="T0" fmla="*/ 122 w 159"/>
                <a:gd name="T1" fmla="*/ 205 h 205"/>
                <a:gd name="T2" fmla="*/ 122 w 159"/>
                <a:gd name="T3" fmla="*/ 116 h 205"/>
                <a:gd name="T4" fmla="*/ 37 w 159"/>
                <a:gd name="T5" fmla="*/ 116 h 205"/>
                <a:gd name="T6" fmla="*/ 37 w 159"/>
                <a:gd name="T7" fmla="*/ 205 h 205"/>
                <a:gd name="T8" fmla="*/ 0 w 159"/>
                <a:gd name="T9" fmla="*/ 205 h 205"/>
                <a:gd name="T10" fmla="*/ 0 w 159"/>
                <a:gd name="T11" fmla="*/ 0 h 205"/>
                <a:gd name="T12" fmla="*/ 37 w 159"/>
                <a:gd name="T13" fmla="*/ 0 h 205"/>
                <a:gd name="T14" fmla="*/ 37 w 159"/>
                <a:gd name="T15" fmla="*/ 80 h 205"/>
                <a:gd name="T16" fmla="*/ 122 w 159"/>
                <a:gd name="T17" fmla="*/ 80 h 205"/>
                <a:gd name="T18" fmla="*/ 122 w 159"/>
                <a:gd name="T19" fmla="*/ 0 h 205"/>
                <a:gd name="T20" fmla="*/ 159 w 159"/>
                <a:gd name="T21" fmla="*/ 0 h 205"/>
                <a:gd name="T22" fmla="*/ 159 w 159"/>
                <a:gd name="T23" fmla="*/ 205 h 205"/>
                <a:gd name="T24" fmla="*/ 122 w 159"/>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205">
                  <a:moveTo>
                    <a:pt x="122" y="205"/>
                  </a:moveTo>
                  <a:lnTo>
                    <a:pt x="122" y="116"/>
                  </a:lnTo>
                  <a:lnTo>
                    <a:pt x="37" y="116"/>
                  </a:lnTo>
                  <a:lnTo>
                    <a:pt x="37" y="205"/>
                  </a:lnTo>
                  <a:lnTo>
                    <a:pt x="0" y="205"/>
                  </a:lnTo>
                  <a:lnTo>
                    <a:pt x="0" y="0"/>
                  </a:lnTo>
                  <a:lnTo>
                    <a:pt x="37" y="0"/>
                  </a:lnTo>
                  <a:lnTo>
                    <a:pt x="37" y="80"/>
                  </a:lnTo>
                  <a:lnTo>
                    <a:pt x="122" y="80"/>
                  </a:lnTo>
                  <a:lnTo>
                    <a:pt x="122" y="0"/>
                  </a:lnTo>
                  <a:lnTo>
                    <a:pt x="159" y="0"/>
                  </a:lnTo>
                  <a:lnTo>
                    <a:pt x="159" y="205"/>
                  </a:lnTo>
                  <a:lnTo>
                    <a:pt x="122"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p:cNvSpPr>
            <p:nvPr/>
          </p:nvSpPr>
          <p:spPr bwMode="auto">
            <a:xfrm>
              <a:off x="9558338" y="5881688"/>
              <a:ext cx="222250" cy="325438"/>
            </a:xfrm>
            <a:custGeom>
              <a:avLst/>
              <a:gdLst>
                <a:gd name="T0" fmla="*/ 0 w 140"/>
                <a:gd name="T1" fmla="*/ 205 h 205"/>
                <a:gd name="T2" fmla="*/ 0 w 140"/>
                <a:gd name="T3" fmla="*/ 0 h 205"/>
                <a:gd name="T4" fmla="*/ 140 w 140"/>
                <a:gd name="T5" fmla="*/ 0 h 205"/>
                <a:gd name="T6" fmla="*/ 140 w 140"/>
                <a:gd name="T7" fmla="*/ 33 h 205"/>
                <a:gd name="T8" fmla="*/ 37 w 140"/>
                <a:gd name="T9" fmla="*/ 33 h 205"/>
                <a:gd name="T10" fmla="*/ 37 w 140"/>
                <a:gd name="T11" fmla="*/ 81 h 205"/>
                <a:gd name="T12" fmla="*/ 127 w 140"/>
                <a:gd name="T13" fmla="*/ 81 h 205"/>
                <a:gd name="T14" fmla="*/ 127 w 140"/>
                <a:gd name="T15" fmla="*/ 115 h 205"/>
                <a:gd name="T16" fmla="*/ 37 w 140"/>
                <a:gd name="T17" fmla="*/ 115 h 205"/>
                <a:gd name="T18" fmla="*/ 37 w 140"/>
                <a:gd name="T19" fmla="*/ 172 h 205"/>
                <a:gd name="T20" fmla="*/ 140 w 140"/>
                <a:gd name="T21" fmla="*/ 172 h 205"/>
                <a:gd name="T22" fmla="*/ 140 w 140"/>
                <a:gd name="T23" fmla="*/ 205 h 205"/>
                <a:gd name="T24" fmla="*/ 0 w 140"/>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05">
                  <a:moveTo>
                    <a:pt x="0" y="205"/>
                  </a:moveTo>
                  <a:lnTo>
                    <a:pt x="0" y="0"/>
                  </a:lnTo>
                  <a:lnTo>
                    <a:pt x="140" y="0"/>
                  </a:lnTo>
                  <a:lnTo>
                    <a:pt x="140" y="33"/>
                  </a:lnTo>
                  <a:lnTo>
                    <a:pt x="37" y="33"/>
                  </a:lnTo>
                  <a:lnTo>
                    <a:pt x="37" y="81"/>
                  </a:lnTo>
                  <a:lnTo>
                    <a:pt x="127" y="81"/>
                  </a:lnTo>
                  <a:lnTo>
                    <a:pt x="127" y="115"/>
                  </a:lnTo>
                  <a:lnTo>
                    <a:pt x="37" y="115"/>
                  </a:lnTo>
                  <a:lnTo>
                    <a:pt x="37" y="172"/>
                  </a:lnTo>
                  <a:lnTo>
                    <a:pt x="140" y="172"/>
                  </a:lnTo>
                  <a:lnTo>
                    <a:pt x="140" y="205"/>
                  </a:lnTo>
                  <a:lnTo>
                    <a:pt x="0"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9809163" y="5881688"/>
              <a:ext cx="276225" cy="325438"/>
            </a:xfrm>
            <a:custGeom>
              <a:avLst/>
              <a:gdLst>
                <a:gd name="T0" fmla="*/ 133 w 174"/>
                <a:gd name="T1" fmla="*/ 205 h 205"/>
                <a:gd name="T2" fmla="*/ 87 w 174"/>
                <a:gd name="T3" fmla="*/ 131 h 205"/>
                <a:gd name="T4" fmla="*/ 41 w 174"/>
                <a:gd name="T5" fmla="*/ 205 h 205"/>
                <a:gd name="T6" fmla="*/ 0 w 174"/>
                <a:gd name="T7" fmla="*/ 205 h 205"/>
                <a:gd name="T8" fmla="*/ 65 w 174"/>
                <a:gd name="T9" fmla="*/ 101 h 205"/>
                <a:gd name="T10" fmla="*/ 1 w 174"/>
                <a:gd name="T11" fmla="*/ 0 h 205"/>
                <a:gd name="T12" fmla="*/ 42 w 174"/>
                <a:gd name="T13" fmla="*/ 0 h 205"/>
                <a:gd name="T14" fmla="*/ 88 w 174"/>
                <a:gd name="T15" fmla="*/ 72 h 205"/>
                <a:gd name="T16" fmla="*/ 133 w 174"/>
                <a:gd name="T17" fmla="*/ 0 h 205"/>
                <a:gd name="T18" fmla="*/ 173 w 174"/>
                <a:gd name="T19" fmla="*/ 0 h 205"/>
                <a:gd name="T20" fmla="*/ 110 w 174"/>
                <a:gd name="T21" fmla="*/ 101 h 205"/>
                <a:gd name="T22" fmla="*/ 174 w 174"/>
                <a:gd name="T23" fmla="*/ 205 h 205"/>
                <a:gd name="T24" fmla="*/ 133 w 174"/>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205">
                  <a:moveTo>
                    <a:pt x="133" y="205"/>
                  </a:moveTo>
                  <a:lnTo>
                    <a:pt x="87" y="131"/>
                  </a:lnTo>
                  <a:lnTo>
                    <a:pt x="41" y="205"/>
                  </a:lnTo>
                  <a:lnTo>
                    <a:pt x="0" y="205"/>
                  </a:lnTo>
                  <a:lnTo>
                    <a:pt x="65" y="101"/>
                  </a:lnTo>
                  <a:lnTo>
                    <a:pt x="1" y="0"/>
                  </a:lnTo>
                  <a:lnTo>
                    <a:pt x="42" y="0"/>
                  </a:lnTo>
                  <a:lnTo>
                    <a:pt x="88" y="72"/>
                  </a:lnTo>
                  <a:lnTo>
                    <a:pt x="133" y="0"/>
                  </a:lnTo>
                  <a:lnTo>
                    <a:pt x="173" y="0"/>
                  </a:lnTo>
                  <a:lnTo>
                    <a:pt x="110" y="101"/>
                  </a:lnTo>
                  <a:lnTo>
                    <a:pt x="174" y="205"/>
                  </a:lnTo>
                  <a:lnTo>
                    <a:pt x="133"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EditPoints="1"/>
            </p:cNvSpPr>
            <p:nvPr/>
          </p:nvSpPr>
          <p:spPr bwMode="auto">
            <a:xfrm>
              <a:off x="10088563" y="5881688"/>
              <a:ext cx="293688" cy="325438"/>
            </a:xfrm>
            <a:custGeom>
              <a:avLst/>
              <a:gdLst>
                <a:gd name="T0" fmla="*/ 146 w 185"/>
                <a:gd name="T1" fmla="*/ 205 h 205"/>
                <a:gd name="T2" fmla="*/ 133 w 185"/>
                <a:gd name="T3" fmla="*/ 166 h 205"/>
                <a:gd name="T4" fmla="*/ 51 w 185"/>
                <a:gd name="T5" fmla="*/ 166 h 205"/>
                <a:gd name="T6" fmla="*/ 38 w 185"/>
                <a:gd name="T7" fmla="*/ 205 h 205"/>
                <a:gd name="T8" fmla="*/ 0 w 185"/>
                <a:gd name="T9" fmla="*/ 205 h 205"/>
                <a:gd name="T10" fmla="*/ 72 w 185"/>
                <a:gd name="T11" fmla="*/ 0 h 205"/>
                <a:gd name="T12" fmla="*/ 113 w 185"/>
                <a:gd name="T13" fmla="*/ 0 h 205"/>
                <a:gd name="T14" fmla="*/ 185 w 185"/>
                <a:gd name="T15" fmla="*/ 205 h 205"/>
                <a:gd name="T16" fmla="*/ 146 w 185"/>
                <a:gd name="T17" fmla="*/ 205 h 205"/>
                <a:gd name="T18" fmla="*/ 92 w 185"/>
                <a:gd name="T19" fmla="*/ 45 h 205"/>
                <a:gd name="T20" fmla="*/ 63 w 185"/>
                <a:gd name="T21" fmla="*/ 132 h 205"/>
                <a:gd name="T22" fmla="*/ 121 w 185"/>
                <a:gd name="T23" fmla="*/ 132 h 205"/>
                <a:gd name="T24" fmla="*/ 92 w 185"/>
                <a:gd name="T25" fmla="*/ 4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05">
                  <a:moveTo>
                    <a:pt x="146" y="205"/>
                  </a:moveTo>
                  <a:lnTo>
                    <a:pt x="133" y="166"/>
                  </a:lnTo>
                  <a:lnTo>
                    <a:pt x="51" y="166"/>
                  </a:lnTo>
                  <a:lnTo>
                    <a:pt x="38" y="205"/>
                  </a:lnTo>
                  <a:lnTo>
                    <a:pt x="0" y="205"/>
                  </a:lnTo>
                  <a:lnTo>
                    <a:pt x="72" y="0"/>
                  </a:lnTo>
                  <a:lnTo>
                    <a:pt x="113" y="0"/>
                  </a:lnTo>
                  <a:lnTo>
                    <a:pt x="185" y="205"/>
                  </a:lnTo>
                  <a:lnTo>
                    <a:pt x="146" y="205"/>
                  </a:lnTo>
                  <a:close/>
                  <a:moveTo>
                    <a:pt x="92" y="45"/>
                  </a:moveTo>
                  <a:lnTo>
                    <a:pt x="63" y="132"/>
                  </a:lnTo>
                  <a:lnTo>
                    <a:pt x="121" y="132"/>
                  </a:lnTo>
                  <a:lnTo>
                    <a:pt x="92" y="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10394950" y="5875338"/>
              <a:ext cx="265113" cy="338138"/>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709275" y="5875338"/>
              <a:ext cx="269875" cy="338138"/>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0"/>
            <p:cNvSpPr>
              <a:spLocks/>
            </p:cNvSpPr>
            <p:nvPr/>
          </p:nvSpPr>
          <p:spPr bwMode="auto">
            <a:xfrm>
              <a:off x="11025188" y="5881688"/>
              <a:ext cx="260350" cy="325438"/>
            </a:xfrm>
            <a:custGeom>
              <a:avLst/>
              <a:gdLst>
                <a:gd name="T0" fmla="*/ 125 w 164"/>
                <a:gd name="T1" fmla="*/ 205 h 205"/>
                <a:gd name="T2" fmla="*/ 36 w 164"/>
                <a:gd name="T3" fmla="*/ 64 h 205"/>
                <a:gd name="T4" fmla="*/ 36 w 164"/>
                <a:gd name="T5" fmla="*/ 205 h 205"/>
                <a:gd name="T6" fmla="*/ 0 w 164"/>
                <a:gd name="T7" fmla="*/ 205 h 205"/>
                <a:gd name="T8" fmla="*/ 0 w 164"/>
                <a:gd name="T9" fmla="*/ 0 h 205"/>
                <a:gd name="T10" fmla="*/ 39 w 164"/>
                <a:gd name="T11" fmla="*/ 0 h 205"/>
                <a:gd name="T12" fmla="*/ 127 w 164"/>
                <a:gd name="T13" fmla="*/ 139 h 205"/>
                <a:gd name="T14" fmla="*/ 127 w 164"/>
                <a:gd name="T15" fmla="*/ 0 h 205"/>
                <a:gd name="T16" fmla="*/ 164 w 164"/>
                <a:gd name="T17" fmla="*/ 0 h 205"/>
                <a:gd name="T18" fmla="*/ 164 w 164"/>
                <a:gd name="T19" fmla="*/ 205 h 205"/>
                <a:gd name="T20" fmla="*/ 125 w 164"/>
                <a:gd name="T2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05">
                  <a:moveTo>
                    <a:pt x="125" y="205"/>
                  </a:moveTo>
                  <a:lnTo>
                    <a:pt x="36" y="64"/>
                  </a:lnTo>
                  <a:lnTo>
                    <a:pt x="36" y="205"/>
                  </a:lnTo>
                  <a:lnTo>
                    <a:pt x="0" y="205"/>
                  </a:lnTo>
                  <a:lnTo>
                    <a:pt x="0" y="0"/>
                  </a:lnTo>
                  <a:lnTo>
                    <a:pt x="39" y="0"/>
                  </a:lnTo>
                  <a:lnTo>
                    <a:pt x="127" y="139"/>
                  </a:lnTo>
                  <a:lnTo>
                    <a:pt x="127" y="0"/>
                  </a:lnTo>
                  <a:lnTo>
                    <a:pt x="164" y="0"/>
                  </a:lnTo>
                  <a:lnTo>
                    <a:pt x="164" y="205"/>
                  </a:lnTo>
                  <a:lnTo>
                    <a:pt x="125"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1"/>
            <p:cNvSpPr>
              <a:spLocks/>
            </p:cNvSpPr>
            <p:nvPr/>
          </p:nvSpPr>
          <p:spPr bwMode="auto">
            <a:xfrm>
              <a:off x="8596313" y="6281738"/>
              <a:ext cx="417513" cy="241300"/>
            </a:xfrm>
            <a:custGeom>
              <a:avLst/>
              <a:gdLst>
                <a:gd name="T0" fmla="*/ 88 w 263"/>
                <a:gd name="T1" fmla="*/ 0 h 152"/>
                <a:gd name="T2" fmla="*/ 0 w 263"/>
                <a:gd name="T3" fmla="*/ 152 h 152"/>
                <a:gd name="T4" fmla="*/ 263 w 263"/>
                <a:gd name="T5" fmla="*/ 0 h 152"/>
                <a:gd name="T6" fmla="*/ 88 w 263"/>
                <a:gd name="T7" fmla="*/ 0 h 152"/>
              </a:gdLst>
              <a:ahLst/>
              <a:cxnLst>
                <a:cxn ang="0">
                  <a:pos x="T0" y="T1"/>
                </a:cxn>
                <a:cxn ang="0">
                  <a:pos x="T2" y="T3"/>
                </a:cxn>
                <a:cxn ang="0">
                  <a:pos x="T4" y="T5"/>
                </a:cxn>
                <a:cxn ang="0">
                  <a:pos x="T6" y="T7"/>
                </a:cxn>
              </a:cxnLst>
              <a:rect l="0" t="0" r="r" b="b"/>
              <a:pathLst>
                <a:path w="263" h="152">
                  <a:moveTo>
                    <a:pt x="88" y="0"/>
                  </a:moveTo>
                  <a:lnTo>
                    <a:pt x="0" y="152"/>
                  </a:lnTo>
                  <a:lnTo>
                    <a:pt x="263" y="0"/>
                  </a:lnTo>
                  <a:lnTo>
                    <a:pt x="88"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2"/>
            <p:cNvSpPr>
              <a:spLocks/>
            </p:cNvSpPr>
            <p:nvPr/>
          </p:nvSpPr>
          <p:spPr bwMode="auto">
            <a:xfrm>
              <a:off x="8736013" y="5799138"/>
              <a:ext cx="277813" cy="482600"/>
            </a:xfrm>
            <a:custGeom>
              <a:avLst/>
              <a:gdLst>
                <a:gd name="T0" fmla="*/ 175 w 175"/>
                <a:gd name="T1" fmla="*/ 304 h 304"/>
                <a:gd name="T2" fmla="*/ 175 w 175"/>
                <a:gd name="T3" fmla="*/ 0 h 304"/>
                <a:gd name="T4" fmla="*/ 175 w 175"/>
                <a:gd name="T5" fmla="*/ 0 h 304"/>
                <a:gd name="T6" fmla="*/ 0 w 175"/>
                <a:gd name="T7" fmla="*/ 304 h 304"/>
                <a:gd name="T8" fmla="*/ 175 w 175"/>
                <a:gd name="T9" fmla="*/ 304 h 304"/>
              </a:gdLst>
              <a:ahLst/>
              <a:cxnLst>
                <a:cxn ang="0">
                  <a:pos x="T0" y="T1"/>
                </a:cxn>
                <a:cxn ang="0">
                  <a:pos x="T2" y="T3"/>
                </a:cxn>
                <a:cxn ang="0">
                  <a:pos x="T4" y="T5"/>
                </a:cxn>
                <a:cxn ang="0">
                  <a:pos x="T6" y="T7"/>
                </a:cxn>
                <a:cxn ang="0">
                  <a:pos x="T8" y="T9"/>
                </a:cxn>
              </a:cxnLst>
              <a:rect l="0" t="0" r="r" b="b"/>
              <a:pathLst>
                <a:path w="175" h="304">
                  <a:moveTo>
                    <a:pt x="175" y="304"/>
                  </a:moveTo>
                  <a:lnTo>
                    <a:pt x="175" y="0"/>
                  </a:lnTo>
                  <a:lnTo>
                    <a:pt x="175" y="0"/>
                  </a:lnTo>
                  <a:lnTo>
                    <a:pt x="0" y="304"/>
                  </a:lnTo>
                  <a:lnTo>
                    <a:pt x="175" y="304"/>
                  </a:lnTo>
                  <a:close/>
                </a:path>
              </a:pathLst>
            </a:custGeom>
            <a:solidFill>
              <a:schemeClr val="bg1">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3"/>
            <p:cNvSpPr>
              <a:spLocks/>
            </p:cNvSpPr>
            <p:nvPr/>
          </p:nvSpPr>
          <p:spPr bwMode="auto">
            <a:xfrm>
              <a:off x="8318500" y="5559425"/>
              <a:ext cx="277813" cy="603250"/>
            </a:xfrm>
            <a:custGeom>
              <a:avLst/>
              <a:gdLst>
                <a:gd name="T0" fmla="*/ 43 w 175"/>
                <a:gd name="T1" fmla="*/ 380 h 380"/>
                <a:gd name="T2" fmla="*/ 175 w 175"/>
                <a:gd name="T3" fmla="*/ 303 h 380"/>
                <a:gd name="T4" fmla="*/ 175 w 175"/>
                <a:gd name="T5" fmla="*/ 0 h 380"/>
                <a:gd name="T6" fmla="*/ 0 w 175"/>
                <a:gd name="T7" fmla="*/ 303 h 380"/>
                <a:gd name="T8" fmla="*/ 43 w 175"/>
                <a:gd name="T9" fmla="*/ 380 h 380"/>
              </a:gdLst>
              <a:ahLst/>
              <a:cxnLst>
                <a:cxn ang="0">
                  <a:pos x="T0" y="T1"/>
                </a:cxn>
                <a:cxn ang="0">
                  <a:pos x="T2" y="T3"/>
                </a:cxn>
                <a:cxn ang="0">
                  <a:pos x="T4" y="T5"/>
                </a:cxn>
                <a:cxn ang="0">
                  <a:pos x="T6" y="T7"/>
                </a:cxn>
                <a:cxn ang="0">
                  <a:pos x="T8" y="T9"/>
                </a:cxn>
              </a:cxnLst>
              <a:rect l="0" t="0" r="r" b="b"/>
              <a:pathLst>
                <a:path w="175" h="380">
                  <a:moveTo>
                    <a:pt x="43" y="380"/>
                  </a:moveTo>
                  <a:lnTo>
                    <a:pt x="175" y="303"/>
                  </a:lnTo>
                  <a:lnTo>
                    <a:pt x="175" y="0"/>
                  </a:lnTo>
                  <a:lnTo>
                    <a:pt x="0" y="303"/>
                  </a:lnTo>
                  <a:lnTo>
                    <a:pt x="43" y="38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4"/>
            <p:cNvSpPr>
              <a:spLocks/>
            </p:cNvSpPr>
            <p:nvPr/>
          </p:nvSpPr>
          <p:spPr bwMode="auto">
            <a:xfrm>
              <a:off x="8456613" y="6281738"/>
              <a:ext cx="139700" cy="241300"/>
            </a:xfrm>
            <a:custGeom>
              <a:avLst/>
              <a:gdLst>
                <a:gd name="T0" fmla="*/ 0 w 88"/>
                <a:gd name="T1" fmla="*/ 0 h 152"/>
                <a:gd name="T2" fmla="*/ 88 w 88"/>
                <a:gd name="T3" fmla="*/ 152 h 152"/>
                <a:gd name="T4" fmla="*/ 88 w 88"/>
                <a:gd name="T5" fmla="*/ 0 h 152"/>
                <a:gd name="T6" fmla="*/ 0 w 88"/>
                <a:gd name="T7" fmla="*/ 0 h 152"/>
              </a:gdLst>
              <a:ahLst/>
              <a:cxnLst>
                <a:cxn ang="0">
                  <a:pos x="T0" y="T1"/>
                </a:cxn>
                <a:cxn ang="0">
                  <a:pos x="T2" y="T3"/>
                </a:cxn>
                <a:cxn ang="0">
                  <a:pos x="T4" y="T5"/>
                </a:cxn>
                <a:cxn ang="0">
                  <a:pos x="T6" y="T7"/>
                </a:cxn>
              </a:cxnLst>
              <a:rect l="0" t="0" r="r" b="b"/>
              <a:pathLst>
                <a:path w="88" h="152">
                  <a:moveTo>
                    <a:pt x="0" y="0"/>
                  </a:moveTo>
                  <a:lnTo>
                    <a:pt x="88" y="152"/>
                  </a:lnTo>
                  <a:lnTo>
                    <a:pt x="88" y="0"/>
                  </a:lnTo>
                  <a:lnTo>
                    <a:pt x="0"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5"/>
            <p:cNvSpPr>
              <a:spLocks/>
            </p:cNvSpPr>
            <p:nvPr/>
          </p:nvSpPr>
          <p:spPr bwMode="auto">
            <a:xfrm>
              <a:off x="8386762" y="6040438"/>
              <a:ext cx="209551" cy="241301"/>
            </a:xfrm>
            <a:custGeom>
              <a:avLst/>
              <a:gdLst>
                <a:gd name="T0" fmla="*/ 132 w 132"/>
                <a:gd name="T1" fmla="*/ 0 h 152"/>
                <a:gd name="T2" fmla="*/ 0 w 132"/>
                <a:gd name="T3" fmla="*/ 77 h 152"/>
                <a:gd name="T4" fmla="*/ 44 w 132"/>
                <a:gd name="T5" fmla="*/ 152 h 152"/>
                <a:gd name="T6" fmla="*/ 132 w 132"/>
                <a:gd name="T7" fmla="*/ 152 h 152"/>
                <a:gd name="T8" fmla="*/ 132 w 132"/>
                <a:gd name="T9" fmla="*/ 0 h 152"/>
              </a:gdLst>
              <a:ahLst/>
              <a:cxnLst>
                <a:cxn ang="0">
                  <a:pos x="T0" y="T1"/>
                </a:cxn>
                <a:cxn ang="0">
                  <a:pos x="T2" y="T3"/>
                </a:cxn>
                <a:cxn ang="0">
                  <a:pos x="T4" y="T5"/>
                </a:cxn>
                <a:cxn ang="0">
                  <a:pos x="T6" y="T7"/>
                </a:cxn>
                <a:cxn ang="0">
                  <a:pos x="T8" y="T9"/>
                </a:cxn>
              </a:cxnLst>
              <a:rect l="0" t="0" r="r" b="b"/>
              <a:pathLst>
                <a:path w="132" h="152">
                  <a:moveTo>
                    <a:pt x="132" y="0"/>
                  </a:moveTo>
                  <a:lnTo>
                    <a:pt x="0" y="77"/>
                  </a:lnTo>
                  <a:lnTo>
                    <a:pt x="44" y="152"/>
                  </a:lnTo>
                  <a:lnTo>
                    <a:pt x="132" y="152"/>
                  </a:lnTo>
                  <a:lnTo>
                    <a:pt x="132" y="0"/>
                  </a:lnTo>
                  <a:close/>
                </a:path>
              </a:pathLst>
            </a:custGeom>
            <a:solidFill>
              <a:srgbClr val="FFFFFF">
                <a:alpha val="9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6"/>
            <p:cNvSpPr>
              <a:spLocks/>
            </p:cNvSpPr>
            <p:nvPr/>
          </p:nvSpPr>
          <p:spPr bwMode="auto">
            <a:xfrm>
              <a:off x="8178800" y="6162675"/>
              <a:ext cx="277813" cy="119063"/>
            </a:xfrm>
            <a:custGeom>
              <a:avLst/>
              <a:gdLst>
                <a:gd name="T0" fmla="*/ 0 w 175"/>
                <a:gd name="T1" fmla="*/ 75 h 75"/>
                <a:gd name="T2" fmla="*/ 175 w 175"/>
                <a:gd name="T3" fmla="*/ 75 h 75"/>
                <a:gd name="T4" fmla="*/ 131 w 175"/>
                <a:gd name="T5" fmla="*/ 0 h 75"/>
                <a:gd name="T6" fmla="*/ 0 w 175"/>
                <a:gd name="T7" fmla="*/ 75 h 75"/>
              </a:gdLst>
              <a:ahLst/>
              <a:cxnLst>
                <a:cxn ang="0">
                  <a:pos x="T0" y="T1"/>
                </a:cxn>
                <a:cxn ang="0">
                  <a:pos x="T2" y="T3"/>
                </a:cxn>
                <a:cxn ang="0">
                  <a:pos x="T4" y="T5"/>
                </a:cxn>
                <a:cxn ang="0">
                  <a:pos x="T6" y="T7"/>
                </a:cxn>
              </a:cxnLst>
              <a:rect l="0" t="0" r="r" b="b"/>
              <a:pathLst>
                <a:path w="175" h="75">
                  <a:moveTo>
                    <a:pt x="0" y="75"/>
                  </a:moveTo>
                  <a:lnTo>
                    <a:pt x="175" y="75"/>
                  </a:lnTo>
                  <a:lnTo>
                    <a:pt x="131" y="0"/>
                  </a:lnTo>
                  <a:lnTo>
                    <a:pt x="0" y="75"/>
                  </a:lnTo>
                  <a:close/>
                </a:path>
              </a:pathLst>
            </a:custGeom>
            <a:solidFill>
              <a:schemeClr val="bg1">
                <a:alpha val="4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7"/>
            <p:cNvSpPr>
              <a:spLocks/>
            </p:cNvSpPr>
            <p:nvPr/>
          </p:nvSpPr>
          <p:spPr bwMode="auto">
            <a:xfrm>
              <a:off x="8596313" y="5799138"/>
              <a:ext cx="417513" cy="482600"/>
            </a:xfrm>
            <a:custGeom>
              <a:avLst/>
              <a:gdLst>
                <a:gd name="T0" fmla="*/ 88 w 263"/>
                <a:gd name="T1" fmla="*/ 304 h 304"/>
                <a:gd name="T2" fmla="*/ 263 w 263"/>
                <a:gd name="T3" fmla="*/ 0 h 304"/>
                <a:gd name="T4" fmla="*/ 0 w 263"/>
                <a:gd name="T5" fmla="*/ 152 h 304"/>
                <a:gd name="T6" fmla="*/ 0 w 263"/>
                <a:gd name="T7" fmla="*/ 304 h 304"/>
                <a:gd name="T8" fmla="*/ 88 w 263"/>
                <a:gd name="T9" fmla="*/ 304 h 304"/>
              </a:gdLst>
              <a:ahLst/>
              <a:cxnLst>
                <a:cxn ang="0">
                  <a:pos x="T0" y="T1"/>
                </a:cxn>
                <a:cxn ang="0">
                  <a:pos x="T2" y="T3"/>
                </a:cxn>
                <a:cxn ang="0">
                  <a:pos x="T4" y="T5"/>
                </a:cxn>
                <a:cxn ang="0">
                  <a:pos x="T6" y="T7"/>
                </a:cxn>
                <a:cxn ang="0">
                  <a:pos x="T8" y="T9"/>
                </a:cxn>
              </a:cxnLst>
              <a:rect l="0" t="0" r="r" b="b"/>
              <a:pathLst>
                <a:path w="263" h="304">
                  <a:moveTo>
                    <a:pt x="88" y="304"/>
                  </a:moveTo>
                  <a:lnTo>
                    <a:pt x="263" y="0"/>
                  </a:lnTo>
                  <a:lnTo>
                    <a:pt x="0" y="152"/>
                  </a:lnTo>
                  <a:lnTo>
                    <a:pt x="0" y="304"/>
                  </a:lnTo>
                  <a:lnTo>
                    <a:pt x="88" y="304"/>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8"/>
            <p:cNvSpPr>
              <a:spLocks/>
            </p:cNvSpPr>
            <p:nvPr/>
          </p:nvSpPr>
          <p:spPr bwMode="auto">
            <a:xfrm>
              <a:off x="8178800" y="5799138"/>
              <a:ext cx="139700" cy="482600"/>
            </a:xfrm>
            <a:custGeom>
              <a:avLst/>
              <a:gdLst>
                <a:gd name="T0" fmla="*/ 0 w 88"/>
                <a:gd name="T1" fmla="*/ 0 h 304"/>
                <a:gd name="T2" fmla="*/ 0 w 88"/>
                <a:gd name="T3" fmla="*/ 304 h 304"/>
                <a:gd name="T4" fmla="*/ 88 w 88"/>
                <a:gd name="T5" fmla="*/ 152 h 304"/>
                <a:gd name="T6" fmla="*/ 0 w 88"/>
                <a:gd name="T7" fmla="*/ 0 h 304"/>
              </a:gdLst>
              <a:ahLst/>
              <a:cxnLst>
                <a:cxn ang="0">
                  <a:pos x="T0" y="T1"/>
                </a:cxn>
                <a:cxn ang="0">
                  <a:pos x="T2" y="T3"/>
                </a:cxn>
                <a:cxn ang="0">
                  <a:pos x="T4" y="T5"/>
                </a:cxn>
                <a:cxn ang="0">
                  <a:pos x="T6" y="T7"/>
                </a:cxn>
              </a:cxnLst>
              <a:rect l="0" t="0" r="r" b="b"/>
              <a:pathLst>
                <a:path w="88" h="304">
                  <a:moveTo>
                    <a:pt x="0" y="0"/>
                  </a:moveTo>
                  <a:lnTo>
                    <a:pt x="0" y="304"/>
                  </a:lnTo>
                  <a:lnTo>
                    <a:pt x="88" y="152"/>
                  </a:lnTo>
                  <a:lnTo>
                    <a:pt x="0" y="0"/>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9"/>
            <p:cNvSpPr>
              <a:spLocks/>
            </p:cNvSpPr>
            <p:nvPr/>
          </p:nvSpPr>
          <p:spPr bwMode="auto">
            <a:xfrm>
              <a:off x="8178800" y="5559425"/>
              <a:ext cx="417513" cy="481013"/>
            </a:xfrm>
            <a:custGeom>
              <a:avLst/>
              <a:gdLst>
                <a:gd name="T0" fmla="*/ 263 w 263"/>
                <a:gd name="T1" fmla="*/ 0 h 303"/>
                <a:gd name="T2" fmla="*/ 0 w 263"/>
                <a:gd name="T3" fmla="*/ 151 h 303"/>
                <a:gd name="T4" fmla="*/ 88 w 263"/>
                <a:gd name="T5" fmla="*/ 303 h 303"/>
                <a:gd name="T6" fmla="*/ 263 w 263"/>
                <a:gd name="T7" fmla="*/ 0 h 303"/>
              </a:gdLst>
              <a:ahLst/>
              <a:cxnLst>
                <a:cxn ang="0">
                  <a:pos x="T0" y="T1"/>
                </a:cxn>
                <a:cxn ang="0">
                  <a:pos x="T2" y="T3"/>
                </a:cxn>
                <a:cxn ang="0">
                  <a:pos x="T4" y="T5"/>
                </a:cxn>
                <a:cxn ang="0">
                  <a:pos x="T6" y="T7"/>
                </a:cxn>
              </a:cxnLst>
              <a:rect l="0" t="0" r="r" b="b"/>
              <a:pathLst>
                <a:path w="263" h="303">
                  <a:moveTo>
                    <a:pt x="263" y="0"/>
                  </a:moveTo>
                  <a:lnTo>
                    <a:pt x="0" y="151"/>
                  </a:lnTo>
                  <a:lnTo>
                    <a:pt x="88" y="303"/>
                  </a:lnTo>
                  <a:lnTo>
                    <a:pt x="263" y="0"/>
                  </a:lnTo>
                  <a:close/>
                </a:path>
              </a:pathLst>
            </a:custGeom>
            <a:solidFill>
              <a:srgbClr val="FFFFFF">
                <a:alpha val="92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87026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Section/Breaker ">
    <p:spTree>
      <p:nvGrpSpPr>
        <p:cNvPr id="1" name=""/>
        <p:cNvGrpSpPr/>
        <p:nvPr/>
      </p:nvGrpSpPr>
      <p:grpSpPr>
        <a:xfrm>
          <a:off x="0" y="0"/>
          <a:ext cx="0" cy="0"/>
          <a:chOff x="0" y="0"/>
          <a:chExt cx="0" cy="0"/>
        </a:xfrm>
      </p:grpSpPr>
      <p:sp>
        <p:nvSpPr>
          <p:cNvPr id="2" name="Title 1"/>
          <p:cNvSpPr>
            <a:spLocks noGrp="1"/>
          </p:cNvSpPr>
          <p:nvPr>
            <p:ph type="ctrTitle"/>
          </p:nvPr>
        </p:nvSpPr>
        <p:spPr>
          <a:xfrm>
            <a:off x="7150099" y="3940170"/>
            <a:ext cx="4866548" cy="528638"/>
          </a:xfrm>
        </p:spPr>
        <p:txBody>
          <a:bodyPr anchor="b">
            <a:noAutofit/>
          </a:bodyPr>
          <a:lstStyle>
            <a:lvl1pPr marL="0" algn="r" defTabSz="685749" rtl="0" eaLnBrk="1" latinLnBrk="0" hangingPunct="1">
              <a:lnSpc>
                <a:spcPct val="100000"/>
              </a:lnSpc>
              <a:defRPr lang="en-US" sz="1900" b="1" kern="1200" dirty="0">
                <a:ln>
                  <a:noFill/>
                </a:ln>
                <a:solidFill>
                  <a:schemeClr val="bg1"/>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7150098" y="4664266"/>
            <a:ext cx="4866551" cy="417512"/>
          </a:xfrm>
          <a:prstGeom prst="rect">
            <a:avLst/>
          </a:prstGeom>
        </p:spPr>
        <p:txBody>
          <a:bodyPr>
            <a:noAutofit/>
          </a:bodyPr>
          <a:lstStyle>
            <a:lvl1pPr marL="0" indent="0" algn="r" defTabSz="685749" rtl="0" eaLnBrk="1" latinLnBrk="0" hangingPunct="1">
              <a:lnSpc>
                <a:spcPct val="100000"/>
              </a:lnSpc>
              <a:spcAft>
                <a:spcPts val="450"/>
              </a:spcAft>
              <a:buNone/>
              <a:defRPr lang="en-US" sz="1500" kern="1200" dirty="0">
                <a:ln>
                  <a:noFill/>
                </a:ln>
                <a:solidFill>
                  <a:schemeClr val="bg1"/>
                </a:solidFill>
                <a:latin typeface="Arial" panose="020B0604020202020204" pitchFamily="34" charset="0"/>
                <a:ea typeface="+mn-ea"/>
                <a:cs typeface="Arial" panose="020B0604020202020204" pitchFamily="34" charset="0"/>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cxnSp>
        <p:nvCxnSpPr>
          <p:cNvPr id="58" name="Straight Connector 57"/>
          <p:cNvCxnSpPr/>
          <p:nvPr userDrawn="1"/>
        </p:nvCxnSpPr>
        <p:spPr>
          <a:xfrm flipH="1">
            <a:off x="7264401" y="4532670"/>
            <a:ext cx="46609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a:off x="9991557" y="6124008"/>
            <a:ext cx="1841972" cy="571323"/>
            <a:chOff x="8178800" y="5559425"/>
            <a:chExt cx="3106738" cy="963613"/>
          </a:xfrm>
        </p:grpSpPr>
        <p:sp>
          <p:nvSpPr>
            <p:cNvPr id="24" name="Freeform 23"/>
            <p:cNvSpPr>
              <a:spLocks/>
            </p:cNvSpPr>
            <p:nvPr/>
          </p:nvSpPr>
          <p:spPr bwMode="auto">
            <a:xfrm>
              <a:off x="9242425" y="5881688"/>
              <a:ext cx="252413" cy="325438"/>
            </a:xfrm>
            <a:custGeom>
              <a:avLst/>
              <a:gdLst>
                <a:gd name="T0" fmla="*/ 122 w 159"/>
                <a:gd name="T1" fmla="*/ 205 h 205"/>
                <a:gd name="T2" fmla="*/ 122 w 159"/>
                <a:gd name="T3" fmla="*/ 116 h 205"/>
                <a:gd name="T4" fmla="*/ 37 w 159"/>
                <a:gd name="T5" fmla="*/ 116 h 205"/>
                <a:gd name="T6" fmla="*/ 37 w 159"/>
                <a:gd name="T7" fmla="*/ 205 h 205"/>
                <a:gd name="T8" fmla="*/ 0 w 159"/>
                <a:gd name="T9" fmla="*/ 205 h 205"/>
                <a:gd name="T10" fmla="*/ 0 w 159"/>
                <a:gd name="T11" fmla="*/ 0 h 205"/>
                <a:gd name="T12" fmla="*/ 37 w 159"/>
                <a:gd name="T13" fmla="*/ 0 h 205"/>
                <a:gd name="T14" fmla="*/ 37 w 159"/>
                <a:gd name="T15" fmla="*/ 80 h 205"/>
                <a:gd name="T16" fmla="*/ 122 w 159"/>
                <a:gd name="T17" fmla="*/ 80 h 205"/>
                <a:gd name="T18" fmla="*/ 122 w 159"/>
                <a:gd name="T19" fmla="*/ 0 h 205"/>
                <a:gd name="T20" fmla="*/ 159 w 159"/>
                <a:gd name="T21" fmla="*/ 0 h 205"/>
                <a:gd name="T22" fmla="*/ 159 w 159"/>
                <a:gd name="T23" fmla="*/ 205 h 205"/>
                <a:gd name="T24" fmla="*/ 122 w 159"/>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205">
                  <a:moveTo>
                    <a:pt x="122" y="205"/>
                  </a:moveTo>
                  <a:lnTo>
                    <a:pt x="122" y="116"/>
                  </a:lnTo>
                  <a:lnTo>
                    <a:pt x="37" y="116"/>
                  </a:lnTo>
                  <a:lnTo>
                    <a:pt x="37" y="205"/>
                  </a:lnTo>
                  <a:lnTo>
                    <a:pt x="0" y="205"/>
                  </a:lnTo>
                  <a:lnTo>
                    <a:pt x="0" y="0"/>
                  </a:lnTo>
                  <a:lnTo>
                    <a:pt x="37" y="0"/>
                  </a:lnTo>
                  <a:lnTo>
                    <a:pt x="37" y="80"/>
                  </a:lnTo>
                  <a:lnTo>
                    <a:pt x="122" y="80"/>
                  </a:lnTo>
                  <a:lnTo>
                    <a:pt x="122" y="0"/>
                  </a:lnTo>
                  <a:lnTo>
                    <a:pt x="159" y="0"/>
                  </a:lnTo>
                  <a:lnTo>
                    <a:pt x="159" y="205"/>
                  </a:lnTo>
                  <a:lnTo>
                    <a:pt x="122"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p:cNvSpPr>
            <p:nvPr/>
          </p:nvSpPr>
          <p:spPr bwMode="auto">
            <a:xfrm>
              <a:off x="9558338" y="5881688"/>
              <a:ext cx="222250" cy="325438"/>
            </a:xfrm>
            <a:custGeom>
              <a:avLst/>
              <a:gdLst>
                <a:gd name="T0" fmla="*/ 0 w 140"/>
                <a:gd name="T1" fmla="*/ 205 h 205"/>
                <a:gd name="T2" fmla="*/ 0 w 140"/>
                <a:gd name="T3" fmla="*/ 0 h 205"/>
                <a:gd name="T4" fmla="*/ 140 w 140"/>
                <a:gd name="T5" fmla="*/ 0 h 205"/>
                <a:gd name="T6" fmla="*/ 140 w 140"/>
                <a:gd name="T7" fmla="*/ 33 h 205"/>
                <a:gd name="T8" fmla="*/ 37 w 140"/>
                <a:gd name="T9" fmla="*/ 33 h 205"/>
                <a:gd name="T10" fmla="*/ 37 w 140"/>
                <a:gd name="T11" fmla="*/ 81 h 205"/>
                <a:gd name="T12" fmla="*/ 127 w 140"/>
                <a:gd name="T13" fmla="*/ 81 h 205"/>
                <a:gd name="T14" fmla="*/ 127 w 140"/>
                <a:gd name="T15" fmla="*/ 115 h 205"/>
                <a:gd name="T16" fmla="*/ 37 w 140"/>
                <a:gd name="T17" fmla="*/ 115 h 205"/>
                <a:gd name="T18" fmla="*/ 37 w 140"/>
                <a:gd name="T19" fmla="*/ 172 h 205"/>
                <a:gd name="T20" fmla="*/ 140 w 140"/>
                <a:gd name="T21" fmla="*/ 172 h 205"/>
                <a:gd name="T22" fmla="*/ 140 w 140"/>
                <a:gd name="T23" fmla="*/ 205 h 205"/>
                <a:gd name="T24" fmla="*/ 0 w 140"/>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05">
                  <a:moveTo>
                    <a:pt x="0" y="205"/>
                  </a:moveTo>
                  <a:lnTo>
                    <a:pt x="0" y="0"/>
                  </a:lnTo>
                  <a:lnTo>
                    <a:pt x="140" y="0"/>
                  </a:lnTo>
                  <a:lnTo>
                    <a:pt x="140" y="33"/>
                  </a:lnTo>
                  <a:lnTo>
                    <a:pt x="37" y="33"/>
                  </a:lnTo>
                  <a:lnTo>
                    <a:pt x="37" y="81"/>
                  </a:lnTo>
                  <a:lnTo>
                    <a:pt x="127" y="81"/>
                  </a:lnTo>
                  <a:lnTo>
                    <a:pt x="127" y="115"/>
                  </a:lnTo>
                  <a:lnTo>
                    <a:pt x="37" y="115"/>
                  </a:lnTo>
                  <a:lnTo>
                    <a:pt x="37" y="172"/>
                  </a:lnTo>
                  <a:lnTo>
                    <a:pt x="140" y="172"/>
                  </a:lnTo>
                  <a:lnTo>
                    <a:pt x="140" y="205"/>
                  </a:lnTo>
                  <a:lnTo>
                    <a:pt x="0"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9809163" y="5881688"/>
              <a:ext cx="276225" cy="325438"/>
            </a:xfrm>
            <a:custGeom>
              <a:avLst/>
              <a:gdLst>
                <a:gd name="T0" fmla="*/ 133 w 174"/>
                <a:gd name="T1" fmla="*/ 205 h 205"/>
                <a:gd name="T2" fmla="*/ 87 w 174"/>
                <a:gd name="T3" fmla="*/ 131 h 205"/>
                <a:gd name="T4" fmla="*/ 41 w 174"/>
                <a:gd name="T5" fmla="*/ 205 h 205"/>
                <a:gd name="T6" fmla="*/ 0 w 174"/>
                <a:gd name="T7" fmla="*/ 205 h 205"/>
                <a:gd name="T8" fmla="*/ 65 w 174"/>
                <a:gd name="T9" fmla="*/ 101 h 205"/>
                <a:gd name="T10" fmla="*/ 1 w 174"/>
                <a:gd name="T11" fmla="*/ 0 h 205"/>
                <a:gd name="T12" fmla="*/ 42 w 174"/>
                <a:gd name="T13" fmla="*/ 0 h 205"/>
                <a:gd name="T14" fmla="*/ 88 w 174"/>
                <a:gd name="T15" fmla="*/ 72 h 205"/>
                <a:gd name="T16" fmla="*/ 133 w 174"/>
                <a:gd name="T17" fmla="*/ 0 h 205"/>
                <a:gd name="T18" fmla="*/ 173 w 174"/>
                <a:gd name="T19" fmla="*/ 0 h 205"/>
                <a:gd name="T20" fmla="*/ 110 w 174"/>
                <a:gd name="T21" fmla="*/ 101 h 205"/>
                <a:gd name="T22" fmla="*/ 174 w 174"/>
                <a:gd name="T23" fmla="*/ 205 h 205"/>
                <a:gd name="T24" fmla="*/ 133 w 174"/>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205">
                  <a:moveTo>
                    <a:pt x="133" y="205"/>
                  </a:moveTo>
                  <a:lnTo>
                    <a:pt x="87" y="131"/>
                  </a:lnTo>
                  <a:lnTo>
                    <a:pt x="41" y="205"/>
                  </a:lnTo>
                  <a:lnTo>
                    <a:pt x="0" y="205"/>
                  </a:lnTo>
                  <a:lnTo>
                    <a:pt x="65" y="101"/>
                  </a:lnTo>
                  <a:lnTo>
                    <a:pt x="1" y="0"/>
                  </a:lnTo>
                  <a:lnTo>
                    <a:pt x="42" y="0"/>
                  </a:lnTo>
                  <a:lnTo>
                    <a:pt x="88" y="72"/>
                  </a:lnTo>
                  <a:lnTo>
                    <a:pt x="133" y="0"/>
                  </a:lnTo>
                  <a:lnTo>
                    <a:pt x="173" y="0"/>
                  </a:lnTo>
                  <a:lnTo>
                    <a:pt x="110" y="101"/>
                  </a:lnTo>
                  <a:lnTo>
                    <a:pt x="174" y="205"/>
                  </a:lnTo>
                  <a:lnTo>
                    <a:pt x="133"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EditPoints="1"/>
            </p:cNvSpPr>
            <p:nvPr/>
          </p:nvSpPr>
          <p:spPr bwMode="auto">
            <a:xfrm>
              <a:off x="10088563" y="5881688"/>
              <a:ext cx="293688" cy="325438"/>
            </a:xfrm>
            <a:custGeom>
              <a:avLst/>
              <a:gdLst>
                <a:gd name="T0" fmla="*/ 146 w 185"/>
                <a:gd name="T1" fmla="*/ 205 h 205"/>
                <a:gd name="T2" fmla="*/ 133 w 185"/>
                <a:gd name="T3" fmla="*/ 166 h 205"/>
                <a:gd name="T4" fmla="*/ 51 w 185"/>
                <a:gd name="T5" fmla="*/ 166 h 205"/>
                <a:gd name="T6" fmla="*/ 38 w 185"/>
                <a:gd name="T7" fmla="*/ 205 h 205"/>
                <a:gd name="T8" fmla="*/ 0 w 185"/>
                <a:gd name="T9" fmla="*/ 205 h 205"/>
                <a:gd name="T10" fmla="*/ 72 w 185"/>
                <a:gd name="T11" fmla="*/ 0 h 205"/>
                <a:gd name="T12" fmla="*/ 113 w 185"/>
                <a:gd name="T13" fmla="*/ 0 h 205"/>
                <a:gd name="T14" fmla="*/ 185 w 185"/>
                <a:gd name="T15" fmla="*/ 205 h 205"/>
                <a:gd name="T16" fmla="*/ 146 w 185"/>
                <a:gd name="T17" fmla="*/ 205 h 205"/>
                <a:gd name="T18" fmla="*/ 92 w 185"/>
                <a:gd name="T19" fmla="*/ 45 h 205"/>
                <a:gd name="T20" fmla="*/ 63 w 185"/>
                <a:gd name="T21" fmla="*/ 132 h 205"/>
                <a:gd name="T22" fmla="*/ 121 w 185"/>
                <a:gd name="T23" fmla="*/ 132 h 205"/>
                <a:gd name="T24" fmla="*/ 92 w 185"/>
                <a:gd name="T25" fmla="*/ 4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05">
                  <a:moveTo>
                    <a:pt x="146" y="205"/>
                  </a:moveTo>
                  <a:lnTo>
                    <a:pt x="133" y="166"/>
                  </a:lnTo>
                  <a:lnTo>
                    <a:pt x="51" y="166"/>
                  </a:lnTo>
                  <a:lnTo>
                    <a:pt x="38" y="205"/>
                  </a:lnTo>
                  <a:lnTo>
                    <a:pt x="0" y="205"/>
                  </a:lnTo>
                  <a:lnTo>
                    <a:pt x="72" y="0"/>
                  </a:lnTo>
                  <a:lnTo>
                    <a:pt x="113" y="0"/>
                  </a:lnTo>
                  <a:lnTo>
                    <a:pt x="185" y="205"/>
                  </a:lnTo>
                  <a:lnTo>
                    <a:pt x="146" y="205"/>
                  </a:lnTo>
                  <a:close/>
                  <a:moveTo>
                    <a:pt x="92" y="45"/>
                  </a:moveTo>
                  <a:lnTo>
                    <a:pt x="63" y="132"/>
                  </a:lnTo>
                  <a:lnTo>
                    <a:pt x="121" y="132"/>
                  </a:lnTo>
                  <a:lnTo>
                    <a:pt x="92" y="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10394950" y="5875338"/>
              <a:ext cx="265113" cy="338138"/>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709275" y="5875338"/>
              <a:ext cx="269875" cy="338138"/>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0"/>
            <p:cNvSpPr>
              <a:spLocks/>
            </p:cNvSpPr>
            <p:nvPr/>
          </p:nvSpPr>
          <p:spPr bwMode="auto">
            <a:xfrm>
              <a:off x="11025188" y="5881688"/>
              <a:ext cx="260350" cy="325438"/>
            </a:xfrm>
            <a:custGeom>
              <a:avLst/>
              <a:gdLst>
                <a:gd name="T0" fmla="*/ 125 w 164"/>
                <a:gd name="T1" fmla="*/ 205 h 205"/>
                <a:gd name="T2" fmla="*/ 36 w 164"/>
                <a:gd name="T3" fmla="*/ 64 h 205"/>
                <a:gd name="T4" fmla="*/ 36 w 164"/>
                <a:gd name="T5" fmla="*/ 205 h 205"/>
                <a:gd name="T6" fmla="*/ 0 w 164"/>
                <a:gd name="T7" fmla="*/ 205 h 205"/>
                <a:gd name="T8" fmla="*/ 0 w 164"/>
                <a:gd name="T9" fmla="*/ 0 h 205"/>
                <a:gd name="T10" fmla="*/ 39 w 164"/>
                <a:gd name="T11" fmla="*/ 0 h 205"/>
                <a:gd name="T12" fmla="*/ 127 w 164"/>
                <a:gd name="T13" fmla="*/ 139 h 205"/>
                <a:gd name="T14" fmla="*/ 127 w 164"/>
                <a:gd name="T15" fmla="*/ 0 h 205"/>
                <a:gd name="T16" fmla="*/ 164 w 164"/>
                <a:gd name="T17" fmla="*/ 0 h 205"/>
                <a:gd name="T18" fmla="*/ 164 w 164"/>
                <a:gd name="T19" fmla="*/ 205 h 205"/>
                <a:gd name="T20" fmla="*/ 125 w 164"/>
                <a:gd name="T2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05">
                  <a:moveTo>
                    <a:pt x="125" y="205"/>
                  </a:moveTo>
                  <a:lnTo>
                    <a:pt x="36" y="64"/>
                  </a:lnTo>
                  <a:lnTo>
                    <a:pt x="36" y="205"/>
                  </a:lnTo>
                  <a:lnTo>
                    <a:pt x="0" y="205"/>
                  </a:lnTo>
                  <a:lnTo>
                    <a:pt x="0" y="0"/>
                  </a:lnTo>
                  <a:lnTo>
                    <a:pt x="39" y="0"/>
                  </a:lnTo>
                  <a:lnTo>
                    <a:pt x="127" y="139"/>
                  </a:lnTo>
                  <a:lnTo>
                    <a:pt x="127" y="0"/>
                  </a:lnTo>
                  <a:lnTo>
                    <a:pt x="164" y="0"/>
                  </a:lnTo>
                  <a:lnTo>
                    <a:pt x="164" y="205"/>
                  </a:lnTo>
                  <a:lnTo>
                    <a:pt x="125"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1"/>
            <p:cNvSpPr>
              <a:spLocks/>
            </p:cNvSpPr>
            <p:nvPr/>
          </p:nvSpPr>
          <p:spPr bwMode="auto">
            <a:xfrm>
              <a:off x="8596313" y="6281738"/>
              <a:ext cx="417513" cy="241300"/>
            </a:xfrm>
            <a:custGeom>
              <a:avLst/>
              <a:gdLst>
                <a:gd name="T0" fmla="*/ 88 w 263"/>
                <a:gd name="T1" fmla="*/ 0 h 152"/>
                <a:gd name="T2" fmla="*/ 0 w 263"/>
                <a:gd name="T3" fmla="*/ 152 h 152"/>
                <a:gd name="T4" fmla="*/ 263 w 263"/>
                <a:gd name="T5" fmla="*/ 0 h 152"/>
                <a:gd name="T6" fmla="*/ 88 w 263"/>
                <a:gd name="T7" fmla="*/ 0 h 152"/>
              </a:gdLst>
              <a:ahLst/>
              <a:cxnLst>
                <a:cxn ang="0">
                  <a:pos x="T0" y="T1"/>
                </a:cxn>
                <a:cxn ang="0">
                  <a:pos x="T2" y="T3"/>
                </a:cxn>
                <a:cxn ang="0">
                  <a:pos x="T4" y="T5"/>
                </a:cxn>
                <a:cxn ang="0">
                  <a:pos x="T6" y="T7"/>
                </a:cxn>
              </a:cxnLst>
              <a:rect l="0" t="0" r="r" b="b"/>
              <a:pathLst>
                <a:path w="263" h="152">
                  <a:moveTo>
                    <a:pt x="88" y="0"/>
                  </a:moveTo>
                  <a:lnTo>
                    <a:pt x="0" y="152"/>
                  </a:lnTo>
                  <a:lnTo>
                    <a:pt x="263" y="0"/>
                  </a:lnTo>
                  <a:lnTo>
                    <a:pt x="88"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2"/>
            <p:cNvSpPr>
              <a:spLocks/>
            </p:cNvSpPr>
            <p:nvPr/>
          </p:nvSpPr>
          <p:spPr bwMode="auto">
            <a:xfrm>
              <a:off x="8736013" y="5799138"/>
              <a:ext cx="277813" cy="482600"/>
            </a:xfrm>
            <a:custGeom>
              <a:avLst/>
              <a:gdLst>
                <a:gd name="T0" fmla="*/ 175 w 175"/>
                <a:gd name="T1" fmla="*/ 304 h 304"/>
                <a:gd name="T2" fmla="*/ 175 w 175"/>
                <a:gd name="T3" fmla="*/ 0 h 304"/>
                <a:gd name="T4" fmla="*/ 175 w 175"/>
                <a:gd name="T5" fmla="*/ 0 h 304"/>
                <a:gd name="T6" fmla="*/ 0 w 175"/>
                <a:gd name="T7" fmla="*/ 304 h 304"/>
                <a:gd name="T8" fmla="*/ 175 w 175"/>
                <a:gd name="T9" fmla="*/ 304 h 304"/>
              </a:gdLst>
              <a:ahLst/>
              <a:cxnLst>
                <a:cxn ang="0">
                  <a:pos x="T0" y="T1"/>
                </a:cxn>
                <a:cxn ang="0">
                  <a:pos x="T2" y="T3"/>
                </a:cxn>
                <a:cxn ang="0">
                  <a:pos x="T4" y="T5"/>
                </a:cxn>
                <a:cxn ang="0">
                  <a:pos x="T6" y="T7"/>
                </a:cxn>
                <a:cxn ang="0">
                  <a:pos x="T8" y="T9"/>
                </a:cxn>
              </a:cxnLst>
              <a:rect l="0" t="0" r="r" b="b"/>
              <a:pathLst>
                <a:path w="175" h="304">
                  <a:moveTo>
                    <a:pt x="175" y="304"/>
                  </a:moveTo>
                  <a:lnTo>
                    <a:pt x="175" y="0"/>
                  </a:lnTo>
                  <a:lnTo>
                    <a:pt x="175" y="0"/>
                  </a:lnTo>
                  <a:lnTo>
                    <a:pt x="0" y="304"/>
                  </a:lnTo>
                  <a:lnTo>
                    <a:pt x="175" y="304"/>
                  </a:lnTo>
                  <a:close/>
                </a:path>
              </a:pathLst>
            </a:custGeom>
            <a:solidFill>
              <a:schemeClr val="bg1">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3"/>
            <p:cNvSpPr>
              <a:spLocks/>
            </p:cNvSpPr>
            <p:nvPr/>
          </p:nvSpPr>
          <p:spPr bwMode="auto">
            <a:xfrm>
              <a:off x="8318500" y="5559425"/>
              <a:ext cx="277813" cy="603250"/>
            </a:xfrm>
            <a:custGeom>
              <a:avLst/>
              <a:gdLst>
                <a:gd name="T0" fmla="*/ 43 w 175"/>
                <a:gd name="T1" fmla="*/ 380 h 380"/>
                <a:gd name="T2" fmla="*/ 175 w 175"/>
                <a:gd name="T3" fmla="*/ 303 h 380"/>
                <a:gd name="T4" fmla="*/ 175 w 175"/>
                <a:gd name="T5" fmla="*/ 0 h 380"/>
                <a:gd name="T6" fmla="*/ 0 w 175"/>
                <a:gd name="T7" fmla="*/ 303 h 380"/>
                <a:gd name="T8" fmla="*/ 43 w 175"/>
                <a:gd name="T9" fmla="*/ 380 h 380"/>
              </a:gdLst>
              <a:ahLst/>
              <a:cxnLst>
                <a:cxn ang="0">
                  <a:pos x="T0" y="T1"/>
                </a:cxn>
                <a:cxn ang="0">
                  <a:pos x="T2" y="T3"/>
                </a:cxn>
                <a:cxn ang="0">
                  <a:pos x="T4" y="T5"/>
                </a:cxn>
                <a:cxn ang="0">
                  <a:pos x="T6" y="T7"/>
                </a:cxn>
                <a:cxn ang="0">
                  <a:pos x="T8" y="T9"/>
                </a:cxn>
              </a:cxnLst>
              <a:rect l="0" t="0" r="r" b="b"/>
              <a:pathLst>
                <a:path w="175" h="380">
                  <a:moveTo>
                    <a:pt x="43" y="380"/>
                  </a:moveTo>
                  <a:lnTo>
                    <a:pt x="175" y="303"/>
                  </a:lnTo>
                  <a:lnTo>
                    <a:pt x="175" y="0"/>
                  </a:lnTo>
                  <a:lnTo>
                    <a:pt x="0" y="303"/>
                  </a:lnTo>
                  <a:lnTo>
                    <a:pt x="43" y="38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4"/>
            <p:cNvSpPr>
              <a:spLocks/>
            </p:cNvSpPr>
            <p:nvPr/>
          </p:nvSpPr>
          <p:spPr bwMode="auto">
            <a:xfrm>
              <a:off x="8456613" y="6281738"/>
              <a:ext cx="139700" cy="241300"/>
            </a:xfrm>
            <a:custGeom>
              <a:avLst/>
              <a:gdLst>
                <a:gd name="T0" fmla="*/ 0 w 88"/>
                <a:gd name="T1" fmla="*/ 0 h 152"/>
                <a:gd name="T2" fmla="*/ 88 w 88"/>
                <a:gd name="T3" fmla="*/ 152 h 152"/>
                <a:gd name="T4" fmla="*/ 88 w 88"/>
                <a:gd name="T5" fmla="*/ 0 h 152"/>
                <a:gd name="T6" fmla="*/ 0 w 88"/>
                <a:gd name="T7" fmla="*/ 0 h 152"/>
              </a:gdLst>
              <a:ahLst/>
              <a:cxnLst>
                <a:cxn ang="0">
                  <a:pos x="T0" y="T1"/>
                </a:cxn>
                <a:cxn ang="0">
                  <a:pos x="T2" y="T3"/>
                </a:cxn>
                <a:cxn ang="0">
                  <a:pos x="T4" y="T5"/>
                </a:cxn>
                <a:cxn ang="0">
                  <a:pos x="T6" y="T7"/>
                </a:cxn>
              </a:cxnLst>
              <a:rect l="0" t="0" r="r" b="b"/>
              <a:pathLst>
                <a:path w="88" h="152">
                  <a:moveTo>
                    <a:pt x="0" y="0"/>
                  </a:moveTo>
                  <a:lnTo>
                    <a:pt x="88" y="152"/>
                  </a:lnTo>
                  <a:lnTo>
                    <a:pt x="88" y="0"/>
                  </a:lnTo>
                  <a:lnTo>
                    <a:pt x="0"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5"/>
            <p:cNvSpPr>
              <a:spLocks/>
            </p:cNvSpPr>
            <p:nvPr/>
          </p:nvSpPr>
          <p:spPr bwMode="auto">
            <a:xfrm>
              <a:off x="8386762" y="6040438"/>
              <a:ext cx="209551" cy="241301"/>
            </a:xfrm>
            <a:custGeom>
              <a:avLst/>
              <a:gdLst>
                <a:gd name="T0" fmla="*/ 132 w 132"/>
                <a:gd name="T1" fmla="*/ 0 h 152"/>
                <a:gd name="T2" fmla="*/ 0 w 132"/>
                <a:gd name="T3" fmla="*/ 77 h 152"/>
                <a:gd name="T4" fmla="*/ 44 w 132"/>
                <a:gd name="T5" fmla="*/ 152 h 152"/>
                <a:gd name="T6" fmla="*/ 132 w 132"/>
                <a:gd name="T7" fmla="*/ 152 h 152"/>
                <a:gd name="T8" fmla="*/ 132 w 132"/>
                <a:gd name="T9" fmla="*/ 0 h 152"/>
              </a:gdLst>
              <a:ahLst/>
              <a:cxnLst>
                <a:cxn ang="0">
                  <a:pos x="T0" y="T1"/>
                </a:cxn>
                <a:cxn ang="0">
                  <a:pos x="T2" y="T3"/>
                </a:cxn>
                <a:cxn ang="0">
                  <a:pos x="T4" y="T5"/>
                </a:cxn>
                <a:cxn ang="0">
                  <a:pos x="T6" y="T7"/>
                </a:cxn>
                <a:cxn ang="0">
                  <a:pos x="T8" y="T9"/>
                </a:cxn>
              </a:cxnLst>
              <a:rect l="0" t="0" r="r" b="b"/>
              <a:pathLst>
                <a:path w="132" h="152">
                  <a:moveTo>
                    <a:pt x="132" y="0"/>
                  </a:moveTo>
                  <a:lnTo>
                    <a:pt x="0" y="77"/>
                  </a:lnTo>
                  <a:lnTo>
                    <a:pt x="44" y="152"/>
                  </a:lnTo>
                  <a:lnTo>
                    <a:pt x="132" y="152"/>
                  </a:lnTo>
                  <a:lnTo>
                    <a:pt x="132" y="0"/>
                  </a:lnTo>
                  <a:close/>
                </a:path>
              </a:pathLst>
            </a:custGeom>
            <a:solidFill>
              <a:srgbClr val="FFFFFF">
                <a:alpha val="9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6"/>
            <p:cNvSpPr>
              <a:spLocks/>
            </p:cNvSpPr>
            <p:nvPr/>
          </p:nvSpPr>
          <p:spPr bwMode="auto">
            <a:xfrm>
              <a:off x="8178800" y="6162675"/>
              <a:ext cx="277813" cy="119063"/>
            </a:xfrm>
            <a:custGeom>
              <a:avLst/>
              <a:gdLst>
                <a:gd name="T0" fmla="*/ 0 w 175"/>
                <a:gd name="T1" fmla="*/ 75 h 75"/>
                <a:gd name="T2" fmla="*/ 175 w 175"/>
                <a:gd name="T3" fmla="*/ 75 h 75"/>
                <a:gd name="T4" fmla="*/ 131 w 175"/>
                <a:gd name="T5" fmla="*/ 0 h 75"/>
                <a:gd name="T6" fmla="*/ 0 w 175"/>
                <a:gd name="T7" fmla="*/ 75 h 75"/>
              </a:gdLst>
              <a:ahLst/>
              <a:cxnLst>
                <a:cxn ang="0">
                  <a:pos x="T0" y="T1"/>
                </a:cxn>
                <a:cxn ang="0">
                  <a:pos x="T2" y="T3"/>
                </a:cxn>
                <a:cxn ang="0">
                  <a:pos x="T4" y="T5"/>
                </a:cxn>
                <a:cxn ang="0">
                  <a:pos x="T6" y="T7"/>
                </a:cxn>
              </a:cxnLst>
              <a:rect l="0" t="0" r="r" b="b"/>
              <a:pathLst>
                <a:path w="175" h="75">
                  <a:moveTo>
                    <a:pt x="0" y="75"/>
                  </a:moveTo>
                  <a:lnTo>
                    <a:pt x="175" y="75"/>
                  </a:lnTo>
                  <a:lnTo>
                    <a:pt x="131" y="0"/>
                  </a:lnTo>
                  <a:lnTo>
                    <a:pt x="0" y="75"/>
                  </a:lnTo>
                  <a:close/>
                </a:path>
              </a:pathLst>
            </a:custGeom>
            <a:solidFill>
              <a:schemeClr val="bg1">
                <a:alpha val="4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7"/>
            <p:cNvSpPr>
              <a:spLocks/>
            </p:cNvSpPr>
            <p:nvPr/>
          </p:nvSpPr>
          <p:spPr bwMode="auto">
            <a:xfrm>
              <a:off x="8596313" y="5799138"/>
              <a:ext cx="417513" cy="482600"/>
            </a:xfrm>
            <a:custGeom>
              <a:avLst/>
              <a:gdLst>
                <a:gd name="T0" fmla="*/ 88 w 263"/>
                <a:gd name="T1" fmla="*/ 304 h 304"/>
                <a:gd name="T2" fmla="*/ 263 w 263"/>
                <a:gd name="T3" fmla="*/ 0 h 304"/>
                <a:gd name="T4" fmla="*/ 0 w 263"/>
                <a:gd name="T5" fmla="*/ 152 h 304"/>
                <a:gd name="T6" fmla="*/ 0 w 263"/>
                <a:gd name="T7" fmla="*/ 304 h 304"/>
                <a:gd name="T8" fmla="*/ 88 w 263"/>
                <a:gd name="T9" fmla="*/ 304 h 304"/>
              </a:gdLst>
              <a:ahLst/>
              <a:cxnLst>
                <a:cxn ang="0">
                  <a:pos x="T0" y="T1"/>
                </a:cxn>
                <a:cxn ang="0">
                  <a:pos x="T2" y="T3"/>
                </a:cxn>
                <a:cxn ang="0">
                  <a:pos x="T4" y="T5"/>
                </a:cxn>
                <a:cxn ang="0">
                  <a:pos x="T6" y="T7"/>
                </a:cxn>
                <a:cxn ang="0">
                  <a:pos x="T8" y="T9"/>
                </a:cxn>
              </a:cxnLst>
              <a:rect l="0" t="0" r="r" b="b"/>
              <a:pathLst>
                <a:path w="263" h="304">
                  <a:moveTo>
                    <a:pt x="88" y="304"/>
                  </a:moveTo>
                  <a:lnTo>
                    <a:pt x="263" y="0"/>
                  </a:lnTo>
                  <a:lnTo>
                    <a:pt x="0" y="152"/>
                  </a:lnTo>
                  <a:lnTo>
                    <a:pt x="0" y="304"/>
                  </a:lnTo>
                  <a:lnTo>
                    <a:pt x="88" y="304"/>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8"/>
            <p:cNvSpPr>
              <a:spLocks/>
            </p:cNvSpPr>
            <p:nvPr/>
          </p:nvSpPr>
          <p:spPr bwMode="auto">
            <a:xfrm>
              <a:off x="8178800" y="5799138"/>
              <a:ext cx="139700" cy="482600"/>
            </a:xfrm>
            <a:custGeom>
              <a:avLst/>
              <a:gdLst>
                <a:gd name="T0" fmla="*/ 0 w 88"/>
                <a:gd name="T1" fmla="*/ 0 h 304"/>
                <a:gd name="T2" fmla="*/ 0 w 88"/>
                <a:gd name="T3" fmla="*/ 304 h 304"/>
                <a:gd name="T4" fmla="*/ 88 w 88"/>
                <a:gd name="T5" fmla="*/ 152 h 304"/>
                <a:gd name="T6" fmla="*/ 0 w 88"/>
                <a:gd name="T7" fmla="*/ 0 h 304"/>
              </a:gdLst>
              <a:ahLst/>
              <a:cxnLst>
                <a:cxn ang="0">
                  <a:pos x="T0" y="T1"/>
                </a:cxn>
                <a:cxn ang="0">
                  <a:pos x="T2" y="T3"/>
                </a:cxn>
                <a:cxn ang="0">
                  <a:pos x="T4" y="T5"/>
                </a:cxn>
                <a:cxn ang="0">
                  <a:pos x="T6" y="T7"/>
                </a:cxn>
              </a:cxnLst>
              <a:rect l="0" t="0" r="r" b="b"/>
              <a:pathLst>
                <a:path w="88" h="304">
                  <a:moveTo>
                    <a:pt x="0" y="0"/>
                  </a:moveTo>
                  <a:lnTo>
                    <a:pt x="0" y="304"/>
                  </a:lnTo>
                  <a:lnTo>
                    <a:pt x="88" y="152"/>
                  </a:lnTo>
                  <a:lnTo>
                    <a:pt x="0" y="0"/>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9"/>
            <p:cNvSpPr>
              <a:spLocks/>
            </p:cNvSpPr>
            <p:nvPr/>
          </p:nvSpPr>
          <p:spPr bwMode="auto">
            <a:xfrm>
              <a:off x="8178800" y="5559425"/>
              <a:ext cx="417513" cy="481013"/>
            </a:xfrm>
            <a:custGeom>
              <a:avLst/>
              <a:gdLst>
                <a:gd name="T0" fmla="*/ 263 w 263"/>
                <a:gd name="T1" fmla="*/ 0 h 303"/>
                <a:gd name="T2" fmla="*/ 0 w 263"/>
                <a:gd name="T3" fmla="*/ 151 h 303"/>
                <a:gd name="T4" fmla="*/ 88 w 263"/>
                <a:gd name="T5" fmla="*/ 303 h 303"/>
                <a:gd name="T6" fmla="*/ 263 w 263"/>
                <a:gd name="T7" fmla="*/ 0 h 303"/>
              </a:gdLst>
              <a:ahLst/>
              <a:cxnLst>
                <a:cxn ang="0">
                  <a:pos x="T0" y="T1"/>
                </a:cxn>
                <a:cxn ang="0">
                  <a:pos x="T2" y="T3"/>
                </a:cxn>
                <a:cxn ang="0">
                  <a:pos x="T4" y="T5"/>
                </a:cxn>
                <a:cxn ang="0">
                  <a:pos x="T6" y="T7"/>
                </a:cxn>
              </a:cxnLst>
              <a:rect l="0" t="0" r="r" b="b"/>
              <a:pathLst>
                <a:path w="263" h="303">
                  <a:moveTo>
                    <a:pt x="263" y="0"/>
                  </a:moveTo>
                  <a:lnTo>
                    <a:pt x="0" y="151"/>
                  </a:lnTo>
                  <a:lnTo>
                    <a:pt x="88" y="303"/>
                  </a:lnTo>
                  <a:lnTo>
                    <a:pt x="263" y="0"/>
                  </a:lnTo>
                  <a:close/>
                </a:path>
              </a:pathLst>
            </a:custGeom>
            <a:solidFill>
              <a:srgbClr val="FFFFFF">
                <a:alpha val="92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14441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Sub_Section/Breaker ">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204" y="0"/>
            <a:ext cx="12190780" cy="6858000"/>
          </a:xfrm>
          <a:prstGeom prst="rect">
            <a:avLst/>
          </a:prstGeom>
          <a:noFill/>
          <a:ln>
            <a:noFill/>
          </a:ln>
        </p:spPr>
      </p:pic>
      <p:sp>
        <p:nvSpPr>
          <p:cNvPr id="2" name="Title 1"/>
          <p:cNvSpPr>
            <a:spLocks noGrp="1"/>
          </p:cNvSpPr>
          <p:nvPr>
            <p:ph type="ctrTitle"/>
          </p:nvPr>
        </p:nvSpPr>
        <p:spPr>
          <a:xfrm>
            <a:off x="7150099" y="3940170"/>
            <a:ext cx="4866548" cy="528638"/>
          </a:xfrm>
        </p:spPr>
        <p:txBody>
          <a:bodyPr anchor="b">
            <a:noAutofit/>
          </a:bodyPr>
          <a:lstStyle>
            <a:lvl1pPr marL="0" algn="r" defTabSz="685749" rtl="0" eaLnBrk="1" latinLnBrk="0" hangingPunct="1">
              <a:lnSpc>
                <a:spcPct val="100000"/>
              </a:lnSpc>
              <a:defRPr lang="en-US" sz="1900" b="1" kern="1200" spc="-8" dirty="0">
                <a:ln>
                  <a:noFill/>
                </a:ln>
                <a:solidFill>
                  <a:schemeClr val="accent1"/>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cxnSp>
        <p:nvCxnSpPr>
          <p:cNvPr id="10" name="Straight Connector 9"/>
          <p:cNvCxnSpPr/>
          <p:nvPr userDrawn="1"/>
        </p:nvCxnSpPr>
        <p:spPr>
          <a:xfrm flipH="1">
            <a:off x="7264401" y="4532670"/>
            <a:ext cx="466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userDrawn="1"/>
        </p:nvGrpSpPr>
        <p:grpSpPr>
          <a:xfrm>
            <a:off x="9991558" y="6122952"/>
            <a:ext cx="1844842" cy="572324"/>
            <a:chOff x="1936751" y="5480050"/>
            <a:chExt cx="7558088" cy="2344738"/>
          </a:xfrm>
        </p:grpSpPr>
        <p:sp>
          <p:nvSpPr>
            <p:cNvPr id="23"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911557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Sub_Section/Breaker ">
    <p:spTree>
      <p:nvGrpSpPr>
        <p:cNvPr id="1" name=""/>
        <p:cNvGrpSpPr/>
        <p:nvPr/>
      </p:nvGrpSpPr>
      <p:grpSpPr>
        <a:xfrm>
          <a:off x="0" y="0"/>
          <a:ext cx="0" cy="0"/>
          <a:chOff x="0" y="0"/>
          <a:chExt cx="0" cy="0"/>
        </a:xfrm>
      </p:grpSpPr>
      <p:sp>
        <p:nvSpPr>
          <p:cNvPr id="2" name="Title 1"/>
          <p:cNvSpPr>
            <a:spLocks noGrp="1"/>
          </p:cNvSpPr>
          <p:nvPr>
            <p:ph type="ctrTitle"/>
          </p:nvPr>
        </p:nvSpPr>
        <p:spPr>
          <a:xfrm>
            <a:off x="7150099" y="3940170"/>
            <a:ext cx="4866548" cy="528638"/>
          </a:xfrm>
        </p:spPr>
        <p:txBody>
          <a:bodyPr anchor="b">
            <a:noAutofit/>
          </a:bodyPr>
          <a:lstStyle>
            <a:lvl1pPr marL="0" algn="r" defTabSz="685749" rtl="0" eaLnBrk="1" latinLnBrk="0" hangingPunct="1">
              <a:lnSpc>
                <a:spcPct val="100000"/>
              </a:lnSpc>
              <a:defRPr lang="en-US" sz="1900" b="1" kern="1200" spc="-8" dirty="0">
                <a:ln>
                  <a:noFill/>
                </a:ln>
                <a:solidFill>
                  <a:schemeClr val="accent1"/>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cxnSp>
        <p:nvCxnSpPr>
          <p:cNvPr id="10" name="Straight Connector 9"/>
          <p:cNvCxnSpPr/>
          <p:nvPr userDrawn="1"/>
        </p:nvCxnSpPr>
        <p:spPr>
          <a:xfrm flipH="1">
            <a:off x="7264401" y="4532670"/>
            <a:ext cx="4660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userDrawn="1"/>
        </p:nvGrpSpPr>
        <p:grpSpPr>
          <a:xfrm>
            <a:off x="9991558" y="6122952"/>
            <a:ext cx="1844842" cy="572324"/>
            <a:chOff x="1936751" y="5480050"/>
            <a:chExt cx="7558088" cy="2344738"/>
          </a:xfrm>
        </p:grpSpPr>
        <p:sp>
          <p:nvSpPr>
            <p:cNvPr id="23"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97238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Section/Breaker ">
    <p:spTree>
      <p:nvGrpSpPr>
        <p:cNvPr id="1" name=""/>
        <p:cNvGrpSpPr/>
        <p:nvPr/>
      </p:nvGrpSpPr>
      <p:grpSpPr>
        <a:xfrm>
          <a:off x="0" y="0"/>
          <a:ext cx="0" cy="0"/>
          <a:chOff x="0" y="0"/>
          <a:chExt cx="0" cy="0"/>
        </a:xfrm>
      </p:grpSpPr>
      <p:pic>
        <p:nvPicPr>
          <p:cNvPr id="31" name="Picture 30"/>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 y="-32085"/>
            <a:ext cx="12205149" cy="6890095"/>
          </a:xfrm>
          <a:prstGeom prst="rect">
            <a:avLst/>
          </a:prstGeom>
          <a:noFill/>
          <a:ln>
            <a:noFill/>
          </a:ln>
        </p:spPr>
      </p:pic>
      <p:sp>
        <p:nvSpPr>
          <p:cNvPr id="2" name="Title 1"/>
          <p:cNvSpPr>
            <a:spLocks noGrp="1"/>
          </p:cNvSpPr>
          <p:nvPr>
            <p:ph type="ctrTitle"/>
          </p:nvPr>
        </p:nvSpPr>
        <p:spPr>
          <a:xfrm>
            <a:off x="7150099" y="3940170"/>
            <a:ext cx="4866548" cy="528638"/>
          </a:xfrm>
        </p:spPr>
        <p:txBody>
          <a:bodyPr anchor="b">
            <a:noAutofit/>
          </a:bodyPr>
          <a:lstStyle>
            <a:lvl1pPr marL="0" algn="r" defTabSz="685749" rtl="0" eaLnBrk="1" latinLnBrk="0" hangingPunct="1">
              <a:lnSpc>
                <a:spcPct val="100000"/>
              </a:lnSpc>
              <a:defRPr lang="en-US" sz="1900" b="1" kern="1200" dirty="0">
                <a:ln>
                  <a:noFill/>
                </a:ln>
                <a:solidFill>
                  <a:schemeClr val="bg1"/>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7150098" y="4664266"/>
            <a:ext cx="4866551" cy="417512"/>
          </a:xfrm>
          <a:prstGeom prst="rect">
            <a:avLst/>
          </a:prstGeom>
        </p:spPr>
        <p:txBody>
          <a:bodyPr>
            <a:noAutofit/>
          </a:bodyPr>
          <a:lstStyle>
            <a:lvl1pPr marL="0" indent="0" algn="r" defTabSz="685749" rtl="0" eaLnBrk="1" latinLnBrk="0" hangingPunct="1">
              <a:lnSpc>
                <a:spcPct val="100000"/>
              </a:lnSpc>
              <a:spcAft>
                <a:spcPts val="450"/>
              </a:spcAft>
              <a:buNone/>
              <a:defRPr lang="en-US" sz="1500" kern="1200" dirty="0">
                <a:ln>
                  <a:noFill/>
                </a:ln>
                <a:solidFill>
                  <a:schemeClr val="bg1"/>
                </a:solidFill>
                <a:latin typeface="Arial" panose="020B0604020202020204" pitchFamily="34" charset="0"/>
                <a:ea typeface="+mn-ea"/>
                <a:cs typeface="Arial" panose="020B0604020202020204" pitchFamily="34" charset="0"/>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cxnSp>
        <p:nvCxnSpPr>
          <p:cNvPr id="58" name="Straight Connector 57"/>
          <p:cNvCxnSpPr/>
          <p:nvPr userDrawn="1"/>
        </p:nvCxnSpPr>
        <p:spPr>
          <a:xfrm flipH="1">
            <a:off x="7264401" y="4532670"/>
            <a:ext cx="46609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a:off x="9991557" y="6124008"/>
            <a:ext cx="1841972" cy="571323"/>
            <a:chOff x="8178800" y="5559425"/>
            <a:chExt cx="3106738" cy="963613"/>
          </a:xfrm>
        </p:grpSpPr>
        <p:sp>
          <p:nvSpPr>
            <p:cNvPr id="24" name="Freeform 23"/>
            <p:cNvSpPr>
              <a:spLocks/>
            </p:cNvSpPr>
            <p:nvPr/>
          </p:nvSpPr>
          <p:spPr bwMode="auto">
            <a:xfrm>
              <a:off x="9242425" y="5881688"/>
              <a:ext cx="252413" cy="325438"/>
            </a:xfrm>
            <a:custGeom>
              <a:avLst/>
              <a:gdLst>
                <a:gd name="T0" fmla="*/ 122 w 159"/>
                <a:gd name="T1" fmla="*/ 205 h 205"/>
                <a:gd name="T2" fmla="*/ 122 w 159"/>
                <a:gd name="T3" fmla="*/ 116 h 205"/>
                <a:gd name="T4" fmla="*/ 37 w 159"/>
                <a:gd name="T5" fmla="*/ 116 h 205"/>
                <a:gd name="T6" fmla="*/ 37 w 159"/>
                <a:gd name="T7" fmla="*/ 205 h 205"/>
                <a:gd name="T8" fmla="*/ 0 w 159"/>
                <a:gd name="T9" fmla="*/ 205 h 205"/>
                <a:gd name="T10" fmla="*/ 0 w 159"/>
                <a:gd name="T11" fmla="*/ 0 h 205"/>
                <a:gd name="T12" fmla="*/ 37 w 159"/>
                <a:gd name="T13" fmla="*/ 0 h 205"/>
                <a:gd name="T14" fmla="*/ 37 w 159"/>
                <a:gd name="T15" fmla="*/ 80 h 205"/>
                <a:gd name="T16" fmla="*/ 122 w 159"/>
                <a:gd name="T17" fmla="*/ 80 h 205"/>
                <a:gd name="T18" fmla="*/ 122 w 159"/>
                <a:gd name="T19" fmla="*/ 0 h 205"/>
                <a:gd name="T20" fmla="*/ 159 w 159"/>
                <a:gd name="T21" fmla="*/ 0 h 205"/>
                <a:gd name="T22" fmla="*/ 159 w 159"/>
                <a:gd name="T23" fmla="*/ 205 h 205"/>
                <a:gd name="T24" fmla="*/ 122 w 159"/>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205">
                  <a:moveTo>
                    <a:pt x="122" y="205"/>
                  </a:moveTo>
                  <a:lnTo>
                    <a:pt x="122" y="116"/>
                  </a:lnTo>
                  <a:lnTo>
                    <a:pt x="37" y="116"/>
                  </a:lnTo>
                  <a:lnTo>
                    <a:pt x="37" y="205"/>
                  </a:lnTo>
                  <a:lnTo>
                    <a:pt x="0" y="205"/>
                  </a:lnTo>
                  <a:lnTo>
                    <a:pt x="0" y="0"/>
                  </a:lnTo>
                  <a:lnTo>
                    <a:pt x="37" y="0"/>
                  </a:lnTo>
                  <a:lnTo>
                    <a:pt x="37" y="80"/>
                  </a:lnTo>
                  <a:lnTo>
                    <a:pt x="122" y="80"/>
                  </a:lnTo>
                  <a:lnTo>
                    <a:pt x="122" y="0"/>
                  </a:lnTo>
                  <a:lnTo>
                    <a:pt x="159" y="0"/>
                  </a:lnTo>
                  <a:lnTo>
                    <a:pt x="159" y="205"/>
                  </a:lnTo>
                  <a:lnTo>
                    <a:pt x="122"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p:cNvSpPr>
            <p:nvPr/>
          </p:nvSpPr>
          <p:spPr bwMode="auto">
            <a:xfrm>
              <a:off x="9558338" y="5881688"/>
              <a:ext cx="222250" cy="325438"/>
            </a:xfrm>
            <a:custGeom>
              <a:avLst/>
              <a:gdLst>
                <a:gd name="T0" fmla="*/ 0 w 140"/>
                <a:gd name="T1" fmla="*/ 205 h 205"/>
                <a:gd name="T2" fmla="*/ 0 w 140"/>
                <a:gd name="T3" fmla="*/ 0 h 205"/>
                <a:gd name="T4" fmla="*/ 140 w 140"/>
                <a:gd name="T5" fmla="*/ 0 h 205"/>
                <a:gd name="T6" fmla="*/ 140 w 140"/>
                <a:gd name="T7" fmla="*/ 33 h 205"/>
                <a:gd name="T8" fmla="*/ 37 w 140"/>
                <a:gd name="T9" fmla="*/ 33 h 205"/>
                <a:gd name="T10" fmla="*/ 37 w 140"/>
                <a:gd name="T11" fmla="*/ 81 h 205"/>
                <a:gd name="T12" fmla="*/ 127 w 140"/>
                <a:gd name="T13" fmla="*/ 81 h 205"/>
                <a:gd name="T14" fmla="*/ 127 w 140"/>
                <a:gd name="T15" fmla="*/ 115 h 205"/>
                <a:gd name="T16" fmla="*/ 37 w 140"/>
                <a:gd name="T17" fmla="*/ 115 h 205"/>
                <a:gd name="T18" fmla="*/ 37 w 140"/>
                <a:gd name="T19" fmla="*/ 172 h 205"/>
                <a:gd name="T20" fmla="*/ 140 w 140"/>
                <a:gd name="T21" fmla="*/ 172 h 205"/>
                <a:gd name="T22" fmla="*/ 140 w 140"/>
                <a:gd name="T23" fmla="*/ 205 h 205"/>
                <a:gd name="T24" fmla="*/ 0 w 140"/>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05">
                  <a:moveTo>
                    <a:pt x="0" y="205"/>
                  </a:moveTo>
                  <a:lnTo>
                    <a:pt x="0" y="0"/>
                  </a:lnTo>
                  <a:lnTo>
                    <a:pt x="140" y="0"/>
                  </a:lnTo>
                  <a:lnTo>
                    <a:pt x="140" y="33"/>
                  </a:lnTo>
                  <a:lnTo>
                    <a:pt x="37" y="33"/>
                  </a:lnTo>
                  <a:lnTo>
                    <a:pt x="37" y="81"/>
                  </a:lnTo>
                  <a:lnTo>
                    <a:pt x="127" y="81"/>
                  </a:lnTo>
                  <a:lnTo>
                    <a:pt x="127" y="115"/>
                  </a:lnTo>
                  <a:lnTo>
                    <a:pt x="37" y="115"/>
                  </a:lnTo>
                  <a:lnTo>
                    <a:pt x="37" y="172"/>
                  </a:lnTo>
                  <a:lnTo>
                    <a:pt x="140" y="172"/>
                  </a:lnTo>
                  <a:lnTo>
                    <a:pt x="140" y="205"/>
                  </a:lnTo>
                  <a:lnTo>
                    <a:pt x="0"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9809163" y="5881688"/>
              <a:ext cx="276225" cy="325438"/>
            </a:xfrm>
            <a:custGeom>
              <a:avLst/>
              <a:gdLst>
                <a:gd name="T0" fmla="*/ 133 w 174"/>
                <a:gd name="T1" fmla="*/ 205 h 205"/>
                <a:gd name="T2" fmla="*/ 87 w 174"/>
                <a:gd name="T3" fmla="*/ 131 h 205"/>
                <a:gd name="T4" fmla="*/ 41 w 174"/>
                <a:gd name="T5" fmla="*/ 205 h 205"/>
                <a:gd name="T6" fmla="*/ 0 w 174"/>
                <a:gd name="T7" fmla="*/ 205 h 205"/>
                <a:gd name="T8" fmla="*/ 65 w 174"/>
                <a:gd name="T9" fmla="*/ 101 h 205"/>
                <a:gd name="T10" fmla="*/ 1 w 174"/>
                <a:gd name="T11" fmla="*/ 0 h 205"/>
                <a:gd name="T12" fmla="*/ 42 w 174"/>
                <a:gd name="T13" fmla="*/ 0 h 205"/>
                <a:gd name="T14" fmla="*/ 88 w 174"/>
                <a:gd name="T15" fmla="*/ 72 h 205"/>
                <a:gd name="T16" fmla="*/ 133 w 174"/>
                <a:gd name="T17" fmla="*/ 0 h 205"/>
                <a:gd name="T18" fmla="*/ 173 w 174"/>
                <a:gd name="T19" fmla="*/ 0 h 205"/>
                <a:gd name="T20" fmla="*/ 110 w 174"/>
                <a:gd name="T21" fmla="*/ 101 h 205"/>
                <a:gd name="T22" fmla="*/ 174 w 174"/>
                <a:gd name="T23" fmla="*/ 205 h 205"/>
                <a:gd name="T24" fmla="*/ 133 w 174"/>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205">
                  <a:moveTo>
                    <a:pt x="133" y="205"/>
                  </a:moveTo>
                  <a:lnTo>
                    <a:pt x="87" y="131"/>
                  </a:lnTo>
                  <a:lnTo>
                    <a:pt x="41" y="205"/>
                  </a:lnTo>
                  <a:lnTo>
                    <a:pt x="0" y="205"/>
                  </a:lnTo>
                  <a:lnTo>
                    <a:pt x="65" y="101"/>
                  </a:lnTo>
                  <a:lnTo>
                    <a:pt x="1" y="0"/>
                  </a:lnTo>
                  <a:lnTo>
                    <a:pt x="42" y="0"/>
                  </a:lnTo>
                  <a:lnTo>
                    <a:pt x="88" y="72"/>
                  </a:lnTo>
                  <a:lnTo>
                    <a:pt x="133" y="0"/>
                  </a:lnTo>
                  <a:lnTo>
                    <a:pt x="173" y="0"/>
                  </a:lnTo>
                  <a:lnTo>
                    <a:pt x="110" y="101"/>
                  </a:lnTo>
                  <a:lnTo>
                    <a:pt x="174" y="205"/>
                  </a:lnTo>
                  <a:lnTo>
                    <a:pt x="133"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EditPoints="1"/>
            </p:cNvSpPr>
            <p:nvPr/>
          </p:nvSpPr>
          <p:spPr bwMode="auto">
            <a:xfrm>
              <a:off x="10088563" y="5881688"/>
              <a:ext cx="293688" cy="325438"/>
            </a:xfrm>
            <a:custGeom>
              <a:avLst/>
              <a:gdLst>
                <a:gd name="T0" fmla="*/ 146 w 185"/>
                <a:gd name="T1" fmla="*/ 205 h 205"/>
                <a:gd name="T2" fmla="*/ 133 w 185"/>
                <a:gd name="T3" fmla="*/ 166 h 205"/>
                <a:gd name="T4" fmla="*/ 51 w 185"/>
                <a:gd name="T5" fmla="*/ 166 h 205"/>
                <a:gd name="T6" fmla="*/ 38 w 185"/>
                <a:gd name="T7" fmla="*/ 205 h 205"/>
                <a:gd name="T8" fmla="*/ 0 w 185"/>
                <a:gd name="T9" fmla="*/ 205 h 205"/>
                <a:gd name="T10" fmla="*/ 72 w 185"/>
                <a:gd name="T11" fmla="*/ 0 h 205"/>
                <a:gd name="T12" fmla="*/ 113 w 185"/>
                <a:gd name="T13" fmla="*/ 0 h 205"/>
                <a:gd name="T14" fmla="*/ 185 w 185"/>
                <a:gd name="T15" fmla="*/ 205 h 205"/>
                <a:gd name="T16" fmla="*/ 146 w 185"/>
                <a:gd name="T17" fmla="*/ 205 h 205"/>
                <a:gd name="T18" fmla="*/ 92 w 185"/>
                <a:gd name="T19" fmla="*/ 45 h 205"/>
                <a:gd name="T20" fmla="*/ 63 w 185"/>
                <a:gd name="T21" fmla="*/ 132 h 205"/>
                <a:gd name="T22" fmla="*/ 121 w 185"/>
                <a:gd name="T23" fmla="*/ 132 h 205"/>
                <a:gd name="T24" fmla="*/ 92 w 185"/>
                <a:gd name="T25" fmla="*/ 4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05">
                  <a:moveTo>
                    <a:pt x="146" y="205"/>
                  </a:moveTo>
                  <a:lnTo>
                    <a:pt x="133" y="166"/>
                  </a:lnTo>
                  <a:lnTo>
                    <a:pt x="51" y="166"/>
                  </a:lnTo>
                  <a:lnTo>
                    <a:pt x="38" y="205"/>
                  </a:lnTo>
                  <a:lnTo>
                    <a:pt x="0" y="205"/>
                  </a:lnTo>
                  <a:lnTo>
                    <a:pt x="72" y="0"/>
                  </a:lnTo>
                  <a:lnTo>
                    <a:pt x="113" y="0"/>
                  </a:lnTo>
                  <a:lnTo>
                    <a:pt x="185" y="205"/>
                  </a:lnTo>
                  <a:lnTo>
                    <a:pt x="146" y="205"/>
                  </a:lnTo>
                  <a:close/>
                  <a:moveTo>
                    <a:pt x="92" y="45"/>
                  </a:moveTo>
                  <a:lnTo>
                    <a:pt x="63" y="132"/>
                  </a:lnTo>
                  <a:lnTo>
                    <a:pt x="121" y="132"/>
                  </a:lnTo>
                  <a:lnTo>
                    <a:pt x="92" y="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10394950" y="5875338"/>
              <a:ext cx="265113" cy="338138"/>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709275" y="5875338"/>
              <a:ext cx="269875" cy="338138"/>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0"/>
            <p:cNvSpPr>
              <a:spLocks/>
            </p:cNvSpPr>
            <p:nvPr/>
          </p:nvSpPr>
          <p:spPr bwMode="auto">
            <a:xfrm>
              <a:off x="11025188" y="5881688"/>
              <a:ext cx="260350" cy="325438"/>
            </a:xfrm>
            <a:custGeom>
              <a:avLst/>
              <a:gdLst>
                <a:gd name="T0" fmla="*/ 125 w 164"/>
                <a:gd name="T1" fmla="*/ 205 h 205"/>
                <a:gd name="T2" fmla="*/ 36 w 164"/>
                <a:gd name="T3" fmla="*/ 64 h 205"/>
                <a:gd name="T4" fmla="*/ 36 w 164"/>
                <a:gd name="T5" fmla="*/ 205 h 205"/>
                <a:gd name="T6" fmla="*/ 0 w 164"/>
                <a:gd name="T7" fmla="*/ 205 h 205"/>
                <a:gd name="T8" fmla="*/ 0 w 164"/>
                <a:gd name="T9" fmla="*/ 0 h 205"/>
                <a:gd name="T10" fmla="*/ 39 w 164"/>
                <a:gd name="T11" fmla="*/ 0 h 205"/>
                <a:gd name="T12" fmla="*/ 127 w 164"/>
                <a:gd name="T13" fmla="*/ 139 h 205"/>
                <a:gd name="T14" fmla="*/ 127 w 164"/>
                <a:gd name="T15" fmla="*/ 0 h 205"/>
                <a:gd name="T16" fmla="*/ 164 w 164"/>
                <a:gd name="T17" fmla="*/ 0 h 205"/>
                <a:gd name="T18" fmla="*/ 164 w 164"/>
                <a:gd name="T19" fmla="*/ 205 h 205"/>
                <a:gd name="T20" fmla="*/ 125 w 164"/>
                <a:gd name="T2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05">
                  <a:moveTo>
                    <a:pt x="125" y="205"/>
                  </a:moveTo>
                  <a:lnTo>
                    <a:pt x="36" y="64"/>
                  </a:lnTo>
                  <a:lnTo>
                    <a:pt x="36" y="205"/>
                  </a:lnTo>
                  <a:lnTo>
                    <a:pt x="0" y="205"/>
                  </a:lnTo>
                  <a:lnTo>
                    <a:pt x="0" y="0"/>
                  </a:lnTo>
                  <a:lnTo>
                    <a:pt x="39" y="0"/>
                  </a:lnTo>
                  <a:lnTo>
                    <a:pt x="127" y="139"/>
                  </a:lnTo>
                  <a:lnTo>
                    <a:pt x="127" y="0"/>
                  </a:lnTo>
                  <a:lnTo>
                    <a:pt x="164" y="0"/>
                  </a:lnTo>
                  <a:lnTo>
                    <a:pt x="164" y="205"/>
                  </a:lnTo>
                  <a:lnTo>
                    <a:pt x="125"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p:cNvSpPr>
            <p:nvPr/>
          </p:nvSpPr>
          <p:spPr bwMode="auto">
            <a:xfrm>
              <a:off x="8596313" y="6281738"/>
              <a:ext cx="417513" cy="241300"/>
            </a:xfrm>
            <a:custGeom>
              <a:avLst/>
              <a:gdLst>
                <a:gd name="T0" fmla="*/ 88 w 263"/>
                <a:gd name="T1" fmla="*/ 0 h 152"/>
                <a:gd name="T2" fmla="*/ 0 w 263"/>
                <a:gd name="T3" fmla="*/ 152 h 152"/>
                <a:gd name="T4" fmla="*/ 263 w 263"/>
                <a:gd name="T5" fmla="*/ 0 h 152"/>
                <a:gd name="T6" fmla="*/ 88 w 263"/>
                <a:gd name="T7" fmla="*/ 0 h 152"/>
              </a:gdLst>
              <a:ahLst/>
              <a:cxnLst>
                <a:cxn ang="0">
                  <a:pos x="T0" y="T1"/>
                </a:cxn>
                <a:cxn ang="0">
                  <a:pos x="T2" y="T3"/>
                </a:cxn>
                <a:cxn ang="0">
                  <a:pos x="T4" y="T5"/>
                </a:cxn>
                <a:cxn ang="0">
                  <a:pos x="T6" y="T7"/>
                </a:cxn>
              </a:cxnLst>
              <a:rect l="0" t="0" r="r" b="b"/>
              <a:pathLst>
                <a:path w="263" h="152">
                  <a:moveTo>
                    <a:pt x="88" y="0"/>
                  </a:moveTo>
                  <a:lnTo>
                    <a:pt x="0" y="152"/>
                  </a:lnTo>
                  <a:lnTo>
                    <a:pt x="263" y="0"/>
                  </a:lnTo>
                  <a:lnTo>
                    <a:pt x="88"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p:cNvSpPr>
            <p:nvPr/>
          </p:nvSpPr>
          <p:spPr bwMode="auto">
            <a:xfrm>
              <a:off x="8736013" y="5799138"/>
              <a:ext cx="277813" cy="482600"/>
            </a:xfrm>
            <a:custGeom>
              <a:avLst/>
              <a:gdLst>
                <a:gd name="T0" fmla="*/ 175 w 175"/>
                <a:gd name="T1" fmla="*/ 304 h 304"/>
                <a:gd name="T2" fmla="*/ 175 w 175"/>
                <a:gd name="T3" fmla="*/ 0 h 304"/>
                <a:gd name="T4" fmla="*/ 175 w 175"/>
                <a:gd name="T5" fmla="*/ 0 h 304"/>
                <a:gd name="T6" fmla="*/ 0 w 175"/>
                <a:gd name="T7" fmla="*/ 304 h 304"/>
                <a:gd name="T8" fmla="*/ 175 w 175"/>
                <a:gd name="T9" fmla="*/ 304 h 304"/>
              </a:gdLst>
              <a:ahLst/>
              <a:cxnLst>
                <a:cxn ang="0">
                  <a:pos x="T0" y="T1"/>
                </a:cxn>
                <a:cxn ang="0">
                  <a:pos x="T2" y="T3"/>
                </a:cxn>
                <a:cxn ang="0">
                  <a:pos x="T4" y="T5"/>
                </a:cxn>
                <a:cxn ang="0">
                  <a:pos x="T6" y="T7"/>
                </a:cxn>
                <a:cxn ang="0">
                  <a:pos x="T8" y="T9"/>
                </a:cxn>
              </a:cxnLst>
              <a:rect l="0" t="0" r="r" b="b"/>
              <a:pathLst>
                <a:path w="175" h="304">
                  <a:moveTo>
                    <a:pt x="175" y="304"/>
                  </a:moveTo>
                  <a:lnTo>
                    <a:pt x="175" y="0"/>
                  </a:lnTo>
                  <a:lnTo>
                    <a:pt x="175" y="0"/>
                  </a:lnTo>
                  <a:lnTo>
                    <a:pt x="0" y="304"/>
                  </a:lnTo>
                  <a:lnTo>
                    <a:pt x="175" y="304"/>
                  </a:lnTo>
                  <a:close/>
                </a:path>
              </a:pathLst>
            </a:custGeom>
            <a:solidFill>
              <a:schemeClr val="bg1">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p:cNvSpPr>
            <p:nvPr/>
          </p:nvSpPr>
          <p:spPr bwMode="auto">
            <a:xfrm>
              <a:off x="8318500" y="5559425"/>
              <a:ext cx="277813" cy="603250"/>
            </a:xfrm>
            <a:custGeom>
              <a:avLst/>
              <a:gdLst>
                <a:gd name="T0" fmla="*/ 43 w 175"/>
                <a:gd name="T1" fmla="*/ 380 h 380"/>
                <a:gd name="T2" fmla="*/ 175 w 175"/>
                <a:gd name="T3" fmla="*/ 303 h 380"/>
                <a:gd name="T4" fmla="*/ 175 w 175"/>
                <a:gd name="T5" fmla="*/ 0 h 380"/>
                <a:gd name="T6" fmla="*/ 0 w 175"/>
                <a:gd name="T7" fmla="*/ 303 h 380"/>
                <a:gd name="T8" fmla="*/ 43 w 175"/>
                <a:gd name="T9" fmla="*/ 380 h 380"/>
              </a:gdLst>
              <a:ahLst/>
              <a:cxnLst>
                <a:cxn ang="0">
                  <a:pos x="T0" y="T1"/>
                </a:cxn>
                <a:cxn ang="0">
                  <a:pos x="T2" y="T3"/>
                </a:cxn>
                <a:cxn ang="0">
                  <a:pos x="T4" y="T5"/>
                </a:cxn>
                <a:cxn ang="0">
                  <a:pos x="T6" y="T7"/>
                </a:cxn>
                <a:cxn ang="0">
                  <a:pos x="T8" y="T9"/>
                </a:cxn>
              </a:cxnLst>
              <a:rect l="0" t="0" r="r" b="b"/>
              <a:pathLst>
                <a:path w="175" h="380">
                  <a:moveTo>
                    <a:pt x="43" y="380"/>
                  </a:moveTo>
                  <a:lnTo>
                    <a:pt x="175" y="303"/>
                  </a:lnTo>
                  <a:lnTo>
                    <a:pt x="175" y="0"/>
                  </a:lnTo>
                  <a:lnTo>
                    <a:pt x="0" y="303"/>
                  </a:lnTo>
                  <a:lnTo>
                    <a:pt x="43" y="38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4"/>
            <p:cNvSpPr>
              <a:spLocks/>
            </p:cNvSpPr>
            <p:nvPr/>
          </p:nvSpPr>
          <p:spPr bwMode="auto">
            <a:xfrm>
              <a:off x="8456613" y="6281738"/>
              <a:ext cx="139700" cy="241300"/>
            </a:xfrm>
            <a:custGeom>
              <a:avLst/>
              <a:gdLst>
                <a:gd name="T0" fmla="*/ 0 w 88"/>
                <a:gd name="T1" fmla="*/ 0 h 152"/>
                <a:gd name="T2" fmla="*/ 88 w 88"/>
                <a:gd name="T3" fmla="*/ 152 h 152"/>
                <a:gd name="T4" fmla="*/ 88 w 88"/>
                <a:gd name="T5" fmla="*/ 0 h 152"/>
                <a:gd name="T6" fmla="*/ 0 w 88"/>
                <a:gd name="T7" fmla="*/ 0 h 152"/>
              </a:gdLst>
              <a:ahLst/>
              <a:cxnLst>
                <a:cxn ang="0">
                  <a:pos x="T0" y="T1"/>
                </a:cxn>
                <a:cxn ang="0">
                  <a:pos x="T2" y="T3"/>
                </a:cxn>
                <a:cxn ang="0">
                  <a:pos x="T4" y="T5"/>
                </a:cxn>
                <a:cxn ang="0">
                  <a:pos x="T6" y="T7"/>
                </a:cxn>
              </a:cxnLst>
              <a:rect l="0" t="0" r="r" b="b"/>
              <a:pathLst>
                <a:path w="88" h="152">
                  <a:moveTo>
                    <a:pt x="0" y="0"/>
                  </a:moveTo>
                  <a:lnTo>
                    <a:pt x="88" y="152"/>
                  </a:lnTo>
                  <a:lnTo>
                    <a:pt x="88" y="0"/>
                  </a:lnTo>
                  <a:lnTo>
                    <a:pt x="0"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5"/>
            <p:cNvSpPr>
              <a:spLocks/>
            </p:cNvSpPr>
            <p:nvPr/>
          </p:nvSpPr>
          <p:spPr bwMode="auto">
            <a:xfrm>
              <a:off x="8386762" y="6040438"/>
              <a:ext cx="209551" cy="241301"/>
            </a:xfrm>
            <a:custGeom>
              <a:avLst/>
              <a:gdLst>
                <a:gd name="T0" fmla="*/ 132 w 132"/>
                <a:gd name="T1" fmla="*/ 0 h 152"/>
                <a:gd name="T2" fmla="*/ 0 w 132"/>
                <a:gd name="T3" fmla="*/ 77 h 152"/>
                <a:gd name="T4" fmla="*/ 44 w 132"/>
                <a:gd name="T5" fmla="*/ 152 h 152"/>
                <a:gd name="T6" fmla="*/ 132 w 132"/>
                <a:gd name="T7" fmla="*/ 152 h 152"/>
                <a:gd name="T8" fmla="*/ 132 w 132"/>
                <a:gd name="T9" fmla="*/ 0 h 152"/>
              </a:gdLst>
              <a:ahLst/>
              <a:cxnLst>
                <a:cxn ang="0">
                  <a:pos x="T0" y="T1"/>
                </a:cxn>
                <a:cxn ang="0">
                  <a:pos x="T2" y="T3"/>
                </a:cxn>
                <a:cxn ang="0">
                  <a:pos x="T4" y="T5"/>
                </a:cxn>
                <a:cxn ang="0">
                  <a:pos x="T6" y="T7"/>
                </a:cxn>
                <a:cxn ang="0">
                  <a:pos x="T8" y="T9"/>
                </a:cxn>
              </a:cxnLst>
              <a:rect l="0" t="0" r="r" b="b"/>
              <a:pathLst>
                <a:path w="132" h="152">
                  <a:moveTo>
                    <a:pt x="132" y="0"/>
                  </a:moveTo>
                  <a:lnTo>
                    <a:pt x="0" y="77"/>
                  </a:lnTo>
                  <a:lnTo>
                    <a:pt x="44" y="152"/>
                  </a:lnTo>
                  <a:lnTo>
                    <a:pt x="132" y="152"/>
                  </a:lnTo>
                  <a:lnTo>
                    <a:pt x="132" y="0"/>
                  </a:lnTo>
                  <a:close/>
                </a:path>
              </a:pathLst>
            </a:custGeom>
            <a:solidFill>
              <a:srgbClr val="FFFFFF">
                <a:alpha val="9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6"/>
            <p:cNvSpPr>
              <a:spLocks/>
            </p:cNvSpPr>
            <p:nvPr/>
          </p:nvSpPr>
          <p:spPr bwMode="auto">
            <a:xfrm>
              <a:off x="8178800" y="6162675"/>
              <a:ext cx="277813" cy="119063"/>
            </a:xfrm>
            <a:custGeom>
              <a:avLst/>
              <a:gdLst>
                <a:gd name="T0" fmla="*/ 0 w 175"/>
                <a:gd name="T1" fmla="*/ 75 h 75"/>
                <a:gd name="T2" fmla="*/ 175 w 175"/>
                <a:gd name="T3" fmla="*/ 75 h 75"/>
                <a:gd name="T4" fmla="*/ 131 w 175"/>
                <a:gd name="T5" fmla="*/ 0 h 75"/>
                <a:gd name="T6" fmla="*/ 0 w 175"/>
                <a:gd name="T7" fmla="*/ 75 h 75"/>
              </a:gdLst>
              <a:ahLst/>
              <a:cxnLst>
                <a:cxn ang="0">
                  <a:pos x="T0" y="T1"/>
                </a:cxn>
                <a:cxn ang="0">
                  <a:pos x="T2" y="T3"/>
                </a:cxn>
                <a:cxn ang="0">
                  <a:pos x="T4" y="T5"/>
                </a:cxn>
                <a:cxn ang="0">
                  <a:pos x="T6" y="T7"/>
                </a:cxn>
              </a:cxnLst>
              <a:rect l="0" t="0" r="r" b="b"/>
              <a:pathLst>
                <a:path w="175" h="75">
                  <a:moveTo>
                    <a:pt x="0" y="75"/>
                  </a:moveTo>
                  <a:lnTo>
                    <a:pt x="175" y="75"/>
                  </a:lnTo>
                  <a:lnTo>
                    <a:pt x="131" y="0"/>
                  </a:lnTo>
                  <a:lnTo>
                    <a:pt x="0" y="75"/>
                  </a:lnTo>
                  <a:close/>
                </a:path>
              </a:pathLst>
            </a:custGeom>
            <a:solidFill>
              <a:schemeClr val="bg1">
                <a:alpha val="4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7"/>
            <p:cNvSpPr>
              <a:spLocks/>
            </p:cNvSpPr>
            <p:nvPr/>
          </p:nvSpPr>
          <p:spPr bwMode="auto">
            <a:xfrm>
              <a:off x="8596313" y="5799138"/>
              <a:ext cx="417513" cy="482600"/>
            </a:xfrm>
            <a:custGeom>
              <a:avLst/>
              <a:gdLst>
                <a:gd name="T0" fmla="*/ 88 w 263"/>
                <a:gd name="T1" fmla="*/ 304 h 304"/>
                <a:gd name="T2" fmla="*/ 263 w 263"/>
                <a:gd name="T3" fmla="*/ 0 h 304"/>
                <a:gd name="T4" fmla="*/ 0 w 263"/>
                <a:gd name="T5" fmla="*/ 152 h 304"/>
                <a:gd name="T6" fmla="*/ 0 w 263"/>
                <a:gd name="T7" fmla="*/ 304 h 304"/>
                <a:gd name="T8" fmla="*/ 88 w 263"/>
                <a:gd name="T9" fmla="*/ 304 h 304"/>
              </a:gdLst>
              <a:ahLst/>
              <a:cxnLst>
                <a:cxn ang="0">
                  <a:pos x="T0" y="T1"/>
                </a:cxn>
                <a:cxn ang="0">
                  <a:pos x="T2" y="T3"/>
                </a:cxn>
                <a:cxn ang="0">
                  <a:pos x="T4" y="T5"/>
                </a:cxn>
                <a:cxn ang="0">
                  <a:pos x="T6" y="T7"/>
                </a:cxn>
                <a:cxn ang="0">
                  <a:pos x="T8" y="T9"/>
                </a:cxn>
              </a:cxnLst>
              <a:rect l="0" t="0" r="r" b="b"/>
              <a:pathLst>
                <a:path w="263" h="304">
                  <a:moveTo>
                    <a:pt x="88" y="304"/>
                  </a:moveTo>
                  <a:lnTo>
                    <a:pt x="263" y="0"/>
                  </a:lnTo>
                  <a:lnTo>
                    <a:pt x="0" y="152"/>
                  </a:lnTo>
                  <a:lnTo>
                    <a:pt x="0" y="304"/>
                  </a:lnTo>
                  <a:lnTo>
                    <a:pt x="88" y="304"/>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8"/>
            <p:cNvSpPr>
              <a:spLocks/>
            </p:cNvSpPr>
            <p:nvPr/>
          </p:nvSpPr>
          <p:spPr bwMode="auto">
            <a:xfrm>
              <a:off x="8178800" y="5799138"/>
              <a:ext cx="139700" cy="482600"/>
            </a:xfrm>
            <a:custGeom>
              <a:avLst/>
              <a:gdLst>
                <a:gd name="T0" fmla="*/ 0 w 88"/>
                <a:gd name="T1" fmla="*/ 0 h 304"/>
                <a:gd name="T2" fmla="*/ 0 w 88"/>
                <a:gd name="T3" fmla="*/ 304 h 304"/>
                <a:gd name="T4" fmla="*/ 88 w 88"/>
                <a:gd name="T5" fmla="*/ 152 h 304"/>
                <a:gd name="T6" fmla="*/ 0 w 88"/>
                <a:gd name="T7" fmla="*/ 0 h 304"/>
              </a:gdLst>
              <a:ahLst/>
              <a:cxnLst>
                <a:cxn ang="0">
                  <a:pos x="T0" y="T1"/>
                </a:cxn>
                <a:cxn ang="0">
                  <a:pos x="T2" y="T3"/>
                </a:cxn>
                <a:cxn ang="0">
                  <a:pos x="T4" y="T5"/>
                </a:cxn>
                <a:cxn ang="0">
                  <a:pos x="T6" y="T7"/>
                </a:cxn>
              </a:cxnLst>
              <a:rect l="0" t="0" r="r" b="b"/>
              <a:pathLst>
                <a:path w="88" h="304">
                  <a:moveTo>
                    <a:pt x="0" y="0"/>
                  </a:moveTo>
                  <a:lnTo>
                    <a:pt x="0" y="304"/>
                  </a:lnTo>
                  <a:lnTo>
                    <a:pt x="88" y="152"/>
                  </a:lnTo>
                  <a:lnTo>
                    <a:pt x="0" y="0"/>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9"/>
            <p:cNvSpPr>
              <a:spLocks/>
            </p:cNvSpPr>
            <p:nvPr/>
          </p:nvSpPr>
          <p:spPr bwMode="auto">
            <a:xfrm>
              <a:off x="8178800" y="5559425"/>
              <a:ext cx="417513" cy="481013"/>
            </a:xfrm>
            <a:custGeom>
              <a:avLst/>
              <a:gdLst>
                <a:gd name="T0" fmla="*/ 263 w 263"/>
                <a:gd name="T1" fmla="*/ 0 h 303"/>
                <a:gd name="T2" fmla="*/ 0 w 263"/>
                <a:gd name="T3" fmla="*/ 151 h 303"/>
                <a:gd name="T4" fmla="*/ 88 w 263"/>
                <a:gd name="T5" fmla="*/ 303 h 303"/>
                <a:gd name="T6" fmla="*/ 263 w 263"/>
                <a:gd name="T7" fmla="*/ 0 h 303"/>
              </a:gdLst>
              <a:ahLst/>
              <a:cxnLst>
                <a:cxn ang="0">
                  <a:pos x="T0" y="T1"/>
                </a:cxn>
                <a:cxn ang="0">
                  <a:pos x="T2" y="T3"/>
                </a:cxn>
                <a:cxn ang="0">
                  <a:pos x="T4" y="T5"/>
                </a:cxn>
                <a:cxn ang="0">
                  <a:pos x="T6" y="T7"/>
                </a:cxn>
              </a:cxnLst>
              <a:rect l="0" t="0" r="r" b="b"/>
              <a:pathLst>
                <a:path w="263" h="303">
                  <a:moveTo>
                    <a:pt x="263" y="0"/>
                  </a:moveTo>
                  <a:lnTo>
                    <a:pt x="0" y="151"/>
                  </a:lnTo>
                  <a:lnTo>
                    <a:pt x="88" y="303"/>
                  </a:lnTo>
                  <a:lnTo>
                    <a:pt x="263" y="0"/>
                  </a:lnTo>
                  <a:close/>
                </a:path>
              </a:pathLst>
            </a:custGeom>
            <a:solidFill>
              <a:srgbClr val="FFFFFF">
                <a:alpha val="92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912508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Section/Breaker ">
    <p:spTree>
      <p:nvGrpSpPr>
        <p:cNvPr id="1" name=""/>
        <p:cNvGrpSpPr/>
        <p:nvPr/>
      </p:nvGrpSpPr>
      <p:grpSpPr>
        <a:xfrm>
          <a:off x="0" y="0"/>
          <a:ext cx="0" cy="0"/>
          <a:chOff x="0" y="0"/>
          <a:chExt cx="0" cy="0"/>
        </a:xfrm>
      </p:grpSpPr>
      <p:pic>
        <p:nvPicPr>
          <p:cNvPr id="41" name="Picture 40"/>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 y="-48126"/>
            <a:ext cx="12205149" cy="6906136"/>
          </a:xfrm>
          <a:prstGeom prst="rect">
            <a:avLst/>
          </a:prstGeom>
          <a:noFill/>
          <a:ln>
            <a:noFill/>
          </a:ln>
        </p:spPr>
      </p:pic>
      <p:sp>
        <p:nvSpPr>
          <p:cNvPr id="2" name="Title 1"/>
          <p:cNvSpPr>
            <a:spLocks noGrp="1"/>
          </p:cNvSpPr>
          <p:nvPr>
            <p:ph type="ctrTitle"/>
          </p:nvPr>
        </p:nvSpPr>
        <p:spPr>
          <a:xfrm>
            <a:off x="7150099" y="3940170"/>
            <a:ext cx="4866548" cy="528638"/>
          </a:xfrm>
        </p:spPr>
        <p:txBody>
          <a:bodyPr anchor="b">
            <a:noAutofit/>
          </a:bodyPr>
          <a:lstStyle>
            <a:lvl1pPr marL="0" algn="r" defTabSz="685749" rtl="0" eaLnBrk="1" latinLnBrk="0" hangingPunct="1">
              <a:lnSpc>
                <a:spcPct val="100000"/>
              </a:lnSpc>
              <a:defRPr lang="en-US" sz="1900" b="1" kern="1200" dirty="0">
                <a:ln>
                  <a:noFill/>
                </a:ln>
                <a:solidFill>
                  <a:schemeClr val="bg1"/>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7150098" y="4664266"/>
            <a:ext cx="4866551" cy="417512"/>
          </a:xfrm>
          <a:prstGeom prst="rect">
            <a:avLst/>
          </a:prstGeom>
        </p:spPr>
        <p:txBody>
          <a:bodyPr>
            <a:noAutofit/>
          </a:bodyPr>
          <a:lstStyle>
            <a:lvl1pPr marL="0" indent="0" algn="r" defTabSz="685749" rtl="0" eaLnBrk="1" latinLnBrk="0" hangingPunct="1">
              <a:lnSpc>
                <a:spcPct val="100000"/>
              </a:lnSpc>
              <a:spcAft>
                <a:spcPts val="450"/>
              </a:spcAft>
              <a:buNone/>
              <a:defRPr lang="en-US" sz="1500" kern="1200" dirty="0">
                <a:ln>
                  <a:noFill/>
                </a:ln>
                <a:solidFill>
                  <a:schemeClr val="bg1"/>
                </a:solidFill>
                <a:latin typeface="Arial" panose="020B0604020202020204" pitchFamily="34" charset="0"/>
                <a:ea typeface="+mn-ea"/>
                <a:cs typeface="Arial" panose="020B0604020202020204" pitchFamily="34" charset="0"/>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cxnSp>
        <p:nvCxnSpPr>
          <p:cNvPr id="58" name="Straight Connector 57"/>
          <p:cNvCxnSpPr/>
          <p:nvPr userDrawn="1"/>
        </p:nvCxnSpPr>
        <p:spPr>
          <a:xfrm flipH="1">
            <a:off x="7264401" y="4532670"/>
            <a:ext cx="46609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a:xfrm>
            <a:off x="9991557" y="6124008"/>
            <a:ext cx="1841972" cy="571323"/>
            <a:chOff x="8178800" y="5559425"/>
            <a:chExt cx="3106738" cy="963613"/>
          </a:xfrm>
        </p:grpSpPr>
        <p:sp>
          <p:nvSpPr>
            <p:cNvPr id="24" name="Freeform 23"/>
            <p:cNvSpPr>
              <a:spLocks/>
            </p:cNvSpPr>
            <p:nvPr/>
          </p:nvSpPr>
          <p:spPr bwMode="auto">
            <a:xfrm>
              <a:off x="9242425" y="5881688"/>
              <a:ext cx="252413" cy="325438"/>
            </a:xfrm>
            <a:custGeom>
              <a:avLst/>
              <a:gdLst>
                <a:gd name="T0" fmla="*/ 122 w 159"/>
                <a:gd name="T1" fmla="*/ 205 h 205"/>
                <a:gd name="T2" fmla="*/ 122 w 159"/>
                <a:gd name="T3" fmla="*/ 116 h 205"/>
                <a:gd name="T4" fmla="*/ 37 w 159"/>
                <a:gd name="T5" fmla="*/ 116 h 205"/>
                <a:gd name="T6" fmla="*/ 37 w 159"/>
                <a:gd name="T7" fmla="*/ 205 h 205"/>
                <a:gd name="T8" fmla="*/ 0 w 159"/>
                <a:gd name="T9" fmla="*/ 205 h 205"/>
                <a:gd name="T10" fmla="*/ 0 w 159"/>
                <a:gd name="T11" fmla="*/ 0 h 205"/>
                <a:gd name="T12" fmla="*/ 37 w 159"/>
                <a:gd name="T13" fmla="*/ 0 h 205"/>
                <a:gd name="T14" fmla="*/ 37 w 159"/>
                <a:gd name="T15" fmla="*/ 80 h 205"/>
                <a:gd name="T16" fmla="*/ 122 w 159"/>
                <a:gd name="T17" fmla="*/ 80 h 205"/>
                <a:gd name="T18" fmla="*/ 122 w 159"/>
                <a:gd name="T19" fmla="*/ 0 h 205"/>
                <a:gd name="T20" fmla="*/ 159 w 159"/>
                <a:gd name="T21" fmla="*/ 0 h 205"/>
                <a:gd name="T22" fmla="*/ 159 w 159"/>
                <a:gd name="T23" fmla="*/ 205 h 205"/>
                <a:gd name="T24" fmla="*/ 122 w 159"/>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205">
                  <a:moveTo>
                    <a:pt x="122" y="205"/>
                  </a:moveTo>
                  <a:lnTo>
                    <a:pt x="122" y="116"/>
                  </a:lnTo>
                  <a:lnTo>
                    <a:pt x="37" y="116"/>
                  </a:lnTo>
                  <a:lnTo>
                    <a:pt x="37" y="205"/>
                  </a:lnTo>
                  <a:lnTo>
                    <a:pt x="0" y="205"/>
                  </a:lnTo>
                  <a:lnTo>
                    <a:pt x="0" y="0"/>
                  </a:lnTo>
                  <a:lnTo>
                    <a:pt x="37" y="0"/>
                  </a:lnTo>
                  <a:lnTo>
                    <a:pt x="37" y="80"/>
                  </a:lnTo>
                  <a:lnTo>
                    <a:pt x="122" y="80"/>
                  </a:lnTo>
                  <a:lnTo>
                    <a:pt x="122" y="0"/>
                  </a:lnTo>
                  <a:lnTo>
                    <a:pt x="159" y="0"/>
                  </a:lnTo>
                  <a:lnTo>
                    <a:pt x="159" y="205"/>
                  </a:lnTo>
                  <a:lnTo>
                    <a:pt x="122"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p:cNvSpPr>
            <p:nvPr/>
          </p:nvSpPr>
          <p:spPr bwMode="auto">
            <a:xfrm>
              <a:off x="9558338" y="5881688"/>
              <a:ext cx="222250" cy="325438"/>
            </a:xfrm>
            <a:custGeom>
              <a:avLst/>
              <a:gdLst>
                <a:gd name="T0" fmla="*/ 0 w 140"/>
                <a:gd name="T1" fmla="*/ 205 h 205"/>
                <a:gd name="T2" fmla="*/ 0 w 140"/>
                <a:gd name="T3" fmla="*/ 0 h 205"/>
                <a:gd name="T4" fmla="*/ 140 w 140"/>
                <a:gd name="T5" fmla="*/ 0 h 205"/>
                <a:gd name="T6" fmla="*/ 140 w 140"/>
                <a:gd name="T7" fmla="*/ 33 h 205"/>
                <a:gd name="T8" fmla="*/ 37 w 140"/>
                <a:gd name="T9" fmla="*/ 33 h 205"/>
                <a:gd name="T10" fmla="*/ 37 w 140"/>
                <a:gd name="T11" fmla="*/ 81 h 205"/>
                <a:gd name="T12" fmla="*/ 127 w 140"/>
                <a:gd name="T13" fmla="*/ 81 h 205"/>
                <a:gd name="T14" fmla="*/ 127 w 140"/>
                <a:gd name="T15" fmla="*/ 115 h 205"/>
                <a:gd name="T16" fmla="*/ 37 w 140"/>
                <a:gd name="T17" fmla="*/ 115 h 205"/>
                <a:gd name="T18" fmla="*/ 37 w 140"/>
                <a:gd name="T19" fmla="*/ 172 h 205"/>
                <a:gd name="T20" fmla="*/ 140 w 140"/>
                <a:gd name="T21" fmla="*/ 172 h 205"/>
                <a:gd name="T22" fmla="*/ 140 w 140"/>
                <a:gd name="T23" fmla="*/ 205 h 205"/>
                <a:gd name="T24" fmla="*/ 0 w 140"/>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05">
                  <a:moveTo>
                    <a:pt x="0" y="205"/>
                  </a:moveTo>
                  <a:lnTo>
                    <a:pt x="0" y="0"/>
                  </a:lnTo>
                  <a:lnTo>
                    <a:pt x="140" y="0"/>
                  </a:lnTo>
                  <a:lnTo>
                    <a:pt x="140" y="33"/>
                  </a:lnTo>
                  <a:lnTo>
                    <a:pt x="37" y="33"/>
                  </a:lnTo>
                  <a:lnTo>
                    <a:pt x="37" y="81"/>
                  </a:lnTo>
                  <a:lnTo>
                    <a:pt x="127" y="81"/>
                  </a:lnTo>
                  <a:lnTo>
                    <a:pt x="127" y="115"/>
                  </a:lnTo>
                  <a:lnTo>
                    <a:pt x="37" y="115"/>
                  </a:lnTo>
                  <a:lnTo>
                    <a:pt x="37" y="172"/>
                  </a:lnTo>
                  <a:lnTo>
                    <a:pt x="140" y="172"/>
                  </a:lnTo>
                  <a:lnTo>
                    <a:pt x="140" y="205"/>
                  </a:lnTo>
                  <a:lnTo>
                    <a:pt x="0"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9809163" y="5881688"/>
              <a:ext cx="276225" cy="325438"/>
            </a:xfrm>
            <a:custGeom>
              <a:avLst/>
              <a:gdLst>
                <a:gd name="T0" fmla="*/ 133 w 174"/>
                <a:gd name="T1" fmla="*/ 205 h 205"/>
                <a:gd name="T2" fmla="*/ 87 w 174"/>
                <a:gd name="T3" fmla="*/ 131 h 205"/>
                <a:gd name="T4" fmla="*/ 41 w 174"/>
                <a:gd name="T5" fmla="*/ 205 h 205"/>
                <a:gd name="T6" fmla="*/ 0 w 174"/>
                <a:gd name="T7" fmla="*/ 205 h 205"/>
                <a:gd name="T8" fmla="*/ 65 w 174"/>
                <a:gd name="T9" fmla="*/ 101 h 205"/>
                <a:gd name="T10" fmla="*/ 1 w 174"/>
                <a:gd name="T11" fmla="*/ 0 h 205"/>
                <a:gd name="T12" fmla="*/ 42 w 174"/>
                <a:gd name="T13" fmla="*/ 0 h 205"/>
                <a:gd name="T14" fmla="*/ 88 w 174"/>
                <a:gd name="T15" fmla="*/ 72 h 205"/>
                <a:gd name="T16" fmla="*/ 133 w 174"/>
                <a:gd name="T17" fmla="*/ 0 h 205"/>
                <a:gd name="T18" fmla="*/ 173 w 174"/>
                <a:gd name="T19" fmla="*/ 0 h 205"/>
                <a:gd name="T20" fmla="*/ 110 w 174"/>
                <a:gd name="T21" fmla="*/ 101 h 205"/>
                <a:gd name="T22" fmla="*/ 174 w 174"/>
                <a:gd name="T23" fmla="*/ 205 h 205"/>
                <a:gd name="T24" fmla="*/ 133 w 174"/>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205">
                  <a:moveTo>
                    <a:pt x="133" y="205"/>
                  </a:moveTo>
                  <a:lnTo>
                    <a:pt x="87" y="131"/>
                  </a:lnTo>
                  <a:lnTo>
                    <a:pt x="41" y="205"/>
                  </a:lnTo>
                  <a:lnTo>
                    <a:pt x="0" y="205"/>
                  </a:lnTo>
                  <a:lnTo>
                    <a:pt x="65" y="101"/>
                  </a:lnTo>
                  <a:lnTo>
                    <a:pt x="1" y="0"/>
                  </a:lnTo>
                  <a:lnTo>
                    <a:pt x="42" y="0"/>
                  </a:lnTo>
                  <a:lnTo>
                    <a:pt x="88" y="72"/>
                  </a:lnTo>
                  <a:lnTo>
                    <a:pt x="133" y="0"/>
                  </a:lnTo>
                  <a:lnTo>
                    <a:pt x="173" y="0"/>
                  </a:lnTo>
                  <a:lnTo>
                    <a:pt x="110" y="101"/>
                  </a:lnTo>
                  <a:lnTo>
                    <a:pt x="174" y="205"/>
                  </a:lnTo>
                  <a:lnTo>
                    <a:pt x="133"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EditPoints="1"/>
            </p:cNvSpPr>
            <p:nvPr/>
          </p:nvSpPr>
          <p:spPr bwMode="auto">
            <a:xfrm>
              <a:off x="10088563" y="5881688"/>
              <a:ext cx="293688" cy="325438"/>
            </a:xfrm>
            <a:custGeom>
              <a:avLst/>
              <a:gdLst>
                <a:gd name="T0" fmla="*/ 146 w 185"/>
                <a:gd name="T1" fmla="*/ 205 h 205"/>
                <a:gd name="T2" fmla="*/ 133 w 185"/>
                <a:gd name="T3" fmla="*/ 166 h 205"/>
                <a:gd name="T4" fmla="*/ 51 w 185"/>
                <a:gd name="T5" fmla="*/ 166 h 205"/>
                <a:gd name="T6" fmla="*/ 38 w 185"/>
                <a:gd name="T7" fmla="*/ 205 h 205"/>
                <a:gd name="T8" fmla="*/ 0 w 185"/>
                <a:gd name="T9" fmla="*/ 205 h 205"/>
                <a:gd name="T10" fmla="*/ 72 w 185"/>
                <a:gd name="T11" fmla="*/ 0 h 205"/>
                <a:gd name="T12" fmla="*/ 113 w 185"/>
                <a:gd name="T13" fmla="*/ 0 h 205"/>
                <a:gd name="T14" fmla="*/ 185 w 185"/>
                <a:gd name="T15" fmla="*/ 205 h 205"/>
                <a:gd name="T16" fmla="*/ 146 w 185"/>
                <a:gd name="T17" fmla="*/ 205 h 205"/>
                <a:gd name="T18" fmla="*/ 92 w 185"/>
                <a:gd name="T19" fmla="*/ 45 h 205"/>
                <a:gd name="T20" fmla="*/ 63 w 185"/>
                <a:gd name="T21" fmla="*/ 132 h 205"/>
                <a:gd name="T22" fmla="*/ 121 w 185"/>
                <a:gd name="T23" fmla="*/ 132 h 205"/>
                <a:gd name="T24" fmla="*/ 92 w 185"/>
                <a:gd name="T25" fmla="*/ 4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05">
                  <a:moveTo>
                    <a:pt x="146" y="205"/>
                  </a:moveTo>
                  <a:lnTo>
                    <a:pt x="133" y="166"/>
                  </a:lnTo>
                  <a:lnTo>
                    <a:pt x="51" y="166"/>
                  </a:lnTo>
                  <a:lnTo>
                    <a:pt x="38" y="205"/>
                  </a:lnTo>
                  <a:lnTo>
                    <a:pt x="0" y="205"/>
                  </a:lnTo>
                  <a:lnTo>
                    <a:pt x="72" y="0"/>
                  </a:lnTo>
                  <a:lnTo>
                    <a:pt x="113" y="0"/>
                  </a:lnTo>
                  <a:lnTo>
                    <a:pt x="185" y="205"/>
                  </a:lnTo>
                  <a:lnTo>
                    <a:pt x="146" y="205"/>
                  </a:lnTo>
                  <a:close/>
                  <a:moveTo>
                    <a:pt x="92" y="45"/>
                  </a:moveTo>
                  <a:lnTo>
                    <a:pt x="63" y="132"/>
                  </a:lnTo>
                  <a:lnTo>
                    <a:pt x="121" y="132"/>
                  </a:lnTo>
                  <a:lnTo>
                    <a:pt x="92" y="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10394950" y="5875338"/>
              <a:ext cx="265113" cy="338138"/>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709275" y="5875338"/>
              <a:ext cx="269875" cy="338138"/>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0"/>
            <p:cNvSpPr>
              <a:spLocks/>
            </p:cNvSpPr>
            <p:nvPr/>
          </p:nvSpPr>
          <p:spPr bwMode="auto">
            <a:xfrm>
              <a:off x="11025188" y="5881688"/>
              <a:ext cx="260350" cy="325438"/>
            </a:xfrm>
            <a:custGeom>
              <a:avLst/>
              <a:gdLst>
                <a:gd name="T0" fmla="*/ 125 w 164"/>
                <a:gd name="T1" fmla="*/ 205 h 205"/>
                <a:gd name="T2" fmla="*/ 36 w 164"/>
                <a:gd name="T3" fmla="*/ 64 h 205"/>
                <a:gd name="T4" fmla="*/ 36 w 164"/>
                <a:gd name="T5" fmla="*/ 205 h 205"/>
                <a:gd name="T6" fmla="*/ 0 w 164"/>
                <a:gd name="T7" fmla="*/ 205 h 205"/>
                <a:gd name="T8" fmla="*/ 0 w 164"/>
                <a:gd name="T9" fmla="*/ 0 h 205"/>
                <a:gd name="T10" fmla="*/ 39 w 164"/>
                <a:gd name="T11" fmla="*/ 0 h 205"/>
                <a:gd name="T12" fmla="*/ 127 w 164"/>
                <a:gd name="T13" fmla="*/ 139 h 205"/>
                <a:gd name="T14" fmla="*/ 127 w 164"/>
                <a:gd name="T15" fmla="*/ 0 h 205"/>
                <a:gd name="T16" fmla="*/ 164 w 164"/>
                <a:gd name="T17" fmla="*/ 0 h 205"/>
                <a:gd name="T18" fmla="*/ 164 w 164"/>
                <a:gd name="T19" fmla="*/ 205 h 205"/>
                <a:gd name="T20" fmla="*/ 125 w 164"/>
                <a:gd name="T2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05">
                  <a:moveTo>
                    <a:pt x="125" y="205"/>
                  </a:moveTo>
                  <a:lnTo>
                    <a:pt x="36" y="64"/>
                  </a:lnTo>
                  <a:lnTo>
                    <a:pt x="36" y="205"/>
                  </a:lnTo>
                  <a:lnTo>
                    <a:pt x="0" y="205"/>
                  </a:lnTo>
                  <a:lnTo>
                    <a:pt x="0" y="0"/>
                  </a:lnTo>
                  <a:lnTo>
                    <a:pt x="39" y="0"/>
                  </a:lnTo>
                  <a:lnTo>
                    <a:pt x="127" y="139"/>
                  </a:lnTo>
                  <a:lnTo>
                    <a:pt x="127" y="0"/>
                  </a:lnTo>
                  <a:lnTo>
                    <a:pt x="164" y="0"/>
                  </a:lnTo>
                  <a:lnTo>
                    <a:pt x="164" y="205"/>
                  </a:lnTo>
                  <a:lnTo>
                    <a:pt x="125"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p:cNvSpPr>
            <p:nvPr/>
          </p:nvSpPr>
          <p:spPr bwMode="auto">
            <a:xfrm>
              <a:off x="8596313" y="6281738"/>
              <a:ext cx="417513" cy="241300"/>
            </a:xfrm>
            <a:custGeom>
              <a:avLst/>
              <a:gdLst>
                <a:gd name="T0" fmla="*/ 88 w 263"/>
                <a:gd name="T1" fmla="*/ 0 h 152"/>
                <a:gd name="T2" fmla="*/ 0 w 263"/>
                <a:gd name="T3" fmla="*/ 152 h 152"/>
                <a:gd name="T4" fmla="*/ 263 w 263"/>
                <a:gd name="T5" fmla="*/ 0 h 152"/>
                <a:gd name="T6" fmla="*/ 88 w 263"/>
                <a:gd name="T7" fmla="*/ 0 h 152"/>
              </a:gdLst>
              <a:ahLst/>
              <a:cxnLst>
                <a:cxn ang="0">
                  <a:pos x="T0" y="T1"/>
                </a:cxn>
                <a:cxn ang="0">
                  <a:pos x="T2" y="T3"/>
                </a:cxn>
                <a:cxn ang="0">
                  <a:pos x="T4" y="T5"/>
                </a:cxn>
                <a:cxn ang="0">
                  <a:pos x="T6" y="T7"/>
                </a:cxn>
              </a:cxnLst>
              <a:rect l="0" t="0" r="r" b="b"/>
              <a:pathLst>
                <a:path w="263" h="152">
                  <a:moveTo>
                    <a:pt x="88" y="0"/>
                  </a:moveTo>
                  <a:lnTo>
                    <a:pt x="0" y="152"/>
                  </a:lnTo>
                  <a:lnTo>
                    <a:pt x="263" y="0"/>
                  </a:lnTo>
                  <a:lnTo>
                    <a:pt x="88"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p:cNvSpPr>
            <p:nvPr/>
          </p:nvSpPr>
          <p:spPr bwMode="auto">
            <a:xfrm>
              <a:off x="8736013" y="5799138"/>
              <a:ext cx="277813" cy="482600"/>
            </a:xfrm>
            <a:custGeom>
              <a:avLst/>
              <a:gdLst>
                <a:gd name="T0" fmla="*/ 175 w 175"/>
                <a:gd name="T1" fmla="*/ 304 h 304"/>
                <a:gd name="T2" fmla="*/ 175 w 175"/>
                <a:gd name="T3" fmla="*/ 0 h 304"/>
                <a:gd name="T4" fmla="*/ 175 w 175"/>
                <a:gd name="T5" fmla="*/ 0 h 304"/>
                <a:gd name="T6" fmla="*/ 0 w 175"/>
                <a:gd name="T7" fmla="*/ 304 h 304"/>
                <a:gd name="T8" fmla="*/ 175 w 175"/>
                <a:gd name="T9" fmla="*/ 304 h 304"/>
              </a:gdLst>
              <a:ahLst/>
              <a:cxnLst>
                <a:cxn ang="0">
                  <a:pos x="T0" y="T1"/>
                </a:cxn>
                <a:cxn ang="0">
                  <a:pos x="T2" y="T3"/>
                </a:cxn>
                <a:cxn ang="0">
                  <a:pos x="T4" y="T5"/>
                </a:cxn>
                <a:cxn ang="0">
                  <a:pos x="T6" y="T7"/>
                </a:cxn>
                <a:cxn ang="0">
                  <a:pos x="T8" y="T9"/>
                </a:cxn>
              </a:cxnLst>
              <a:rect l="0" t="0" r="r" b="b"/>
              <a:pathLst>
                <a:path w="175" h="304">
                  <a:moveTo>
                    <a:pt x="175" y="304"/>
                  </a:moveTo>
                  <a:lnTo>
                    <a:pt x="175" y="0"/>
                  </a:lnTo>
                  <a:lnTo>
                    <a:pt x="175" y="0"/>
                  </a:lnTo>
                  <a:lnTo>
                    <a:pt x="0" y="304"/>
                  </a:lnTo>
                  <a:lnTo>
                    <a:pt x="175" y="304"/>
                  </a:lnTo>
                  <a:close/>
                </a:path>
              </a:pathLst>
            </a:custGeom>
            <a:solidFill>
              <a:schemeClr val="bg1">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p:cNvSpPr>
            <p:nvPr/>
          </p:nvSpPr>
          <p:spPr bwMode="auto">
            <a:xfrm>
              <a:off x="8318500" y="5559425"/>
              <a:ext cx="277813" cy="603250"/>
            </a:xfrm>
            <a:custGeom>
              <a:avLst/>
              <a:gdLst>
                <a:gd name="T0" fmla="*/ 43 w 175"/>
                <a:gd name="T1" fmla="*/ 380 h 380"/>
                <a:gd name="T2" fmla="*/ 175 w 175"/>
                <a:gd name="T3" fmla="*/ 303 h 380"/>
                <a:gd name="T4" fmla="*/ 175 w 175"/>
                <a:gd name="T5" fmla="*/ 0 h 380"/>
                <a:gd name="T6" fmla="*/ 0 w 175"/>
                <a:gd name="T7" fmla="*/ 303 h 380"/>
                <a:gd name="T8" fmla="*/ 43 w 175"/>
                <a:gd name="T9" fmla="*/ 380 h 380"/>
              </a:gdLst>
              <a:ahLst/>
              <a:cxnLst>
                <a:cxn ang="0">
                  <a:pos x="T0" y="T1"/>
                </a:cxn>
                <a:cxn ang="0">
                  <a:pos x="T2" y="T3"/>
                </a:cxn>
                <a:cxn ang="0">
                  <a:pos x="T4" y="T5"/>
                </a:cxn>
                <a:cxn ang="0">
                  <a:pos x="T6" y="T7"/>
                </a:cxn>
                <a:cxn ang="0">
                  <a:pos x="T8" y="T9"/>
                </a:cxn>
              </a:cxnLst>
              <a:rect l="0" t="0" r="r" b="b"/>
              <a:pathLst>
                <a:path w="175" h="380">
                  <a:moveTo>
                    <a:pt x="43" y="380"/>
                  </a:moveTo>
                  <a:lnTo>
                    <a:pt x="175" y="303"/>
                  </a:lnTo>
                  <a:lnTo>
                    <a:pt x="175" y="0"/>
                  </a:lnTo>
                  <a:lnTo>
                    <a:pt x="0" y="303"/>
                  </a:lnTo>
                  <a:lnTo>
                    <a:pt x="43" y="38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4"/>
            <p:cNvSpPr>
              <a:spLocks/>
            </p:cNvSpPr>
            <p:nvPr/>
          </p:nvSpPr>
          <p:spPr bwMode="auto">
            <a:xfrm>
              <a:off x="8456613" y="6281738"/>
              <a:ext cx="139700" cy="241300"/>
            </a:xfrm>
            <a:custGeom>
              <a:avLst/>
              <a:gdLst>
                <a:gd name="T0" fmla="*/ 0 w 88"/>
                <a:gd name="T1" fmla="*/ 0 h 152"/>
                <a:gd name="T2" fmla="*/ 88 w 88"/>
                <a:gd name="T3" fmla="*/ 152 h 152"/>
                <a:gd name="T4" fmla="*/ 88 w 88"/>
                <a:gd name="T5" fmla="*/ 0 h 152"/>
                <a:gd name="T6" fmla="*/ 0 w 88"/>
                <a:gd name="T7" fmla="*/ 0 h 152"/>
              </a:gdLst>
              <a:ahLst/>
              <a:cxnLst>
                <a:cxn ang="0">
                  <a:pos x="T0" y="T1"/>
                </a:cxn>
                <a:cxn ang="0">
                  <a:pos x="T2" y="T3"/>
                </a:cxn>
                <a:cxn ang="0">
                  <a:pos x="T4" y="T5"/>
                </a:cxn>
                <a:cxn ang="0">
                  <a:pos x="T6" y="T7"/>
                </a:cxn>
              </a:cxnLst>
              <a:rect l="0" t="0" r="r" b="b"/>
              <a:pathLst>
                <a:path w="88" h="152">
                  <a:moveTo>
                    <a:pt x="0" y="0"/>
                  </a:moveTo>
                  <a:lnTo>
                    <a:pt x="88" y="152"/>
                  </a:lnTo>
                  <a:lnTo>
                    <a:pt x="88" y="0"/>
                  </a:lnTo>
                  <a:lnTo>
                    <a:pt x="0"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5"/>
            <p:cNvSpPr>
              <a:spLocks/>
            </p:cNvSpPr>
            <p:nvPr/>
          </p:nvSpPr>
          <p:spPr bwMode="auto">
            <a:xfrm>
              <a:off x="8386762" y="6040438"/>
              <a:ext cx="209551" cy="241301"/>
            </a:xfrm>
            <a:custGeom>
              <a:avLst/>
              <a:gdLst>
                <a:gd name="T0" fmla="*/ 132 w 132"/>
                <a:gd name="T1" fmla="*/ 0 h 152"/>
                <a:gd name="T2" fmla="*/ 0 w 132"/>
                <a:gd name="T3" fmla="*/ 77 h 152"/>
                <a:gd name="T4" fmla="*/ 44 w 132"/>
                <a:gd name="T5" fmla="*/ 152 h 152"/>
                <a:gd name="T6" fmla="*/ 132 w 132"/>
                <a:gd name="T7" fmla="*/ 152 h 152"/>
                <a:gd name="T8" fmla="*/ 132 w 132"/>
                <a:gd name="T9" fmla="*/ 0 h 152"/>
              </a:gdLst>
              <a:ahLst/>
              <a:cxnLst>
                <a:cxn ang="0">
                  <a:pos x="T0" y="T1"/>
                </a:cxn>
                <a:cxn ang="0">
                  <a:pos x="T2" y="T3"/>
                </a:cxn>
                <a:cxn ang="0">
                  <a:pos x="T4" y="T5"/>
                </a:cxn>
                <a:cxn ang="0">
                  <a:pos x="T6" y="T7"/>
                </a:cxn>
                <a:cxn ang="0">
                  <a:pos x="T8" y="T9"/>
                </a:cxn>
              </a:cxnLst>
              <a:rect l="0" t="0" r="r" b="b"/>
              <a:pathLst>
                <a:path w="132" h="152">
                  <a:moveTo>
                    <a:pt x="132" y="0"/>
                  </a:moveTo>
                  <a:lnTo>
                    <a:pt x="0" y="77"/>
                  </a:lnTo>
                  <a:lnTo>
                    <a:pt x="44" y="152"/>
                  </a:lnTo>
                  <a:lnTo>
                    <a:pt x="132" y="152"/>
                  </a:lnTo>
                  <a:lnTo>
                    <a:pt x="132" y="0"/>
                  </a:lnTo>
                  <a:close/>
                </a:path>
              </a:pathLst>
            </a:custGeom>
            <a:solidFill>
              <a:srgbClr val="FFFFFF">
                <a:alpha val="9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6"/>
            <p:cNvSpPr>
              <a:spLocks/>
            </p:cNvSpPr>
            <p:nvPr/>
          </p:nvSpPr>
          <p:spPr bwMode="auto">
            <a:xfrm>
              <a:off x="8178800" y="6162675"/>
              <a:ext cx="277813" cy="119063"/>
            </a:xfrm>
            <a:custGeom>
              <a:avLst/>
              <a:gdLst>
                <a:gd name="T0" fmla="*/ 0 w 175"/>
                <a:gd name="T1" fmla="*/ 75 h 75"/>
                <a:gd name="T2" fmla="*/ 175 w 175"/>
                <a:gd name="T3" fmla="*/ 75 h 75"/>
                <a:gd name="T4" fmla="*/ 131 w 175"/>
                <a:gd name="T5" fmla="*/ 0 h 75"/>
                <a:gd name="T6" fmla="*/ 0 w 175"/>
                <a:gd name="T7" fmla="*/ 75 h 75"/>
              </a:gdLst>
              <a:ahLst/>
              <a:cxnLst>
                <a:cxn ang="0">
                  <a:pos x="T0" y="T1"/>
                </a:cxn>
                <a:cxn ang="0">
                  <a:pos x="T2" y="T3"/>
                </a:cxn>
                <a:cxn ang="0">
                  <a:pos x="T4" y="T5"/>
                </a:cxn>
                <a:cxn ang="0">
                  <a:pos x="T6" y="T7"/>
                </a:cxn>
              </a:cxnLst>
              <a:rect l="0" t="0" r="r" b="b"/>
              <a:pathLst>
                <a:path w="175" h="75">
                  <a:moveTo>
                    <a:pt x="0" y="75"/>
                  </a:moveTo>
                  <a:lnTo>
                    <a:pt x="175" y="75"/>
                  </a:lnTo>
                  <a:lnTo>
                    <a:pt x="131" y="0"/>
                  </a:lnTo>
                  <a:lnTo>
                    <a:pt x="0" y="75"/>
                  </a:lnTo>
                  <a:close/>
                </a:path>
              </a:pathLst>
            </a:custGeom>
            <a:solidFill>
              <a:schemeClr val="bg1">
                <a:alpha val="4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7"/>
            <p:cNvSpPr>
              <a:spLocks/>
            </p:cNvSpPr>
            <p:nvPr/>
          </p:nvSpPr>
          <p:spPr bwMode="auto">
            <a:xfrm>
              <a:off x="8596313" y="5799138"/>
              <a:ext cx="417513" cy="482600"/>
            </a:xfrm>
            <a:custGeom>
              <a:avLst/>
              <a:gdLst>
                <a:gd name="T0" fmla="*/ 88 w 263"/>
                <a:gd name="T1" fmla="*/ 304 h 304"/>
                <a:gd name="T2" fmla="*/ 263 w 263"/>
                <a:gd name="T3" fmla="*/ 0 h 304"/>
                <a:gd name="T4" fmla="*/ 0 w 263"/>
                <a:gd name="T5" fmla="*/ 152 h 304"/>
                <a:gd name="T6" fmla="*/ 0 w 263"/>
                <a:gd name="T7" fmla="*/ 304 h 304"/>
                <a:gd name="T8" fmla="*/ 88 w 263"/>
                <a:gd name="T9" fmla="*/ 304 h 304"/>
              </a:gdLst>
              <a:ahLst/>
              <a:cxnLst>
                <a:cxn ang="0">
                  <a:pos x="T0" y="T1"/>
                </a:cxn>
                <a:cxn ang="0">
                  <a:pos x="T2" y="T3"/>
                </a:cxn>
                <a:cxn ang="0">
                  <a:pos x="T4" y="T5"/>
                </a:cxn>
                <a:cxn ang="0">
                  <a:pos x="T6" y="T7"/>
                </a:cxn>
                <a:cxn ang="0">
                  <a:pos x="T8" y="T9"/>
                </a:cxn>
              </a:cxnLst>
              <a:rect l="0" t="0" r="r" b="b"/>
              <a:pathLst>
                <a:path w="263" h="304">
                  <a:moveTo>
                    <a:pt x="88" y="304"/>
                  </a:moveTo>
                  <a:lnTo>
                    <a:pt x="263" y="0"/>
                  </a:lnTo>
                  <a:lnTo>
                    <a:pt x="0" y="152"/>
                  </a:lnTo>
                  <a:lnTo>
                    <a:pt x="0" y="304"/>
                  </a:lnTo>
                  <a:lnTo>
                    <a:pt x="88" y="304"/>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8"/>
            <p:cNvSpPr>
              <a:spLocks/>
            </p:cNvSpPr>
            <p:nvPr/>
          </p:nvSpPr>
          <p:spPr bwMode="auto">
            <a:xfrm>
              <a:off x="8178800" y="5799138"/>
              <a:ext cx="139700" cy="482600"/>
            </a:xfrm>
            <a:custGeom>
              <a:avLst/>
              <a:gdLst>
                <a:gd name="T0" fmla="*/ 0 w 88"/>
                <a:gd name="T1" fmla="*/ 0 h 304"/>
                <a:gd name="T2" fmla="*/ 0 w 88"/>
                <a:gd name="T3" fmla="*/ 304 h 304"/>
                <a:gd name="T4" fmla="*/ 88 w 88"/>
                <a:gd name="T5" fmla="*/ 152 h 304"/>
                <a:gd name="T6" fmla="*/ 0 w 88"/>
                <a:gd name="T7" fmla="*/ 0 h 304"/>
              </a:gdLst>
              <a:ahLst/>
              <a:cxnLst>
                <a:cxn ang="0">
                  <a:pos x="T0" y="T1"/>
                </a:cxn>
                <a:cxn ang="0">
                  <a:pos x="T2" y="T3"/>
                </a:cxn>
                <a:cxn ang="0">
                  <a:pos x="T4" y="T5"/>
                </a:cxn>
                <a:cxn ang="0">
                  <a:pos x="T6" y="T7"/>
                </a:cxn>
              </a:cxnLst>
              <a:rect l="0" t="0" r="r" b="b"/>
              <a:pathLst>
                <a:path w="88" h="304">
                  <a:moveTo>
                    <a:pt x="0" y="0"/>
                  </a:moveTo>
                  <a:lnTo>
                    <a:pt x="0" y="304"/>
                  </a:lnTo>
                  <a:lnTo>
                    <a:pt x="88" y="152"/>
                  </a:lnTo>
                  <a:lnTo>
                    <a:pt x="0" y="0"/>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9"/>
            <p:cNvSpPr>
              <a:spLocks/>
            </p:cNvSpPr>
            <p:nvPr/>
          </p:nvSpPr>
          <p:spPr bwMode="auto">
            <a:xfrm>
              <a:off x="8178800" y="5559425"/>
              <a:ext cx="417513" cy="481013"/>
            </a:xfrm>
            <a:custGeom>
              <a:avLst/>
              <a:gdLst>
                <a:gd name="T0" fmla="*/ 263 w 263"/>
                <a:gd name="T1" fmla="*/ 0 h 303"/>
                <a:gd name="T2" fmla="*/ 0 w 263"/>
                <a:gd name="T3" fmla="*/ 151 h 303"/>
                <a:gd name="T4" fmla="*/ 88 w 263"/>
                <a:gd name="T5" fmla="*/ 303 h 303"/>
                <a:gd name="T6" fmla="*/ 263 w 263"/>
                <a:gd name="T7" fmla="*/ 0 h 303"/>
              </a:gdLst>
              <a:ahLst/>
              <a:cxnLst>
                <a:cxn ang="0">
                  <a:pos x="T0" y="T1"/>
                </a:cxn>
                <a:cxn ang="0">
                  <a:pos x="T2" y="T3"/>
                </a:cxn>
                <a:cxn ang="0">
                  <a:pos x="T4" y="T5"/>
                </a:cxn>
                <a:cxn ang="0">
                  <a:pos x="T6" y="T7"/>
                </a:cxn>
              </a:cxnLst>
              <a:rect l="0" t="0" r="r" b="b"/>
              <a:pathLst>
                <a:path w="263" h="303">
                  <a:moveTo>
                    <a:pt x="263" y="0"/>
                  </a:moveTo>
                  <a:lnTo>
                    <a:pt x="0" y="151"/>
                  </a:lnTo>
                  <a:lnTo>
                    <a:pt x="88" y="303"/>
                  </a:lnTo>
                  <a:lnTo>
                    <a:pt x="263" y="0"/>
                  </a:lnTo>
                  <a:close/>
                </a:path>
              </a:pathLst>
            </a:custGeom>
            <a:solidFill>
              <a:srgbClr val="FFFFFF">
                <a:alpha val="92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929411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Agenda 1">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635" b="16696"/>
          <a:stretch/>
        </p:blipFill>
        <p:spPr>
          <a:xfrm>
            <a:off x="-32083" y="-1"/>
            <a:ext cx="12224084" cy="5823285"/>
          </a:xfrm>
          <a:prstGeom prst="rect">
            <a:avLst/>
          </a:prstGeom>
        </p:spPr>
      </p:pic>
      <p:sp>
        <p:nvSpPr>
          <p:cNvPr id="3" name="Content Placeholder 2"/>
          <p:cNvSpPr>
            <a:spLocks noGrp="1"/>
          </p:cNvSpPr>
          <p:nvPr>
            <p:ph idx="1"/>
          </p:nvPr>
        </p:nvSpPr>
        <p:spPr>
          <a:xfrm>
            <a:off x="373582" y="1478780"/>
            <a:ext cx="4704941" cy="4464820"/>
          </a:xfrm>
          <a:prstGeom prst="rect">
            <a:avLst/>
          </a:prstGeom>
        </p:spPr>
        <p:txBody>
          <a:bodyPr/>
          <a:lstStyle>
            <a:lvl1pPr marL="342900" indent="-342900">
              <a:lnSpc>
                <a:spcPct val="100000"/>
              </a:lnSpc>
              <a:spcBef>
                <a:spcPts val="200"/>
              </a:spcBef>
              <a:spcAft>
                <a:spcPts val="200"/>
              </a:spcAft>
              <a:buClr>
                <a:srgbClr val="0098BA"/>
              </a:buClr>
              <a:buFont typeface="+mj-lt"/>
              <a:buAutoNum type="arabicPeriod"/>
              <a:defRPr sz="1600"/>
            </a:lvl1pPr>
            <a:lvl2pPr marL="685800" indent="-342900">
              <a:lnSpc>
                <a:spcPct val="100000"/>
              </a:lnSpc>
              <a:spcBef>
                <a:spcPts val="200"/>
              </a:spcBef>
              <a:spcAft>
                <a:spcPts val="200"/>
              </a:spcAft>
              <a:buFont typeface="+mj-lt"/>
              <a:buAutoNum type="alphaLcParenR"/>
              <a:defRPr/>
            </a:lvl2pPr>
            <a:lvl3pPr marL="914400" indent="-230188">
              <a:buFont typeface="+mj-lt"/>
              <a:buAutoNum type="romanLcPeriod"/>
              <a:defRPr/>
            </a:lvl3pPr>
            <a:lvl4pPr marL="1144588" indent="-230188">
              <a:buClr>
                <a:schemeClr val="tx2"/>
              </a:buClr>
              <a:buSzPct val="80000"/>
              <a:defRPr/>
            </a:lvl4pPr>
            <a:lvl5pPr>
              <a:buClr>
                <a:srgbClr val="545559"/>
              </a:buClr>
              <a:buSzPct val="93000"/>
              <a:defRPr sz="975"/>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a:xfrm>
            <a:off x="381000" y="647700"/>
            <a:ext cx="3657600" cy="495300"/>
          </a:xfrm>
        </p:spPr>
        <p:txBody>
          <a:bodyPr>
            <a:noAutofit/>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20293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4" name="Rectangle 3"/>
          <p:cNvSpPr/>
          <p:nvPr userDrawn="1"/>
        </p:nvSpPr>
        <p:spPr>
          <a:xfrm>
            <a:off x="0" y="0"/>
            <a:ext cx="12192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635" b="16696"/>
          <a:stretch/>
        </p:blipFill>
        <p:spPr>
          <a:xfrm>
            <a:off x="3721768" y="0"/>
            <a:ext cx="8470232" cy="4035032"/>
          </a:xfrm>
          <a:prstGeom prst="rect">
            <a:avLst/>
          </a:prstGeom>
        </p:spPr>
      </p:pic>
      <p:sp>
        <p:nvSpPr>
          <p:cNvPr id="2" name="Title 1"/>
          <p:cNvSpPr>
            <a:spLocks noGrp="1"/>
          </p:cNvSpPr>
          <p:nvPr>
            <p:ph type="title"/>
          </p:nvPr>
        </p:nvSpPr>
        <p:spPr>
          <a:xfrm>
            <a:off x="381001" y="647700"/>
            <a:ext cx="6467723" cy="495300"/>
          </a:xfrm>
        </p:spPr>
        <p:txBody>
          <a:bodyPr/>
          <a:lstStyle/>
          <a:p>
            <a:r>
              <a:rPr lang="en-US"/>
              <a:t>Click to edit Master title style</a:t>
            </a:r>
            <a:endParaRPr lang="en-US" dirty="0"/>
          </a:p>
        </p:txBody>
      </p:sp>
      <p:sp>
        <p:nvSpPr>
          <p:cNvPr id="6" name="Content Placeholder 2"/>
          <p:cNvSpPr>
            <a:spLocks noGrp="1"/>
          </p:cNvSpPr>
          <p:nvPr>
            <p:ph idx="1"/>
          </p:nvPr>
        </p:nvSpPr>
        <p:spPr>
          <a:xfrm>
            <a:off x="373582" y="1478780"/>
            <a:ext cx="6460965" cy="4464820"/>
          </a:xfrm>
          <a:prstGeom prst="rect">
            <a:avLst/>
          </a:prstGeom>
        </p:spPr>
        <p:txBody>
          <a:bodyPr/>
          <a:lstStyle>
            <a:lvl1pPr marL="342900" indent="-342900">
              <a:lnSpc>
                <a:spcPct val="100000"/>
              </a:lnSpc>
              <a:spcBef>
                <a:spcPts val="200"/>
              </a:spcBef>
              <a:spcAft>
                <a:spcPts val="200"/>
              </a:spcAft>
              <a:buClr>
                <a:srgbClr val="0098BA"/>
              </a:buClr>
              <a:buFont typeface="+mj-lt"/>
              <a:buAutoNum type="arabicPeriod"/>
              <a:defRPr sz="1600"/>
            </a:lvl1pPr>
            <a:lvl2pPr marL="685800" indent="-342900">
              <a:lnSpc>
                <a:spcPct val="100000"/>
              </a:lnSpc>
              <a:spcBef>
                <a:spcPts val="200"/>
              </a:spcBef>
              <a:spcAft>
                <a:spcPts val="200"/>
              </a:spcAft>
              <a:buFont typeface="+mj-lt"/>
              <a:buAutoNum type="alphaLcParenR"/>
              <a:defRPr/>
            </a:lvl2pPr>
            <a:lvl3pPr marL="914400" indent="-230188">
              <a:buFont typeface="+mj-lt"/>
              <a:buAutoNum type="romanLcPeriod"/>
              <a:defRPr/>
            </a:lvl3pPr>
            <a:lvl4pPr marL="1144588" indent="-230188">
              <a:buClr>
                <a:schemeClr val="tx2"/>
              </a:buClr>
              <a:buSzPct val="80000"/>
              <a:defRPr/>
            </a:lvl4pPr>
            <a:lvl5pPr>
              <a:buClr>
                <a:srgbClr val="545559"/>
              </a:buClr>
              <a:buSzPct val="93000"/>
              <a:defRPr sz="975"/>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56863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23" name="Rectangle 22"/>
          <p:cNvSpPr/>
          <p:nvPr userDrawn="1"/>
        </p:nvSpPr>
        <p:spPr>
          <a:xfrm>
            <a:off x="0" y="0"/>
            <a:ext cx="121920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4" name="Picture 2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265184" y="0"/>
            <a:ext cx="4940968" cy="2353768"/>
          </a:xfrm>
          <a:prstGeom prst="rect">
            <a:avLst/>
          </a:prstGeom>
        </p:spPr>
      </p:pic>
      <p:sp>
        <p:nvSpPr>
          <p:cNvPr id="2" name="Title 1"/>
          <p:cNvSpPr>
            <a:spLocks noGrp="1"/>
          </p:cNvSpPr>
          <p:nvPr>
            <p:ph type="title"/>
          </p:nvPr>
        </p:nvSpPr>
        <p:spPr>
          <a:xfrm>
            <a:off x="381003" y="647700"/>
            <a:ext cx="9090484" cy="495300"/>
          </a:xfrm>
        </p:spPr>
        <p:txBody>
          <a:bodyPr/>
          <a:lstStyle/>
          <a:p>
            <a:r>
              <a:rPr lang="en-US"/>
              <a:t>Click to edit Master title style</a:t>
            </a:r>
            <a:endParaRPr lang="en-US" dirty="0"/>
          </a:p>
        </p:txBody>
      </p:sp>
      <p:sp>
        <p:nvSpPr>
          <p:cNvPr id="3" name="Content Placeholder 2"/>
          <p:cNvSpPr>
            <a:spLocks noGrp="1"/>
          </p:cNvSpPr>
          <p:nvPr>
            <p:ph idx="1"/>
          </p:nvPr>
        </p:nvSpPr>
        <p:spPr>
          <a:xfrm>
            <a:off x="373582" y="1476304"/>
            <a:ext cx="5305375" cy="4467296"/>
          </a:xfrm>
          <a:prstGeom prst="rect">
            <a:avLst/>
          </a:prstGeom>
        </p:spPr>
        <p:txBody>
          <a:bodyPr>
            <a:noAutofit/>
          </a:bodyPr>
          <a:lstStyle>
            <a:lvl1pPr marL="231775" indent="-231775">
              <a:lnSpc>
                <a:spcPct val="100000"/>
              </a:lnSpc>
              <a:spcBef>
                <a:spcPts val="200"/>
              </a:spcBef>
              <a:spcAft>
                <a:spcPts val="200"/>
              </a:spcAft>
              <a:buClr>
                <a:srgbClr val="0098BA"/>
              </a:buClr>
              <a:buFont typeface="+mj-lt"/>
              <a:buAutoNum type="arabicPeriod"/>
              <a:tabLst>
                <a:tab pos="0" algn="l"/>
              </a:tabLst>
              <a:defRPr lang="en-US" sz="1600" kern="1200" dirty="0" smtClean="0">
                <a:solidFill>
                  <a:srgbClr val="545559"/>
                </a:solidFill>
                <a:latin typeface="+mn-lt"/>
                <a:ea typeface="+mn-ea"/>
                <a:cs typeface="+mn-cs"/>
              </a:defRPr>
            </a:lvl1pPr>
            <a:lvl2pPr marL="645271" indent="-297634">
              <a:lnSpc>
                <a:spcPct val="100000"/>
              </a:lnSpc>
              <a:spcBef>
                <a:spcPts val="450"/>
              </a:spcBef>
              <a:spcAft>
                <a:spcPts val="450"/>
              </a:spcAft>
              <a:buFont typeface="+mj-lt"/>
              <a:buAutoNum type="alphaLcParenR"/>
              <a:defRPr lang="en-US" sz="1400" kern="1200" dirty="0" smtClean="0">
                <a:solidFill>
                  <a:srgbClr val="545559"/>
                </a:solidFill>
                <a:latin typeface="+mn-lt"/>
                <a:ea typeface="+mn-ea"/>
                <a:cs typeface="+mn-cs"/>
              </a:defRPr>
            </a:lvl2pPr>
            <a:lvl4pPr>
              <a:buClr>
                <a:srgbClr val="545559"/>
              </a:buClr>
              <a:buSzPct val="106000"/>
              <a:defRPr/>
            </a:lvl4pPr>
            <a:lvl5pPr>
              <a:buClr>
                <a:srgbClr val="545559"/>
              </a:buClr>
              <a:buSzPct val="93000"/>
              <a:defRPr sz="975"/>
            </a:lvl5pPr>
          </a:lstStyle>
          <a:p>
            <a:pPr marL="342900" lvl="0" indent="-342900" algn="l" defTabSz="685749" rtl="0" eaLnBrk="1" latinLnBrk="0" hangingPunct="1">
              <a:lnSpc>
                <a:spcPct val="100000"/>
              </a:lnSpc>
              <a:spcBef>
                <a:spcPts val="200"/>
              </a:spcBef>
              <a:spcAft>
                <a:spcPts val="200"/>
              </a:spcAft>
              <a:buClr>
                <a:srgbClr val="0098BA"/>
              </a:buClr>
              <a:buFont typeface="+mj-lt"/>
              <a:buAutoNum type="arabicPeriod"/>
            </a:pPr>
            <a:r>
              <a:rPr lang="en-US"/>
              <a:t>Edit Master text styles</a:t>
            </a:r>
          </a:p>
          <a:p>
            <a:pPr marL="342900" lvl="1" indent="-342900" algn="l" defTabSz="685749" rtl="0" eaLnBrk="1" latinLnBrk="0" hangingPunct="1">
              <a:lnSpc>
                <a:spcPct val="100000"/>
              </a:lnSpc>
              <a:spcBef>
                <a:spcPts val="200"/>
              </a:spcBef>
              <a:spcAft>
                <a:spcPts val="200"/>
              </a:spcAft>
              <a:buClr>
                <a:srgbClr val="0098BA"/>
              </a:buClr>
              <a:buFont typeface="+mj-lt"/>
              <a:buAutoNum type="arabicPeriod"/>
            </a:pPr>
            <a:r>
              <a:rPr lang="en-US"/>
              <a:t>Second level</a:t>
            </a:r>
          </a:p>
          <a:p>
            <a:pPr marL="342900" lvl="2" indent="-342900" algn="l" defTabSz="685749" rtl="0" eaLnBrk="1" latinLnBrk="0" hangingPunct="1">
              <a:lnSpc>
                <a:spcPct val="100000"/>
              </a:lnSpc>
              <a:spcBef>
                <a:spcPts val="200"/>
              </a:spcBef>
              <a:spcAft>
                <a:spcPts val="200"/>
              </a:spcAft>
              <a:buClr>
                <a:srgbClr val="0098BA"/>
              </a:buClr>
              <a:buFont typeface="+mj-lt"/>
              <a:buAutoNum type="arabicPeriod"/>
            </a:pPr>
            <a:r>
              <a:rPr lang="en-US"/>
              <a:t>Third level</a:t>
            </a:r>
          </a:p>
        </p:txBody>
      </p:sp>
      <p:sp>
        <p:nvSpPr>
          <p:cNvPr id="27" name="Content Placeholder 2"/>
          <p:cNvSpPr>
            <a:spLocks noGrp="1"/>
          </p:cNvSpPr>
          <p:nvPr>
            <p:ph idx="13"/>
          </p:nvPr>
        </p:nvSpPr>
        <p:spPr>
          <a:xfrm>
            <a:off x="5943137" y="1476304"/>
            <a:ext cx="5303520" cy="4467296"/>
          </a:xfrm>
          <a:prstGeom prst="rect">
            <a:avLst/>
          </a:prstGeom>
        </p:spPr>
        <p:txBody>
          <a:bodyPr>
            <a:noAutofit/>
          </a:bodyPr>
          <a:lstStyle>
            <a:lvl1pPr marL="0" indent="0">
              <a:lnSpc>
                <a:spcPct val="100000"/>
              </a:lnSpc>
              <a:spcBef>
                <a:spcPts val="200"/>
              </a:spcBef>
              <a:spcAft>
                <a:spcPts val="200"/>
              </a:spcAft>
              <a:buClr>
                <a:srgbClr val="0098BA"/>
              </a:buClr>
              <a:buFont typeface="+mj-lt"/>
              <a:buAutoNum type="arabicPeriod" startAt="11"/>
              <a:defRPr lang="en-US" sz="1600" kern="1200" dirty="0" smtClean="0">
                <a:solidFill>
                  <a:srgbClr val="545559"/>
                </a:solidFill>
                <a:latin typeface="+mn-lt"/>
                <a:ea typeface="+mn-ea"/>
                <a:cs typeface="+mn-cs"/>
              </a:defRPr>
            </a:lvl1pPr>
            <a:lvl2pPr marL="645271" indent="-297634">
              <a:lnSpc>
                <a:spcPct val="100000"/>
              </a:lnSpc>
              <a:spcBef>
                <a:spcPts val="450"/>
              </a:spcBef>
              <a:spcAft>
                <a:spcPts val="450"/>
              </a:spcAft>
              <a:buFont typeface="+mj-lt"/>
              <a:buAutoNum type="alphaLcParenR"/>
              <a:defRPr lang="en-US" sz="1400" kern="1200" dirty="0" smtClean="0">
                <a:solidFill>
                  <a:srgbClr val="545559"/>
                </a:solidFill>
                <a:latin typeface="+mn-lt"/>
                <a:ea typeface="+mn-ea"/>
                <a:cs typeface="+mn-cs"/>
              </a:defRPr>
            </a:lvl2pPr>
            <a:lvl4pPr>
              <a:buClr>
                <a:srgbClr val="545559"/>
              </a:buClr>
              <a:buSzPct val="106000"/>
              <a:defRPr/>
            </a:lvl4pPr>
            <a:lvl5pPr>
              <a:buClr>
                <a:srgbClr val="545559"/>
              </a:buClr>
              <a:buSzPct val="93000"/>
              <a:defRPr sz="975"/>
            </a:lvl5pPr>
          </a:lstStyle>
          <a:p>
            <a:pPr marL="342900" lvl="0" indent="-342900" algn="l" defTabSz="685749" rtl="0" eaLnBrk="1" latinLnBrk="0" hangingPunct="1">
              <a:lnSpc>
                <a:spcPct val="100000"/>
              </a:lnSpc>
              <a:spcBef>
                <a:spcPts val="200"/>
              </a:spcBef>
              <a:spcAft>
                <a:spcPts val="200"/>
              </a:spcAft>
              <a:buClr>
                <a:srgbClr val="0098BA"/>
              </a:buClr>
              <a:buFont typeface="+mj-lt"/>
              <a:buAutoNum type="arabicPeriod"/>
            </a:pPr>
            <a:r>
              <a:rPr lang="en-US"/>
              <a:t>Edit Master text styles</a:t>
            </a:r>
          </a:p>
          <a:p>
            <a:pPr marL="342900" lvl="1" indent="-342900" algn="l" defTabSz="685749" rtl="0" eaLnBrk="1" latinLnBrk="0" hangingPunct="1">
              <a:lnSpc>
                <a:spcPct val="100000"/>
              </a:lnSpc>
              <a:spcBef>
                <a:spcPts val="200"/>
              </a:spcBef>
              <a:spcAft>
                <a:spcPts val="200"/>
              </a:spcAft>
              <a:buClr>
                <a:srgbClr val="0098BA"/>
              </a:buClr>
              <a:buFont typeface="+mj-lt"/>
              <a:buAutoNum type="arabicPeriod"/>
            </a:pPr>
            <a:r>
              <a:rPr lang="en-US"/>
              <a:t>Second level</a:t>
            </a:r>
          </a:p>
        </p:txBody>
      </p:sp>
    </p:spTree>
    <p:extLst>
      <p:ext uri="{BB962C8B-B14F-4D97-AF65-F5344CB8AC3E}">
        <p14:creationId xmlns:p14="http://schemas.microsoft.com/office/powerpoint/2010/main" val="3131975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Agenda 4">
    <p:spTree>
      <p:nvGrpSpPr>
        <p:cNvPr id="1" name=""/>
        <p:cNvGrpSpPr/>
        <p:nvPr/>
      </p:nvGrpSpPr>
      <p:grpSpPr>
        <a:xfrm>
          <a:off x="0" y="0"/>
          <a:ext cx="0" cy="0"/>
          <a:chOff x="0" y="0"/>
          <a:chExt cx="0" cy="0"/>
        </a:xfrm>
      </p:grpSpPr>
      <p:sp>
        <p:nvSpPr>
          <p:cNvPr id="5" name="Rectangle 4"/>
          <p:cNvSpPr/>
          <p:nvPr userDrawn="1"/>
        </p:nvSpPr>
        <p:spPr>
          <a:xfrm>
            <a:off x="0" y="0"/>
            <a:ext cx="12192000" cy="565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598695" y="685"/>
            <a:ext cx="6593304" cy="5822599"/>
          </a:xfrm>
          <a:prstGeom prst="rect">
            <a:avLst/>
          </a:prstGeom>
          <a:noFill/>
          <a:ln>
            <a:noFill/>
          </a:ln>
        </p:spPr>
      </p:pic>
      <p:sp>
        <p:nvSpPr>
          <p:cNvPr id="3" name="Content Placeholder 2"/>
          <p:cNvSpPr>
            <a:spLocks noGrp="1"/>
          </p:cNvSpPr>
          <p:nvPr>
            <p:ph idx="1"/>
          </p:nvPr>
        </p:nvSpPr>
        <p:spPr>
          <a:xfrm>
            <a:off x="373582" y="1478780"/>
            <a:ext cx="5337407" cy="4464820"/>
          </a:xfrm>
          <a:prstGeom prst="rect">
            <a:avLst/>
          </a:prstGeom>
        </p:spPr>
        <p:txBody>
          <a:bodyPr/>
          <a:lstStyle>
            <a:lvl1pPr marL="342900" indent="-342900">
              <a:lnSpc>
                <a:spcPct val="100000"/>
              </a:lnSpc>
              <a:spcBef>
                <a:spcPts val="200"/>
              </a:spcBef>
              <a:spcAft>
                <a:spcPts val="200"/>
              </a:spcAft>
              <a:buClr>
                <a:srgbClr val="0098BA"/>
              </a:buClr>
              <a:buFont typeface="+mj-lt"/>
              <a:buAutoNum type="arabicPeriod"/>
              <a:defRPr sz="1600"/>
            </a:lvl1pPr>
            <a:lvl2pPr marL="685800" indent="-342900">
              <a:lnSpc>
                <a:spcPct val="100000"/>
              </a:lnSpc>
              <a:spcBef>
                <a:spcPts val="200"/>
              </a:spcBef>
              <a:spcAft>
                <a:spcPts val="200"/>
              </a:spcAft>
              <a:buFont typeface="+mj-lt"/>
              <a:buAutoNum type="alphaLcParenR"/>
              <a:defRPr/>
            </a:lvl2pPr>
            <a:lvl3pPr marL="914400" indent="-230188">
              <a:buFont typeface="+mj-lt"/>
              <a:buAutoNum type="romanLcPeriod"/>
              <a:defRPr/>
            </a:lvl3pPr>
            <a:lvl4pPr marL="1144588" indent="-230188">
              <a:buClr>
                <a:schemeClr val="tx2"/>
              </a:buClr>
              <a:buSzPct val="80000"/>
              <a:defRPr/>
            </a:lvl4pPr>
            <a:lvl5pPr>
              <a:buClr>
                <a:srgbClr val="545559"/>
              </a:buClr>
              <a:buSzPct val="93000"/>
              <a:defRPr sz="975"/>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a:xfrm>
            <a:off x="380999" y="647700"/>
            <a:ext cx="5329989" cy="495300"/>
          </a:xfrm>
        </p:spPr>
        <p:txBody>
          <a:bodyPr>
            <a:noAutofit/>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09236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Agenda 4">
    <p:spTree>
      <p:nvGrpSpPr>
        <p:cNvPr id="1" name=""/>
        <p:cNvGrpSpPr/>
        <p:nvPr/>
      </p:nvGrpSpPr>
      <p:grpSpPr>
        <a:xfrm>
          <a:off x="0" y="0"/>
          <a:ext cx="0" cy="0"/>
          <a:chOff x="0" y="0"/>
          <a:chExt cx="0" cy="0"/>
        </a:xfrm>
      </p:grpSpPr>
      <p:sp>
        <p:nvSpPr>
          <p:cNvPr id="5" name="Rectangle 4"/>
          <p:cNvSpPr/>
          <p:nvPr userDrawn="1"/>
        </p:nvSpPr>
        <p:spPr>
          <a:xfrm>
            <a:off x="0" y="0"/>
            <a:ext cx="12192000" cy="565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373582" y="1478780"/>
            <a:ext cx="4704941" cy="4464820"/>
          </a:xfrm>
          <a:prstGeom prst="rect">
            <a:avLst/>
          </a:prstGeom>
        </p:spPr>
        <p:txBody>
          <a:bodyPr/>
          <a:lstStyle>
            <a:lvl1pPr marL="342900" indent="-342900">
              <a:lnSpc>
                <a:spcPct val="100000"/>
              </a:lnSpc>
              <a:spcBef>
                <a:spcPts val="200"/>
              </a:spcBef>
              <a:spcAft>
                <a:spcPts val="200"/>
              </a:spcAft>
              <a:buClr>
                <a:srgbClr val="0098BA"/>
              </a:buClr>
              <a:buFont typeface="+mj-lt"/>
              <a:buAutoNum type="arabicPeriod"/>
              <a:defRPr sz="1600"/>
            </a:lvl1pPr>
            <a:lvl2pPr marL="685800" indent="-342900">
              <a:lnSpc>
                <a:spcPct val="100000"/>
              </a:lnSpc>
              <a:spcBef>
                <a:spcPts val="200"/>
              </a:spcBef>
              <a:spcAft>
                <a:spcPts val="200"/>
              </a:spcAft>
              <a:buFont typeface="+mj-lt"/>
              <a:buAutoNum type="alphaLcParenR"/>
              <a:defRPr/>
            </a:lvl2pPr>
            <a:lvl3pPr marL="914400" indent="-230188">
              <a:buFont typeface="+mj-lt"/>
              <a:buAutoNum type="romanLcPeriod"/>
              <a:defRPr/>
            </a:lvl3pPr>
            <a:lvl4pPr marL="1144588" indent="-230188">
              <a:buClr>
                <a:schemeClr val="tx2"/>
              </a:buClr>
              <a:buSzPct val="80000"/>
              <a:defRPr/>
            </a:lvl4pPr>
            <a:lvl5pPr>
              <a:buClr>
                <a:srgbClr val="545559"/>
              </a:buClr>
              <a:buSzPct val="93000"/>
              <a:defRPr sz="975"/>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a:xfrm>
            <a:off x="381000" y="647700"/>
            <a:ext cx="3657600" cy="495300"/>
          </a:xfrm>
        </p:spPr>
        <p:txBody>
          <a:bodyPr>
            <a:noAutofit/>
          </a:bodyPr>
          <a:lstStyle>
            <a:lvl1pPr>
              <a:defRPr>
                <a:solidFill>
                  <a:schemeClr val="tx1"/>
                </a:solidFill>
              </a:defRPr>
            </a:lvl1pPr>
          </a:lstStyle>
          <a:p>
            <a:r>
              <a:rPr lang="en-US"/>
              <a:t>Click to edit Master title style</a:t>
            </a:r>
            <a:endParaRPr lang="en-US" dirty="0"/>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566611" y="685"/>
            <a:ext cx="6625388" cy="5838641"/>
          </a:xfrm>
          <a:prstGeom prst="rect">
            <a:avLst/>
          </a:prstGeom>
          <a:noFill/>
          <a:ln>
            <a:noFill/>
          </a:ln>
        </p:spPr>
      </p:pic>
    </p:spTree>
    <p:extLst>
      <p:ext uri="{BB962C8B-B14F-4D97-AF65-F5344CB8AC3E}">
        <p14:creationId xmlns:p14="http://schemas.microsoft.com/office/powerpoint/2010/main" val="32758846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0663" y="1447492"/>
            <a:ext cx="5598117" cy="4466612"/>
          </a:xfrm>
          <a:prstGeom prst="rect">
            <a:avLst/>
          </a:prstGeo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tabLst>
                <a:tab pos="457200" algn="l"/>
              </a:tabLst>
              <a:defRPr sz="1200"/>
            </a:lvl5pPr>
            <a:lvl6pPr marL="1371600" marR="0" indent="-227013" algn="l" defTabSz="685749" rtl="0" eaLnBrk="1" fontAlgn="auto" latinLnBrk="0" hangingPunct="1">
              <a:lnSpc>
                <a:spcPct val="100000"/>
              </a:lnSpc>
              <a:spcBef>
                <a:spcPts val="300"/>
              </a:spcBef>
              <a:spcAft>
                <a:spcPts val="300"/>
              </a:spcAft>
              <a:buClr>
                <a:srgbClr val="545559"/>
              </a:buClr>
              <a:buSzPct val="90000"/>
              <a:buFont typeface="Arial" panose="020B0604020202020204" pitchFamily="34" charset="0"/>
              <a:buChar char="•"/>
              <a:tabLst/>
              <a:defRPr/>
            </a:lvl6pPr>
            <a:lvl7pPr marL="1601788" marR="0" indent="-230188"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lvl7pPr>
            <a:lvl8pPr marL="1828800" marR="0" indent="-227013"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solidFill>
                  <a:schemeClr val="tx2"/>
                </a:solidFill>
              </a:defRPr>
            </a:lvl8pPr>
            <a:lvl9pPr marL="2058988" marR="0" indent="-230188"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27683" y="1447492"/>
            <a:ext cx="5592536" cy="4466612"/>
          </a:xfrm>
          <a:prstGeom prst="rect">
            <a:avLst/>
          </a:prstGeom>
        </p:spPr>
        <p:txBody>
          <a:bodyPr/>
          <a:lstStyle>
            <a:lvl1pPr>
              <a:lnSpc>
                <a:spcPct val="100000"/>
              </a:lnSpc>
              <a:spcBef>
                <a:spcPts val="200"/>
              </a:spcBef>
              <a:spcAft>
                <a:spcPts val="200"/>
              </a:spcAft>
              <a:defRPr/>
            </a:lvl1pPr>
            <a:lvl2pPr>
              <a:lnSpc>
                <a:spcPct val="100000"/>
              </a:lnSpc>
              <a:spcBef>
                <a:spcPts val="200"/>
              </a:spcBef>
              <a:spcAft>
                <a:spcPts val="200"/>
              </a:spcAft>
              <a:defRPr/>
            </a:lvl2pPr>
            <a:lvl3pPr>
              <a:lnSpc>
                <a:spcPct val="100000"/>
              </a:lnSpc>
              <a:spcBef>
                <a:spcPts val="200"/>
              </a:spcBef>
              <a:spcAft>
                <a:spcPts val="200"/>
              </a:spcAft>
              <a:defRPr/>
            </a:lvl3pPr>
            <a:lvl4pPr>
              <a:lnSpc>
                <a:spcPct val="100000"/>
              </a:lnSpc>
              <a:spcBef>
                <a:spcPts val="200"/>
              </a:spcBef>
              <a:spcAft>
                <a:spcPts val="200"/>
              </a:spcAft>
              <a:defRPr/>
            </a:lvl4pPr>
            <a:lvl5pPr>
              <a:lnSpc>
                <a:spcPct val="100000"/>
              </a:lnSpc>
              <a:spcBef>
                <a:spcPts val="200"/>
              </a:spcBef>
              <a:spcAft>
                <a:spcPts val="200"/>
              </a:spcAft>
              <a:defRPr sz="1200"/>
            </a:lvl5pPr>
            <a:lvl6pPr marL="1371600" marR="0" indent="-227013" algn="l" defTabSz="685749" rtl="0" eaLnBrk="1" fontAlgn="auto" latinLnBrk="0" hangingPunct="1">
              <a:lnSpc>
                <a:spcPct val="100000"/>
              </a:lnSpc>
              <a:spcBef>
                <a:spcPts val="200"/>
              </a:spcBef>
              <a:spcAft>
                <a:spcPts val="200"/>
              </a:spcAft>
              <a:buClr>
                <a:srgbClr val="545559"/>
              </a:buClr>
              <a:buSzPct val="90000"/>
              <a:buFont typeface="Arial" panose="020B0604020202020204" pitchFamily="34" charset="0"/>
              <a:buChar char="•"/>
              <a:tabLst/>
              <a:defRPr/>
            </a:lvl6pPr>
            <a:lvl7pPr marL="1601788" marR="0" indent="-230188" algn="l" defTabSz="685749" rtl="0" eaLnBrk="1" fontAlgn="auto" latinLnBrk="0" hangingPunct="1">
              <a:lnSpc>
                <a:spcPct val="100000"/>
              </a:lnSpc>
              <a:spcBef>
                <a:spcPts val="200"/>
              </a:spcBef>
              <a:spcAft>
                <a:spcPts val="200"/>
              </a:spcAft>
              <a:buClrTx/>
              <a:buSzPct val="80000"/>
              <a:buFont typeface="Arial" panose="020B0604020202020204" pitchFamily="34" charset="0"/>
              <a:buChar char="•"/>
              <a:tabLst/>
              <a:defRPr/>
            </a:lvl7pPr>
            <a:lvl8pPr marL="1828800" marR="0" indent="-227013" algn="l" defTabSz="685749" rtl="0" eaLnBrk="1" fontAlgn="auto" latinLnBrk="0" hangingPunct="1">
              <a:lnSpc>
                <a:spcPct val="100000"/>
              </a:lnSpc>
              <a:spcBef>
                <a:spcPts val="200"/>
              </a:spcBef>
              <a:spcAft>
                <a:spcPts val="200"/>
              </a:spcAft>
              <a:buClrTx/>
              <a:buSzPct val="80000"/>
              <a:buFont typeface="Arial" panose="020B0604020202020204" pitchFamily="34" charset="0"/>
              <a:buChar char="•"/>
              <a:tabLst/>
              <a:defRPr>
                <a:solidFill>
                  <a:schemeClr val="tx2"/>
                </a:solidFill>
              </a:defRPr>
            </a:lvl8pPr>
            <a:lvl9pPr marL="2058988" marR="0" indent="-230188" algn="l" defTabSz="685749" rtl="0" eaLnBrk="1" fontAlgn="auto" latinLnBrk="0" hangingPunct="1">
              <a:lnSpc>
                <a:spcPct val="100000"/>
              </a:lnSpc>
              <a:spcBef>
                <a:spcPts val="200"/>
              </a:spcBef>
              <a:spcAft>
                <a:spcPts val="200"/>
              </a:spcAft>
              <a:buClrTx/>
              <a:buSzPct val="80000"/>
              <a:buFont typeface="Arial" panose="020B0604020202020204" pitchFamily="34" charset="0"/>
              <a:buChar char="•"/>
              <a:tabLst/>
              <a:defRPr>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8692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3" y="647700"/>
            <a:ext cx="11538004" cy="495300"/>
          </a:xfrm>
        </p:spPr>
        <p:txBody>
          <a:bodyPr>
            <a:normAutofit/>
          </a:bodyPr>
          <a:lstStyle>
            <a:lvl1pPr marL="0" algn="l" defTabSz="685749" rtl="0" eaLnBrk="1" latinLnBrk="0" hangingPunct="1">
              <a:lnSpc>
                <a:spcPts val="1950"/>
              </a:lnSpc>
              <a:spcBef>
                <a:spcPct val="0"/>
              </a:spcBef>
              <a:buNone/>
              <a:defRPr lang="en-US" sz="2200" b="1" kern="1000" spc="-8" dirty="0">
                <a:solidFill>
                  <a:srgbClr val="0098B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381000" y="1378888"/>
            <a:ext cx="5654040" cy="437576"/>
          </a:xfrm>
          <a:prstGeom prst="rect">
            <a:avLst/>
          </a:prstGeom>
        </p:spPr>
        <p:txBody>
          <a:bodyPr anchor="b">
            <a:noAutofit/>
          </a:bodyPr>
          <a:lstStyle>
            <a:lvl1pPr marL="0" indent="0">
              <a:buNone/>
              <a:tabLst>
                <a:tab pos="857250" algn="l"/>
              </a:tabLst>
              <a:defRPr sz="1700" b="1"/>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Edit Master text styles</a:t>
            </a:r>
          </a:p>
        </p:txBody>
      </p:sp>
      <p:sp>
        <p:nvSpPr>
          <p:cNvPr id="4" name="Content Placeholder 3"/>
          <p:cNvSpPr>
            <a:spLocks noGrp="1"/>
          </p:cNvSpPr>
          <p:nvPr>
            <p:ph sz="half" idx="2"/>
          </p:nvPr>
        </p:nvSpPr>
        <p:spPr>
          <a:xfrm>
            <a:off x="377839" y="1837850"/>
            <a:ext cx="5654040" cy="4105750"/>
          </a:xfrm>
          <a:prstGeom prst="rect">
            <a:avLst/>
          </a:prstGeom>
        </p:spPr>
        <p:txBody>
          <a:bodyPr>
            <a:noAutofit/>
          </a:bodyPr>
          <a:lstStyle>
            <a:lvl1pPr algn="l" defTabSz="685749" rtl="0" eaLnBrk="1" latinLnBrk="0" hangingPunct="1">
              <a:lnSpc>
                <a:spcPct val="90000"/>
              </a:lnSpc>
              <a:buFont typeface="Arial" panose="020B0604020202020204" pitchFamily="34" charset="0"/>
              <a:defRPr lang="en-US" sz="1600" kern="1200" dirty="0" smtClean="0">
                <a:solidFill>
                  <a:srgbClr val="545559"/>
                </a:solidFill>
                <a:latin typeface="+mn-lt"/>
                <a:ea typeface="+mn-ea"/>
                <a:cs typeface="+mn-cs"/>
              </a:defRPr>
            </a:lvl1pPr>
            <a:lvl2pPr algn="l" defTabSz="685749" rtl="0" eaLnBrk="1" latinLnBrk="0" hangingPunct="1">
              <a:lnSpc>
                <a:spcPct val="90000"/>
              </a:lnSpc>
              <a:buFont typeface="Arial" panose="020B0604020202020204" pitchFamily="34" charset="0"/>
              <a:defRPr lang="en-US" sz="1400" kern="1200" dirty="0" smtClean="0">
                <a:solidFill>
                  <a:srgbClr val="545559"/>
                </a:solidFill>
                <a:latin typeface="+mn-lt"/>
                <a:ea typeface="+mn-ea"/>
                <a:cs typeface="+mn-cs"/>
              </a:defRPr>
            </a:lvl2pPr>
            <a:lvl3pPr algn="l" defTabSz="685749" rtl="0" eaLnBrk="1" latinLnBrk="0" hangingPunct="1">
              <a:lnSpc>
                <a:spcPct val="90000"/>
              </a:lnSpc>
              <a:buFont typeface="Arial" panose="020B0604020202020204" pitchFamily="34" charset="0"/>
              <a:defRPr lang="en-US" sz="1200" kern="1200" dirty="0" smtClean="0">
                <a:solidFill>
                  <a:srgbClr val="545559"/>
                </a:solidFill>
                <a:latin typeface="+mn-lt"/>
                <a:ea typeface="+mn-ea"/>
                <a:cs typeface="+mn-cs"/>
              </a:defRPr>
            </a:lvl3pPr>
            <a:lvl4pPr algn="l" defTabSz="685749" rtl="0" eaLnBrk="1" latinLnBrk="0" hangingPunct="1">
              <a:lnSpc>
                <a:spcPct val="90000"/>
              </a:lnSpc>
              <a:buFont typeface="Arial" panose="020B0604020202020204" pitchFamily="34" charset="0"/>
              <a:defRPr lang="en-US" sz="1200" kern="1200" dirty="0" smtClean="0">
                <a:solidFill>
                  <a:srgbClr val="545559"/>
                </a:solidFill>
                <a:latin typeface="+mn-lt"/>
                <a:ea typeface="+mn-ea"/>
                <a:cs typeface="+mn-cs"/>
              </a:defRPr>
            </a:lvl4pPr>
            <a:lvl5pPr algn="l" defTabSz="685749" rtl="0" eaLnBrk="1" latinLnBrk="0" hangingPunct="1">
              <a:lnSpc>
                <a:spcPct val="90000"/>
              </a:lnSpc>
              <a:buFont typeface="Arial" panose="020B0604020202020204" pitchFamily="34" charset="0"/>
              <a:defRPr lang="en-US" sz="1200" kern="1200" dirty="0">
                <a:solidFill>
                  <a:srgbClr val="545559"/>
                </a:solidFill>
                <a:latin typeface="+mn-lt"/>
                <a:ea typeface="+mn-ea"/>
                <a:cs typeface="+mn-cs"/>
              </a:defRPr>
            </a:lvl5pPr>
            <a:lvl6pPr marL="1371600" marR="0" indent="-227013" algn="l" defTabSz="685749" rtl="0" eaLnBrk="1" fontAlgn="auto" latinLnBrk="0" hangingPunct="1">
              <a:lnSpc>
                <a:spcPct val="90000"/>
              </a:lnSpc>
              <a:spcBef>
                <a:spcPts val="375"/>
              </a:spcBef>
              <a:spcAft>
                <a:spcPts val="0"/>
              </a:spcAft>
              <a:buClr>
                <a:srgbClr val="545559"/>
              </a:buClr>
              <a:buSzPct val="90000"/>
              <a:buFont typeface="Arial" panose="020B0604020202020204" pitchFamily="34" charset="0"/>
              <a:buChar char="•"/>
              <a:tabLst/>
              <a:defRPr/>
            </a:lvl6pPr>
            <a:lvl7pPr marL="1601788" marR="0" indent="-230188" algn="l" defTabSz="685749" rtl="0" eaLnBrk="1" fontAlgn="auto" latinLnBrk="0" hangingPunct="1">
              <a:lnSpc>
                <a:spcPct val="90000"/>
              </a:lnSpc>
              <a:spcBef>
                <a:spcPts val="375"/>
              </a:spcBef>
              <a:spcAft>
                <a:spcPts val="0"/>
              </a:spcAft>
              <a:buClrTx/>
              <a:buSzPct val="80000"/>
              <a:buFont typeface="Arial" panose="020B0604020202020204" pitchFamily="34" charset="0"/>
              <a:buChar char="•"/>
              <a:tabLst/>
              <a:defRPr/>
            </a:lvl7pPr>
            <a:lvl8pPr marL="1828800" marR="0" indent="-227013" algn="l" defTabSz="685749" rtl="0" eaLnBrk="1" fontAlgn="auto" latinLnBrk="0" hangingPunct="1">
              <a:lnSpc>
                <a:spcPct val="90000"/>
              </a:lnSpc>
              <a:spcBef>
                <a:spcPts val="375"/>
              </a:spcBef>
              <a:spcAft>
                <a:spcPts val="0"/>
              </a:spcAft>
              <a:buClrTx/>
              <a:buSzPct val="80000"/>
              <a:buFont typeface="Arial" panose="020B0604020202020204" pitchFamily="34" charset="0"/>
              <a:buChar char="•"/>
              <a:tabLst/>
              <a:defRPr>
                <a:solidFill>
                  <a:schemeClr val="tx2"/>
                </a:solidFill>
              </a:defRPr>
            </a:lvl8pPr>
            <a:lvl9pPr marL="2058988" marR="0" indent="-230188" algn="l" defTabSz="685749" rtl="0" eaLnBrk="1" fontAlgn="auto" latinLnBrk="0" hangingPunct="1">
              <a:lnSpc>
                <a:spcPct val="90000"/>
              </a:lnSpc>
              <a:spcBef>
                <a:spcPts val="375"/>
              </a:spcBef>
              <a:spcAft>
                <a:spcPts val="0"/>
              </a:spcAft>
              <a:buClrTx/>
              <a:buSzPct val="80000"/>
              <a:buFont typeface="Arial" panose="020B0604020202020204" pitchFamily="34" charset="0"/>
              <a:buChar char="•"/>
              <a:tabLst/>
              <a:defRPr>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372376"/>
            <a:ext cx="5746805" cy="444089"/>
          </a:xfrm>
          <a:prstGeom prst="rect">
            <a:avLst/>
          </a:prstGeom>
        </p:spPr>
        <p:txBody>
          <a:bodyPr anchor="b">
            <a:noAutofit/>
          </a:bodyPr>
          <a:lstStyle>
            <a:lvl1pPr marL="0" indent="0">
              <a:buNone/>
              <a:defRPr lang="en-US" sz="1700" b="1" kern="1200" dirty="0" smtClean="0">
                <a:solidFill>
                  <a:srgbClr val="545559"/>
                </a:solidFill>
                <a:latin typeface="+mn-lt"/>
                <a:ea typeface="+mn-ea"/>
                <a:cs typeface="+mn-cs"/>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marL="0" lvl="0" indent="0" algn="l" defTabSz="685749" rtl="0" eaLnBrk="1" latinLnBrk="0" hangingPunct="1">
              <a:lnSpc>
                <a:spcPct val="90000"/>
              </a:lnSpc>
              <a:spcBef>
                <a:spcPts val="750"/>
              </a:spcBef>
              <a:buFont typeface="Arial" panose="020B0604020202020204" pitchFamily="34" charset="0"/>
              <a:buNone/>
            </a:pPr>
            <a:r>
              <a:rPr lang="en-US"/>
              <a:t>Edit Master text styles</a:t>
            </a:r>
          </a:p>
        </p:txBody>
      </p:sp>
      <p:sp>
        <p:nvSpPr>
          <p:cNvPr id="6" name="Content Placeholder 5"/>
          <p:cNvSpPr>
            <a:spLocks noGrp="1"/>
          </p:cNvSpPr>
          <p:nvPr>
            <p:ph sz="quarter" idx="4"/>
          </p:nvPr>
        </p:nvSpPr>
        <p:spPr>
          <a:xfrm>
            <a:off x="6172200" y="1837850"/>
            <a:ext cx="5746805" cy="4105750"/>
          </a:xfrm>
          <a:prstGeom prst="rect">
            <a:avLst/>
          </a:prstGeom>
        </p:spPr>
        <p:txBody>
          <a:bodyPr>
            <a:noAutofit/>
          </a:bodyPr>
          <a:lstStyle>
            <a:lvl1pPr algn="l" defTabSz="685749" rtl="0" eaLnBrk="1" latinLnBrk="0" hangingPunct="1">
              <a:lnSpc>
                <a:spcPct val="90000"/>
              </a:lnSpc>
              <a:buFont typeface="Arial" panose="020B0604020202020204" pitchFamily="34" charset="0"/>
              <a:defRPr lang="en-US" sz="1600" kern="1200" dirty="0" smtClean="0">
                <a:solidFill>
                  <a:srgbClr val="545559"/>
                </a:solidFill>
                <a:latin typeface="+mn-lt"/>
                <a:ea typeface="+mn-ea"/>
                <a:cs typeface="+mn-cs"/>
              </a:defRPr>
            </a:lvl1pPr>
            <a:lvl2pPr algn="l" defTabSz="685749" rtl="0" eaLnBrk="1" latinLnBrk="0" hangingPunct="1">
              <a:lnSpc>
                <a:spcPct val="90000"/>
              </a:lnSpc>
              <a:buFont typeface="Arial" panose="020B0604020202020204" pitchFamily="34" charset="0"/>
              <a:defRPr lang="en-US" sz="1400" kern="1200" dirty="0" smtClean="0">
                <a:solidFill>
                  <a:srgbClr val="545559"/>
                </a:solidFill>
                <a:latin typeface="+mn-lt"/>
                <a:ea typeface="+mn-ea"/>
                <a:cs typeface="+mn-cs"/>
              </a:defRPr>
            </a:lvl2pPr>
            <a:lvl3pPr algn="l" defTabSz="685749" rtl="0" eaLnBrk="1" latinLnBrk="0" hangingPunct="1">
              <a:lnSpc>
                <a:spcPct val="90000"/>
              </a:lnSpc>
              <a:buFont typeface="Arial" panose="020B0604020202020204" pitchFamily="34" charset="0"/>
              <a:defRPr lang="en-US" sz="1200" kern="1200" dirty="0" smtClean="0">
                <a:solidFill>
                  <a:srgbClr val="545559"/>
                </a:solidFill>
                <a:latin typeface="+mn-lt"/>
                <a:ea typeface="+mn-ea"/>
                <a:cs typeface="+mn-cs"/>
              </a:defRPr>
            </a:lvl3pPr>
            <a:lvl4pPr algn="l" defTabSz="685749" rtl="0" eaLnBrk="1" latinLnBrk="0" hangingPunct="1">
              <a:lnSpc>
                <a:spcPct val="90000"/>
              </a:lnSpc>
              <a:buFont typeface="Arial" panose="020B0604020202020204" pitchFamily="34" charset="0"/>
              <a:defRPr lang="en-US" sz="1200" kern="1200" dirty="0" smtClean="0">
                <a:solidFill>
                  <a:srgbClr val="545559"/>
                </a:solidFill>
                <a:latin typeface="+mn-lt"/>
                <a:ea typeface="+mn-ea"/>
                <a:cs typeface="+mn-cs"/>
              </a:defRPr>
            </a:lvl4pPr>
            <a:lvl5pPr algn="l" defTabSz="685749" rtl="0" eaLnBrk="1" latinLnBrk="0" hangingPunct="1">
              <a:lnSpc>
                <a:spcPct val="90000"/>
              </a:lnSpc>
              <a:buFont typeface="Arial" panose="020B0604020202020204" pitchFamily="34" charset="0"/>
              <a:defRPr lang="en-US" sz="1200" kern="1200" dirty="0">
                <a:solidFill>
                  <a:srgbClr val="545559"/>
                </a:solidFill>
                <a:latin typeface="+mn-lt"/>
                <a:ea typeface="+mn-ea"/>
                <a:cs typeface="+mn-cs"/>
              </a:defRPr>
            </a:lvl5pPr>
            <a:lvl6pPr marL="1371600" marR="0" indent="-227013" algn="l" defTabSz="685749" rtl="0" eaLnBrk="1" fontAlgn="auto" latinLnBrk="0" hangingPunct="1">
              <a:lnSpc>
                <a:spcPct val="90000"/>
              </a:lnSpc>
              <a:spcBef>
                <a:spcPts val="375"/>
              </a:spcBef>
              <a:spcAft>
                <a:spcPts val="0"/>
              </a:spcAft>
              <a:buClr>
                <a:srgbClr val="545559"/>
              </a:buClr>
              <a:buSzPct val="90000"/>
              <a:buFont typeface="Arial" panose="020B0604020202020204" pitchFamily="34" charset="0"/>
              <a:buChar char="•"/>
              <a:tabLst/>
              <a:defRPr/>
            </a:lvl6pPr>
            <a:lvl7pPr marL="1601788" marR="0" indent="-230188" algn="l" defTabSz="685749" rtl="0" eaLnBrk="1" fontAlgn="auto" latinLnBrk="0" hangingPunct="1">
              <a:lnSpc>
                <a:spcPct val="90000"/>
              </a:lnSpc>
              <a:spcBef>
                <a:spcPts val="375"/>
              </a:spcBef>
              <a:spcAft>
                <a:spcPts val="0"/>
              </a:spcAft>
              <a:buClrTx/>
              <a:buSzPct val="80000"/>
              <a:buFont typeface="Arial" panose="020B0604020202020204" pitchFamily="34" charset="0"/>
              <a:buChar char="•"/>
              <a:tabLst/>
              <a:defRPr/>
            </a:lvl7pPr>
            <a:lvl8pPr marL="1828800" marR="0" indent="-227013" algn="l" defTabSz="685749" rtl="0" eaLnBrk="1" fontAlgn="auto" latinLnBrk="0" hangingPunct="1">
              <a:lnSpc>
                <a:spcPct val="90000"/>
              </a:lnSpc>
              <a:spcBef>
                <a:spcPts val="375"/>
              </a:spcBef>
              <a:spcAft>
                <a:spcPts val="0"/>
              </a:spcAft>
              <a:buClrTx/>
              <a:buSzPct val="80000"/>
              <a:buFont typeface="Arial" panose="020B0604020202020204" pitchFamily="34" charset="0"/>
              <a:buChar char="•"/>
              <a:tabLst/>
              <a:defRPr>
                <a:solidFill>
                  <a:schemeClr val="tx2"/>
                </a:solidFill>
              </a:defRPr>
            </a:lvl8pPr>
            <a:lvl9pPr marL="2058988" marR="0" indent="-230188" algn="l" defTabSz="685749" rtl="0" eaLnBrk="1" fontAlgn="auto" latinLnBrk="0" hangingPunct="1">
              <a:lnSpc>
                <a:spcPct val="90000"/>
              </a:lnSpc>
              <a:spcBef>
                <a:spcPts val="375"/>
              </a:spcBef>
              <a:spcAft>
                <a:spcPts val="0"/>
              </a:spcAft>
              <a:buClrTx/>
              <a:buSzPct val="80000"/>
              <a:buFont typeface="Arial" panose="020B0604020202020204" pitchFamily="34" charset="0"/>
              <a:buChar char="•"/>
              <a:tabLst/>
              <a:defRPr>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138156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_with Image on Left">
    <p:spTree>
      <p:nvGrpSpPr>
        <p:cNvPr id="1" name=""/>
        <p:cNvGrpSpPr/>
        <p:nvPr/>
      </p:nvGrpSpPr>
      <p:grpSpPr>
        <a:xfrm>
          <a:off x="0" y="0"/>
          <a:ext cx="0" cy="0"/>
          <a:chOff x="0" y="0"/>
          <a:chExt cx="0" cy="0"/>
        </a:xfrm>
      </p:grpSpPr>
      <p:sp>
        <p:nvSpPr>
          <p:cNvPr id="2" name="Title 1"/>
          <p:cNvSpPr>
            <a:spLocks noGrp="1"/>
          </p:cNvSpPr>
          <p:nvPr>
            <p:ph type="title"/>
          </p:nvPr>
        </p:nvSpPr>
        <p:spPr>
          <a:xfrm>
            <a:off x="381001" y="647700"/>
            <a:ext cx="11544299" cy="495300"/>
          </a:xfrm>
        </p:spPr>
        <p:txBody>
          <a:bodyPr/>
          <a:lstStyle/>
          <a:p>
            <a:r>
              <a:rPr lang="en-US"/>
              <a:t>Click to edit Master title style</a:t>
            </a:r>
            <a:endParaRPr lang="en-US" dirty="0"/>
          </a:p>
        </p:txBody>
      </p:sp>
      <p:sp>
        <p:nvSpPr>
          <p:cNvPr id="4" name="Content Placeholder 3"/>
          <p:cNvSpPr>
            <a:spLocks noGrp="1"/>
          </p:cNvSpPr>
          <p:nvPr>
            <p:ph sz="half" idx="2"/>
          </p:nvPr>
        </p:nvSpPr>
        <p:spPr>
          <a:xfrm>
            <a:off x="6753231" y="1452896"/>
            <a:ext cx="5162279" cy="4468582"/>
          </a:xfrm>
          <a:prstGeom prst="rect">
            <a:avLst/>
          </a:prstGeo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sz="1200"/>
            </a:lvl5pPr>
            <a:lvl6pPr marL="1371600" marR="0" indent="-227013" algn="l" defTabSz="685749" rtl="0" eaLnBrk="1" fontAlgn="auto" latinLnBrk="0" hangingPunct="1">
              <a:lnSpc>
                <a:spcPct val="100000"/>
              </a:lnSpc>
              <a:spcBef>
                <a:spcPts val="300"/>
              </a:spcBef>
              <a:spcAft>
                <a:spcPts val="300"/>
              </a:spcAft>
              <a:buClr>
                <a:srgbClr val="545559"/>
              </a:buClr>
              <a:buSzPct val="90000"/>
              <a:buFont typeface="Arial" panose="020B0604020202020204" pitchFamily="34" charset="0"/>
              <a:buChar char="•"/>
              <a:tabLst/>
              <a:defRPr/>
            </a:lvl6pPr>
            <a:lvl7pPr marL="1601788" marR="0" indent="-230188"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lvl7pPr>
            <a:lvl8pPr marL="1828800" marR="0" indent="-227013"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solidFill>
                  <a:schemeClr val="tx2"/>
                </a:solidFill>
              </a:defRPr>
            </a:lvl8pPr>
            <a:lvl9pPr marL="2058988" marR="0" indent="-230188"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3"/>
          </p:nvPr>
        </p:nvSpPr>
        <p:spPr>
          <a:xfrm>
            <a:off x="1" y="1511711"/>
            <a:ext cx="6619875" cy="4431890"/>
          </a:xfrm>
          <a:prstGeom prst="rect">
            <a:avLst/>
          </a:prstGeom>
        </p:spPr>
        <p:txBody>
          <a:bodyPr/>
          <a:lstStyle/>
          <a:p>
            <a:r>
              <a:rPr lang="en-US"/>
              <a:t>Click icon to add picture</a:t>
            </a:r>
          </a:p>
        </p:txBody>
      </p:sp>
    </p:spTree>
    <p:extLst>
      <p:ext uri="{BB962C8B-B14F-4D97-AF65-F5344CB8AC3E}">
        <p14:creationId xmlns:p14="http://schemas.microsoft.com/office/powerpoint/2010/main" val="1068714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_and_Image on RIght">
    <p:spTree>
      <p:nvGrpSpPr>
        <p:cNvPr id="1" name=""/>
        <p:cNvGrpSpPr/>
        <p:nvPr/>
      </p:nvGrpSpPr>
      <p:grpSpPr>
        <a:xfrm>
          <a:off x="0" y="0"/>
          <a:ext cx="0" cy="0"/>
          <a:chOff x="0" y="0"/>
          <a:chExt cx="0" cy="0"/>
        </a:xfrm>
      </p:grpSpPr>
      <p:sp>
        <p:nvSpPr>
          <p:cNvPr id="2" name="Title 1"/>
          <p:cNvSpPr>
            <a:spLocks noGrp="1"/>
          </p:cNvSpPr>
          <p:nvPr>
            <p:ph type="title"/>
          </p:nvPr>
        </p:nvSpPr>
        <p:spPr>
          <a:xfrm>
            <a:off x="381001" y="647700"/>
            <a:ext cx="11544299" cy="495300"/>
          </a:xfrm>
        </p:spPr>
        <p:txBody>
          <a:bodyPr/>
          <a:lstStyle/>
          <a:p>
            <a:r>
              <a:rPr lang="en-US"/>
              <a:t>Click to edit Master title style</a:t>
            </a:r>
          </a:p>
        </p:txBody>
      </p:sp>
      <p:sp>
        <p:nvSpPr>
          <p:cNvPr id="3" name="Content Placeholder 2"/>
          <p:cNvSpPr>
            <a:spLocks noGrp="1"/>
          </p:cNvSpPr>
          <p:nvPr>
            <p:ph sz="half" idx="1"/>
          </p:nvPr>
        </p:nvSpPr>
        <p:spPr>
          <a:xfrm>
            <a:off x="370495" y="1447800"/>
            <a:ext cx="5111253" cy="4382228"/>
          </a:xfrm>
          <a:prstGeom prst="rect">
            <a:avLst/>
          </a:prstGeom>
        </p:spPr>
        <p:txBody>
          <a:bodyPr/>
          <a:lstStyle>
            <a:lvl1pPr>
              <a:lnSpc>
                <a:spcPct val="100000"/>
              </a:lnSpc>
              <a:spcBef>
                <a:spcPts val="200"/>
              </a:spcBef>
              <a:spcAft>
                <a:spcPts val="2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sz="1200"/>
            </a:lvl4pPr>
            <a:lvl5pPr>
              <a:lnSpc>
                <a:spcPct val="100000"/>
              </a:lnSpc>
              <a:spcBef>
                <a:spcPts val="300"/>
              </a:spcBef>
              <a:spcAft>
                <a:spcPts val="300"/>
              </a:spcAft>
              <a:defRPr sz="1200"/>
            </a:lvl5pPr>
            <a:lvl6pPr marL="1371600" marR="0" indent="-227013" algn="l" defTabSz="685749" rtl="0" eaLnBrk="1" fontAlgn="auto" latinLnBrk="0" hangingPunct="1">
              <a:lnSpc>
                <a:spcPct val="100000"/>
              </a:lnSpc>
              <a:spcBef>
                <a:spcPts val="300"/>
              </a:spcBef>
              <a:spcAft>
                <a:spcPts val="300"/>
              </a:spcAft>
              <a:buClr>
                <a:srgbClr val="545559"/>
              </a:buClr>
              <a:buSzPct val="90000"/>
              <a:buFont typeface="Arial" panose="020B0604020202020204" pitchFamily="34" charset="0"/>
              <a:buChar char="•"/>
              <a:tabLst/>
              <a:defRPr/>
            </a:lvl6pPr>
            <a:lvl7pPr marL="1601788" marR="0" indent="-230188"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lvl7pPr>
            <a:lvl8pPr marL="1828800" marR="0" indent="-227013"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solidFill>
                  <a:schemeClr val="tx2"/>
                </a:solidFill>
              </a:defRPr>
            </a:lvl8pPr>
            <a:lvl9pPr marL="2058988" marR="0" indent="-230188" algn="l" defTabSz="685749" rtl="0" eaLnBrk="1" fontAlgn="auto" latinLnBrk="0" hangingPunct="1">
              <a:lnSpc>
                <a:spcPct val="100000"/>
              </a:lnSpc>
              <a:spcBef>
                <a:spcPts val="300"/>
              </a:spcBef>
              <a:spcAft>
                <a:spcPts val="300"/>
              </a:spcAft>
              <a:buClrTx/>
              <a:buSzPct val="80000"/>
              <a:buFont typeface="Arial" panose="020B0604020202020204" pitchFamily="34" charset="0"/>
              <a:buChar char="•"/>
              <a:tabLst/>
              <a:defRPr>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3"/>
          </p:nvPr>
        </p:nvSpPr>
        <p:spPr>
          <a:xfrm>
            <a:off x="5676903" y="1511710"/>
            <a:ext cx="6515100" cy="4431890"/>
          </a:xfrm>
          <a:prstGeom prst="rect">
            <a:avLst/>
          </a:prstGeom>
        </p:spPr>
        <p:txBody>
          <a:bodyPr/>
          <a:lstStyle/>
          <a:p>
            <a:r>
              <a:rPr lang="en-US"/>
              <a:t>Click icon to add picture</a:t>
            </a:r>
          </a:p>
        </p:txBody>
      </p:sp>
    </p:spTree>
    <p:extLst>
      <p:ext uri="{BB962C8B-B14F-4D97-AF65-F5344CB8AC3E}">
        <p14:creationId xmlns:p14="http://schemas.microsoft.com/office/powerpoint/2010/main" val="1128225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hart ">
    <p:spTree>
      <p:nvGrpSpPr>
        <p:cNvPr id="1" name=""/>
        <p:cNvGrpSpPr/>
        <p:nvPr/>
      </p:nvGrpSpPr>
      <p:grpSpPr>
        <a:xfrm>
          <a:off x="0" y="0"/>
          <a:ext cx="0" cy="0"/>
          <a:chOff x="0" y="0"/>
          <a:chExt cx="0" cy="0"/>
        </a:xfrm>
      </p:grpSpPr>
      <p:sp>
        <p:nvSpPr>
          <p:cNvPr id="2" name="Title 1"/>
          <p:cNvSpPr>
            <a:spLocks noGrp="1"/>
          </p:cNvSpPr>
          <p:nvPr>
            <p:ph type="title"/>
          </p:nvPr>
        </p:nvSpPr>
        <p:spPr>
          <a:xfrm>
            <a:off x="381002" y="647700"/>
            <a:ext cx="11455399" cy="495300"/>
          </a:xfrm>
        </p:spPr>
        <p:txBody>
          <a:bodyPr/>
          <a:lstStyle/>
          <a:p>
            <a:r>
              <a:rPr lang="en-US"/>
              <a:t>Click to edit Master title style</a:t>
            </a:r>
          </a:p>
        </p:txBody>
      </p:sp>
      <p:sp>
        <p:nvSpPr>
          <p:cNvPr id="6" name="Chart Placeholder 5"/>
          <p:cNvSpPr>
            <a:spLocks noGrp="1"/>
          </p:cNvSpPr>
          <p:nvPr>
            <p:ph type="chart" sz="quarter" idx="13"/>
          </p:nvPr>
        </p:nvSpPr>
        <p:spPr>
          <a:xfrm>
            <a:off x="381002" y="1371600"/>
            <a:ext cx="11455399" cy="4572000"/>
          </a:xfrm>
          <a:prstGeom prst="rect">
            <a:avLst/>
          </a:prstGeom>
        </p:spPr>
        <p:txBody>
          <a:bodyPr/>
          <a:lstStyle/>
          <a:p>
            <a:r>
              <a:rPr lang="en-US"/>
              <a:t>Click icon to add chart</a:t>
            </a:r>
          </a:p>
        </p:txBody>
      </p:sp>
    </p:spTree>
    <p:extLst>
      <p:ext uri="{BB962C8B-B14F-4D97-AF65-F5344CB8AC3E}">
        <p14:creationId xmlns:p14="http://schemas.microsoft.com/office/powerpoint/2010/main" val="29021379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1_no Text">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304800"/>
            <a:ext cx="12192000" cy="563880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16570529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mage1_no Text">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2000" cy="6858000"/>
          </a:xfrm>
          <a:prstGeom prst="rect">
            <a:avLst/>
          </a:prstGeom>
        </p:spPr>
        <p:txBody>
          <a:bodyPr/>
          <a:lstStyle/>
          <a:p>
            <a:r>
              <a:rPr lang="en-US"/>
              <a:t>Click icon to add picture</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5"/>
            <a:ext cx="12192000" cy="6856628"/>
          </a:xfrm>
          <a:prstGeom prst="rect">
            <a:avLst/>
          </a:prstGeom>
        </p:spPr>
      </p:pic>
      <p:sp>
        <p:nvSpPr>
          <p:cNvPr id="23" name="Text Placeholder 22"/>
          <p:cNvSpPr>
            <a:spLocks noGrp="1"/>
          </p:cNvSpPr>
          <p:nvPr>
            <p:ph type="body" sz="quarter" idx="14"/>
          </p:nvPr>
        </p:nvSpPr>
        <p:spPr>
          <a:xfrm>
            <a:off x="8180665" y="2693199"/>
            <a:ext cx="3513793" cy="2455826"/>
          </a:xfrm>
          <a:prstGeom prst="rect">
            <a:avLst/>
          </a:prstGeom>
        </p:spPr>
        <p:txBody>
          <a:bodyPr/>
          <a:lstStyle>
            <a:lvl1pPr marL="117475" indent="339725">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85800" indent="0">
              <a:buNone/>
              <a:defRPr>
                <a:solidFill>
                  <a:schemeClr val="bg1"/>
                </a:solidFill>
              </a:defRPr>
            </a:lvl4pPr>
            <a:lvl5pPr marL="9144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6"/>
          <p:cNvSpPr>
            <a:spLocks noEditPoints="1"/>
          </p:cNvSpPr>
          <p:nvPr userDrawn="1"/>
        </p:nvSpPr>
        <p:spPr bwMode="auto">
          <a:xfrm>
            <a:off x="8024037" y="2469760"/>
            <a:ext cx="694660" cy="448128"/>
          </a:xfrm>
          <a:custGeom>
            <a:avLst/>
            <a:gdLst>
              <a:gd name="T0" fmla="*/ 694 w 1167"/>
              <a:gd name="T1" fmla="*/ 1006 h 1006"/>
              <a:gd name="T2" fmla="*/ 694 w 1167"/>
              <a:gd name="T3" fmla="*/ 1006 h 1006"/>
              <a:gd name="T4" fmla="*/ 694 w 1167"/>
              <a:gd name="T5" fmla="*/ 562 h 1006"/>
              <a:gd name="T6" fmla="*/ 1043 w 1167"/>
              <a:gd name="T7" fmla="*/ 0 h 1006"/>
              <a:gd name="T8" fmla="*/ 1148 w 1167"/>
              <a:gd name="T9" fmla="*/ 191 h 1006"/>
              <a:gd name="T10" fmla="*/ 934 w 1167"/>
              <a:gd name="T11" fmla="*/ 526 h 1006"/>
              <a:gd name="T12" fmla="*/ 1167 w 1167"/>
              <a:gd name="T13" fmla="*/ 526 h 1006"/>
              <a:gd name="T14" fmla="*/ 1167 w 1167"/>
              <a:gd name="T15" fmla="*/ 1006 h 1006"/>
              <a:gd name="T16" fmla="*/ 694 w 1167"/>
              <a:gd name="T17" fmla="*/ 1006 h 1006"/>
              <a:gd name="T18" fmla="*/ 0 w 1167"/>
              <a:gd name="T19" fmla="*/ 1006 h 1006"/>
              <a:gd name="T20" fmla="*/ 0 w 1167"/>
              <a:gd name="T21" fmla="*/ 1006 h 1006"/>
              <a:gd name="T22" fmla="*/ 0 w 1167"/>
              <a:gd name="T23" fmla="*/ 562 h 1006"/>
              <a:gd name="T24" fmla="*/ 342 w 1167"/>
              <a:gd name="T25" fmla="*/ 0 h 1006"/>
              <a:gd name="T26" fmla="*/ 448 w 1167"/>
              <a:gd name="T27" fmla="*/ 191 h 1006"/>
              <a:gd name="T28" fmla="*/ 234 w 1167"/>
              <a:gd name="T29" fmla="*/ 526 h 1006"/>
              <a:gd name="T30" fmla="*/ 471 w 1167"/>
              <a:gd name="T31" fmla="*/ 526 h 1006"/>
              <a:gd name="T32" fmla="*/ 471 w 1167"/>
              <a:gd name="T33" fmla="*/ 1006 h 1006"/>
              <a:gd name="T34" fmla="*/ 0 w 1167"/>
              <a:gd name="T3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grpSp>
        <p:nvGrpSpPr>
          <p:cNvPr id="24" name="Group 23"/>
          <p:cNvGrpSpPr/>
          <p:nvPr userDrawn="1"/>
        </p:nvGrpSpPr>
        <p:grpSpPr>
          <a:xfrm>
            <a:off x="9991557" y="6124008"/>
            <a:ext cx="1841972" cy="571323"/>
            <a:chOff x="8178800" y="5559425"/>
            <a:chExt cx="3106738" cy="963613"/>
          </a:xfrm>
        </p:grpSpPr>
        <p:sp>
          <p:nvSpPr>
            <p:cNvPr id="26" name="Freeform 25"/>
            <p:cNvSpPr>
              <a:spLocks/>
            </p:cNvSpPr>
            <p:nvPr/>
          </p:nvSpPr>
          <p:spPr bwMode="auto">
            <a:xfrm>
              <a:off x="9242425" y="5881688"/>
              <a:ext cx="252413" cy="325438"/>
            </a:xfrm>
            <a:custGeom>
              <a:avLst/>
              <a:gdLst>
                <a:gd name="T0" fmla="*/ 122 w 159"/>
                <a:gd name="T1" fmla="*/ 205 h 205"/>
                <a:gd name="T2" fmla="*/ 122 w 159"/>
                <a:gd name="T3" fmla="*/ 116 h 205"/>
                <a:gd name="T4" fmla="*/ 37 w 159"/>
                <a:gd name="T5" fmla="*/ 116 h 205"/>
                <a:gd name="T6" fmla="*/ 37 w 159"/>
                <a:gd name="T7" fmla="*/ 205 h 205"/>
                <a:gd name="T8" fmla="*/ 0 w 159"/>
                <a:gd name="T9" fmla="*/ 205 h 205"/>
                <a:gd name="T10" fmla="*/ 0 w 159"/>
                <a:gd name="T11" fmla="*/ 0 h 205"/>
                <a:gd name="T12" fmla="*/ 37 w 159"/>
                <a:gd name="T13" fmla="*/ 0 h 205"/>
                <a:gd name="T14" fmla="*/ 37 w 159"/>
                <a:gd name="T15" fmla="*/ 80 h 205"/>
                <a:gd name="T16" fmla="*/ 122 w 159"/>
                <a:gd name="T17" fmla="*/ 80 h 205"/>
                <a:gd name="T18" fmla="*/ 122 w 159"/>
                <a:gd name="T19" fmla="*/ 0 h 205"/>
                <a:gd name="T20" fmla="*/ 159 w 159"/>
                <a:gd name="T21" fmla="*/ 0 h 205"/>
                <a:gd name="T22" fmla="*/ 159 w 159"/>
                <a:gd name="T23" fmla="*/ 205 h 205"/>
                <a:gd name="T24" fmla="*/ 122 w 159"/>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205">
                  <a:moveTo>
                    <a:pt x="122" y="205"/>
                  </a:moveTo>
                  <a:lnTo>
                    <a:pt x="122" y="116"/>
                  </a:lnTo>
                  <a:lnTo>
                    <a:pt x="37" y="116"/>
                  </a:lnTo>
                  <a:lnTo>
                    <a:pt x="37" y="205"/>
                  </a:lnTo>
                  <a:lnTo>
                    <a:pt x="0" y="205"/>
                  </a:lnTo>
                  <a:lnTo>
                    <a:pt x="0" y="0"/>
                  </a:lnTo>
                  <a:lnTo>
                    <a:pt x="37" y="0"/>
                  </a:lnTo>
                  <a:lnTo>
                    <a:pt x="37" y="80"/>
                  </a:lnTo>
                  <a:lnTo>
                    <a:pt x="122" y="80"/>
                  </a:lnTo>
                  <a:lnTo>
                    <a:pt x="122" y="0"/>
                  </a:lnTo>
                  <a:lnTo>
                    <a:pt x="159" y="0"/>
                  </a:lnTo>
                  <a:lnTo>
                    <a:pt x="159" y="205"/>
                  </a:lnTo>
                  <a:lnTo>
                    <a:pt x="122"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p:cNvSpPr>
            <p:nvPr/>
          </p:nvSpPr>
          <p:spPr bwMode="auto">
            <a:xfrm>
              <a:off x="9558338" y="5881688"/>
              <a:ext cx="222250" cy="325438"/>
            </a:xfrm>
            <a:custGeom>
              <a:avLst/>
              <a:gdLst>
                <a:gd name="T0" fmla="*/ 0 w 140"/>
                <a:gd name="T1" fmla="*/ 205 h 205"/>
                <a:gd name="T2" fmla="*/ 0 w 140"/>
                <a:gd name="T3" fmla="*/ 0 h 205"/>
                <a:gd name="T4" fmla="*/ 140 w 140"/>
                <a:gd name="T5" fmla="*/ 0 h 205"/>
                <a:gd name="T6" fmla="*/ 140 w 140"/>
                <a:gd name="T7" fmla="*/ 33 h 205"/>
                <a:gd name="T8" fmla="*/ 37 w 140"/>
                <a:gd name="T9" fmla="*/ 33 h 205"/>
                <a:gd name="T10" fmla="*/ 37 w 140"/>
                <a:gd name="T11" fmla="*/ 81 h 205"/>
                <a:gd name="T12" fmla="*/ 127 w 140"/>
                <a:gd name="T13" fmla="*/ 81 h 205"/>
                <a:gd name="T14" fmla="*/ 127 w 140"/>
                <a:gd name="T15" fmla="*/ 115 h 205"/>
                <a:gd name="T16" fmla="*/ 37 w 140"/>
                <a:gd name="T17" fmla="*/ 115 h 205"/>
                <a:gd name="T18" fmla="*/ 37 w 140"/>
                <a:gd name="T19" fmla="*/ 172 h 205"/>
                <a:gd name="T20" fmla="*/ 140 w 140"/>
                <a:gd name="T21" fmla="*/ 172 h 205"/>
                <a:gd name="T22" fmla="*/ 140 w 140"/>
                <a:gd name="T23" fmla="*/ 205 h 205"/>
                <a:gd name="T24" fmla="*/ 0 w 140"/>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05">
                  <a:moveTo>
                    <a:pt x="0" y="205"/>
                  </a:moveTo>
                  <a:lnTo>
                    <a:pt x="0" y="0"/>
                  </a:lnTo>
                  <a:lnTo>
                    <a:pt x="140" y="0"/>
                  </a:lnTo>
                  <a:lnTo>
                    <a:pt x="140" y="33"/>
                  </a:lnTo>
                  <a:lnTo>
                    <a:pt x="37" y="33"/>
                  </a:lnTo>
                  <a:lnTo>
                    <a:pt x="37" y="81"/>
                  </a:lnTo>
                  <a:lnTo>
                    <a:pt x="127" y="81"/>
                  </a:lnTo>
                  <a:lnTo>
                    <a:pt x="127" y="115"/>
                  </a:lnTo>
                  <a:lnTo>
                    <a:pt x="37" y="115"/>
                  </a:lnTo>
                  <a:lnTo>
                    <a:pt x="37" y="172"/>
                  </a:lnTo>
                  <a:lnTo>
                    <a:pt x="140" y="172"/>
                  </a:lnTo>
                  <a:lnTo>
                    <a:pt x="140" y="205"/>
                  </a:lnTo>
                  <a:lnTo>
                    <a:pt x="0"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9809163" y="5881688"/>
              <a:ext cx="276225" cy="325438"/>
            </a:xfrm>
            <a:custGeom>
              <a:avLst/>
              <a:gdLst>
                <a:gd name="T0" fmla="*/ 133 w 174"/>
                <a:gd name="T1" fmla="*/ 205 h 205"/>
                <a:gd name="T2" fmla="*/ 87 w 174"/>
                <a:gd name="T3" fmla="*/ 131 h 205"/>
                <a:gd name="T4" fmla="*/ 41 w 174"/>
                <a:gd name="T5" fmla="*/ 205 h 205"/>
                <a:gd name="T6" fmla="*/ 0 w 174"/>
                <a:gd name="T7" fmla="*/ 205 h 205"/>
                <a:gd name="T8" fmla="*/ 65 w 174"/>
                <a:gd name="T9" fmla="*/ 101 h 205"/>
                <a:gd name="T10" fmla="*/ 1 w 174"/>
                <a:gd name="T11" fmla="*/ 0 h 205"/>
                <a:gd name="T12" fmla="*/ 42 w 174"/>
                <a:gd name="T13" fmla="*/ 0 h 205"/>
                <a:gd name="T14" fmla="*/ 88 w 174"/>
                <a:gd name="T15" fmla="*/ 72 h 205"/>
                <a:gd name="T16" fmla="*/ 133 w 174"/>
                <a:gd name="T17" fmla="*/ 0 h 205"/>
                <a:gd name="T18" fmla="*/ 173 w 174"/>
                <a:gd name="T19" fmla="*/ 0 h 205"/>
                <a:gd name="T20" fmla="*/ 110 w 174"/>
                <a:gd name="T21" fmla="*/ 101 h 205"/>
                <a:gd name="T22" fmla="*/ 174 w 174"/>
                <a:gd name="T23" fmla="*/ 205 h 205"/>
                <a:gd name="T24" fmla="*/ 133 w 174"/>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205">
                  <a:moveTo>
                    <a:pt x="133" y="205"/>
                  </a:moveTo>
                  <a:lnTo>
                    <a:pt x="87" y="131"/>
                  </a:lnTo>
                  <a:lnTo>
                    <a:pt x="41" y="205"/>
                  </a:lnTo>
                  <a:lnTo>
                    <a:pt x="0" y="205"/>
                  </a:lnTo>
                  <a:lnTo>
                    <a:pt x="65" y="101"/>
                  </a:lnTo>
                  <a:lnTo>
                    <a:pt x="1" y="0"/>
                  </a:lnTo>
                  <a:lnTo>
                    <a:pt x="42" y="0"/>
                  </a:lnTo>
                  <a:lnTo>
                    <a:pt x="88" y="72"/>
                  </a:lnTo>
                  <a:lnTo>
                    <a:pt x="133" y="0"/>
                  </a:lnTo>
                  <a:lnTo>
                    <a:pt x="173" y="0"/>
                  </a:lnTo>
                  <a:lnTo>
                    <a:pt x="110" y="101"/>
                  </a:lnTo>
                  <a:lnTo>
                    <a:pt x="174" y="205"/>
                  </a:lnTo>
                  <a:lnTo>
                    <a:pt x="133"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088563" y="5881688"/>
              <a:ext cx="293688" cy="325438"/>
            </a:xfrm>
            <a:custGeom>
              <a:avLst/>
              <a:gdLst>
                <a:gd name="T0" fmla="*/ 146 w 185"/>
                <a:gd name="T1" fmla="*/ 205 h 205"/>
                <a:gd name="T2" fmla="*/ 133 w 185"/>
                <a:gd name="T3" fmla="*/ 166 h 205"/>
                <a:gd name="T4" fmla="*/ 51 w 185"/>
                <a:gd name="T5" fmla="*/ 166 h 205"/>
                <a:gd name="T6" fmla="*/ 38 w 185"/>
                <a:gd name="T7" fmla="*/ 205 h 205"/>
                <a:gd name="T8" fmla="*/ 0 w 185"/>
                <a:gd name="T9" fmla="*/ 205 h 205"/>
                <a:gd name="T10" fmla="*/ 72 w 185"/>
                <a:gd name="T11" fmla="*/ 0 h 205"/>
                <a:gd name="T12" fmla="*/ 113 w 185"/>
                <a:gd name="T13" fmla="*/ 0 h 205"/>
                <a:gd name="T14" fmla="*/ 185 w 185"/>
                <a:gd name="T15" fmla="*/ 205 h 205"/>
                <a:gd name="T16" fmla="*/ 146 w 185"/>
                <a:gd name="T17" fmla="*/ 205 h 205"/>
                <a:gd name="T18" fmla="*/ 92 w 185"/>
                <a:gd name="T19" fmla="*/ 45 h 205"/>
                <a:gd name="T20" fmla="*/ 63 w 185"/>
                <a:gd name="T21" fmla="*/ 132 h 205"/>
                <a:gd name="T22" fmla="*/ 121 w 185"/>
                <a:gd name="T23" fmla="*/ 132 h 205"/>
                <a:gd name="T24" fmla="*/ 92 w 185"/>
                <a:gd name="T25" fmla="*/ 4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05">
                  <a:moveTo>
                    <a:pt x="146" y="205"/>
                  </a:moveTo>
                  <a:lnTo>
                    <a:pt x="133" y="166"/>
                  </a:lnTo>
                  <a:lnTo>
                    <a:pt x="51" y="166"/>
                  </a:lnTo>
                  <a:lnTo>
                    <a:pt x="38" y="205"/>
                  </a:lnTo>
                  <a:lnTo>
                    <a:pt x="0" y="205"/>
                  </a:lnTo>
                  <a:lnTo>
                    <a:pt x="72" y="0"/>
                  </a:lnTo>
                  <a:lnTo>
                    <a:pt x="113" y="0"/>
                  </a:lnTo>
                  <a:lnTo>
                    <a:pt x="185" y="205"/>
                  </a:lnTo>
                  <a:lnTo>
                    <a:pt x="146" y="205"/>
                  </a:lnTo>
                  <a:close/>
                  <a:moveTo>
                    <a:pt x="92" y="45"/>
                  </a:moveTo>
                  <a:lnTo>
                    <a:pt x="63" y="132"/>
                  </a:lnTo>
                  <a:lnTo>
                    <a:pt x="121" y="132"/>
                  </a:lnTo>
                  <a:lnTo>
                    <a:pt x="92" y="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p:cNvSpPr>
            <p:nvPr/>
          </p:nvSpPr>
          <p:spPr bwMode="auto">
            <a:xfrm>
              <a:off x="10394950" y="5875338"/>
              <a:ext cx="265113" cy="338138"/>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noEditPoints="1"/>
            </p:cNvSpPr>
            <p:nvPr/>
          </p:nvSpPr>
          <p:spPr bwMode="auto">
            <a:xfrm>
              <a:off x="10709275" y="5875338"/>
              <a:ext cx="269875" cy="338138"/>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0"/>
            <p:cNvSpPr>
              <a:spLocks/>
            </p:cNvSpPr>
            <p:nvPr/>
          </p:nvSpPr>
          <p:spPr bwMode="auto">
            <a:xfrm>
              <a:off x="11025188" y="5881688"/>
              <a:ext cx="260350" cy="325438"/>
            </a:xfrm>
            <a:custGeom>
              <a:avLst/>
              <a:gdLst>
                <a:gd name="T0" fmla="*/ 125 w 164"/>
                <a:gd name="T1" fmla="*/ 205 h 205"/>
                <a:gd name="T2" fmla="*/ 36 w 164"/>
                <a:gd name="T3" fmla="*/ 64 h 205"/>
                <a:gd name="T4" fmla="*/ 36 w 164"/>
                <a:gd name="T5" fmla="*/ 205 h 205"/>
                <a:gd name="T6" fmla="*/ 0 w 164"/>
                <a:gd name="T7" fmla="*/ 205 h 205"/>
                <a:gd name="T8" fmla="*/ 0 w 164"/>
                <a:gd name="T9" fmla="*/ 0 h 205"/>
                <a:gd name="T10" fmla="*/ 39 w 164"/>
                <a:gd name="T11" fmla="*/ 0 h 205"/>
                <a:gd name="T12" fmla="*/ 127 w 164"/>
                <a:gd name="T13" fmla="*/ 139 h 205"/>
                <a:gd name="T14" fmla="*/ 127 w 164"/>
                <a:gd name="T15" fmla="*/ 0 h 205"/>
                <a:gd name="T16" fmla="*/ 164 w 164"/>
                <a:gd name="T17" fmla="*/ 0 h 205"/>
                <a:gd name="T18" fmla="*/ 164 w 164"/>
                <a:gd name="T19" fmla="*/ 205 h 205"/>
                <a:gd name="T20" fmla="*/ 125 w 164"/>
                <a:gd name="T2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05">
                  <a:moveTo>
                    <a:pt x="125" y="205"/>
                  </a:moveTo>
                  <a:lnTo>
                    <a:pt x="36" y="64"/>
                  </a:lnTo>
                  <a:lnTo>
                    <a:pt x="36" y="205"/>
                  </a:lnTo>
                  <a:lnTo>
                    <a:pt x="0" y="205"/>
                  </a:lnTo>
                  <a:lnTo>
                    <a:pt x="0" y="0"/>
                  </a:lnTo>
                  <a:lnTo>
                    <a:pt x="39" y="0"/>
                  </a:lnTo>
                  <a:lnTo>
                    <a:pt x="127" y="139"/>
                  </a:lnTo>
                  <a:lnTo>
                    <a:pt x="127" y="0"/>
                  </a:lnTo>
                  <a:lnTo>
                    <a:pt x="164" y="0"/>
                  </a:lnTo>
                  <a:lnTo>
                    <a:pt x="164" y="205"/>
                  </a:lnTo>
                  <a:lnTo>
                    <a:pt x="125"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1"/>
            <p:cNvSpPr>
              <a:spLocks/>
            </p:cNvSpPr>
            <p:nvPr/>
          </p:nvSpPr>
          <p:spPr bwMode="auto">
            <a:xfrm>
              <a:off x="8596313" y="6281738"/>
              <a:ext cx="417513" cy="241300"/>
            </a:xfrm>
            <a:custGeom>
              <a:avLst/>
              <a:gdLst>
                <a:gd name="T0" fmla="*/ 88 w 263"/>
                <a:gd name="T1" fmla="*/ 0 h 152"/>
                <a:gd name="T2" fmla="*/ 0 w 263"/>
                <a:gd name="T3" fmla="*/ 152 h 152"/>
                <a:gd name="T4" fmla="*/ 263 w 263"/>
                <a:gd name="T5" fmla="*/ 0 h 152"/>
                <a:gd name="T6" fmla="*/ 88 w 263"/>
                <a:gd name="T7" fmla="*/ 0 h 152"/>
              </a:gdLst>
              <a:ahLst/>
              <a:cxnLst>
                <a:cxn ang="0">
                  <a:pos x="T0" y="T1"/>
                </a:cxn>
                <a:cxn ang="0">
                  <a:pos x="T2" y="T3"/>
                </a:cxn>
                <a:cxn ang="0">
                  <a:pos x="T4" y="T5"/>
                </a:cxn>
                <a:cxn ang="0">
                  <a:pos x="T6" y="T7"/>
                </a:cxn>
              </a:cxnLst>
              <a:rect l="0" t="0" r="r" b="b"/>
              <a:pathLst>
                <a:path w="263" h="152">
                  <a:moveTo>
                    <a:pt x="88" y="0"/>
                  </a:moveTo>
                  <a:lnTo>
                    <a:pt x="0" y="152"/>
                  </a:lnTo>
                  <a:lnTo>
                    <a:pt x="263" y="0"/>
                  </a:lnTo>
                  <a:lnTo>
                    <a:pt x="88"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2"/>
            <p:cNvSpPr>
              <a:spLocks/>
            </p:cNvSpPr>
            <p:nvPr/>
          </p:nvSpPr>
          <p:spPr bwMode="auto">
            <a:xfrm>
              <a:off x="8736013" y="5799138"/>
              <a:ext cx="277813" cy="482600"/>
            </a:xfrm>
            <a:custGeom>
              <a:avLst/>
              <a:gdLst>
                <a:gd name="T0" fmla="*/ 175 w 175"/>
                <a:gd name="T1" fmla="*/ 304 h 304"/>
                <a:gd name="T2" fmla="*/ 175 w 175"/>
                <a:gd name="T3" fmla="*/ 0 h 304"/>
                <a:gd name="T4" fmla="*/ 175 w 175"/>
                <a:gd name="T5" fmla="*/ 0 h 304"/>
                <a:gd name="T6" fmla="*/ 0 w 175"/>
                <a:gd name="T7" fmla="*/ 304 h 304"/>
                <a:gd name="T8" fmla="*/ 175 w 175"/>
                <a:gd name="T9" fmla="*/ 304 h 304"/>
              </a:gdLst>
              <a:ahLst/>
              <a:cxnLst>
                <a:cxn ang="0">
                  <a:pos x="T0" y="T1"/>
                </a:cxn>
                <a:cxn ang="0">
                  <a:pos x="T2" y="T3"/>
                </a:cxn>
                <a:cxn ang="0">
                  <a:pos x="T4" y="T5"/>
                </a:cxn>
                <a:cxn ang="0">
                  <a:pos x="T6" y="T7"/>
                </a:cxn>
                <a:cxn ang="0">
                  <a:pos x="T8" y="T9"/>
                </a:cxn>
              </a:cxnLst>
              <a:rect l="0" t="0" r="r" b="b"/>
              <a:pathLst>
                <a:path w="175" h="304">
                  <a:moveTo>
                    <a:pt x="175" y="304"/>
                  </a:moveTo>
                  <a:lnTo>
                    <a:pt x="175" y="0"/>
                  </a:lnTo>
                  <a:lnTo>
                    <a:pt x="175" y="0"/>
                  </a:lnTo>
                  <a:lnTo>
                    <a:pt x="0" y="304"/>
                  </a:lnTo>
                  <a:lnTo>
                    <a:pt x="175" y="304"/>
                  </a:lnTo>
                  <a:close/>
                </a:path>
              </a:pathLst>
            </a:custGeom>
            <a:solidFill>
              <a:schemeClr val="bg1">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3"/>
            <p:cNvSpPr>
              <a:spLocks/>
            </p:cNvSpPr>
            <p:nvPr/>
          </p:nvSpPr>
          <p:spPr bwMode="auto">
            <a:xfrm>
              <a:off x="8318500" y="5559425"/>
              <a:ext cx="277813" cy="603250"/>
            </a:xfrm>
            <a:custGeom>
              <a:avLst/>
              <a:gdLst>
                <a:gd name="T0" fmla="*/ 43 w 175"/>
                <a:gd name="T1" fmla="*/ 380 h 380"/>
                <a:gd name="T2" fmla="*/ 175 w 175"/>
                <a:gd name="T3" fmla="*/ 303 h 380"/>
                <a:gd name="T4" fmla="*/ 175 w 175"/>
                <a:gd name="T5" fmla="*/ 0 h 380"/>
                <a:gd name="T6" fmla="*/ 0 w 175"/>
                <a:gd name="T7" fmla="*/ 303 h 380"/>
                <a:gd name="T8" fmla="*/ 43 w 175"/>
                <a:gd name="T9" fmla="*/ 380 h 380"/>
              </a:gdLst>
              <a:ahLst/>
              <a:cxnLst>
                <a:cxn ang="0">
                  <a:pos x="T0" y="T1"/>
                </a:cxn>
                <a:cxn ang="0">
                  <a:pos x="T2" y="T3"/>
                </a:cxn>
                <a:cxn ang="0">
                  <a:pos x="T4" y="T5"/>
                </a:cxn>
                <a:cxn ang="0">
                  <a:pos x="T6" y="T7"/>
                </a:cxn>
                <a:cxn ang="0">
                  <a:pos x="T8" y="T9"/>
                </a:cxn>
              </a:cxnLst>
              <a:rect l="0" t="0" r="r" b="b"/>
              <a:pathLst>
                <a:path w="175" h="380">
                  <a:moveTo>
                    <a:pt x="43" y="380"/>
                  </a:moveTo>
                  <a:lnTo>
                    <a:pt x="175" y="303"/>
                  </a:lnTo>
                  <a:lnTo>
                    <a:pt x="175" y="0"/>
                  </a:lnTo>
                  <a:lnTo>
                    <a:pt x="0" y="303"/>
                  </a:lnTo>
                  <a:lnTo>
                    <a:pt x="43" y="38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4"/>
            <p:cNvSpPr>
              <a:spLocks/>
            </p:cNvSpPr>
            <p:nvPr/>
          </p:nvSpPr>
          <p:spPr bwMode="auto">
            <a:xfrm>
              <a:off x="8456613" y="6281738"/>
              <a:ext cx="139700" cy="241300"/>
            </a:xfrm>
            <a:custGeom>
              <a:avLst/>
              <a:gdLst>
                <a:gd name="T0" fmla="*/ 0 w 88"/>
                <a:gd name="T1" fmla="*/ 0 h 152"/>
                <a:gd name="T2" fmla="*/ 88 w 88"/>
                <a:gd name="T3" fmla="*/ 152 h 152"/>
                <a:gd name="T4" fmla="*/ 88 w 88"/>
                <a:gd name="T5" fmla="*/ 0 h 152"/>
                <a:gd name="T6" fmla="*/ 0 w 88"/>
                <a:gd name="T7" fmla="*/ 0 h 152"/>
              </a:gdLst>
              <a:ahLst/>
              <a:cxnLst>
                <a:cxn ang="0">
                  <a:pos x="T0" y="T1"/>
                </a:cxn>
                <a:cxn ang="0">
                  <a:pos x="T2" y="T3"/>
                </a:cxn>
                <a:cxn ang="0">
                  <a:pos x="T4" y="T5"/>
                </a:cxn>
                <a:cxn ang="0">
                  <a:pos x="T6" y="T7"/>
                </a:cxn>
              </a:cxnLst>
              <a:rect l="0" t="0" r="r" b="b"/>
              <a:pathLst>
                <a:path w="88" h="152">
                  <a:moveTo>
                    <a:pt x="0" y="0"/>
                  </a:moveTo>
                  <a:lnTo>
                    <a:pt x="88" y="152"/>
                  </a:lnTo>
                  <a:lnTo>
                    <a:pt x="88" y="0"/>
                  </a:lnTo>
                  <a:lnTo>
                    <a:pt x="0"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5"/>
            <p:cNvSpPr>
              <a:spLocks/>
            </p:cNvSpPr>
            <p:nvPr/>
          </p:nvSpPr>
          <p:spPr bwMode="auto">
            <a:xfrm>
              <a:off x="8386762" y="6040438"/>
              <a:ext cx="209551" cy="241301"/>
            </a:xfrm>
            <a:custGeom>
              <a:avLst/>
              <a:gdLst>
                <a:gd name="T0" fmla="*/ 132 w 132"/>
                <a:gd name="T1" fmla="*/ 0 h 152"/>
                <a:gd name="T2" fmla="*/ 0 w 132"/>
                <a:gd name="T3" fmla="*/ 77 h 152"/>
                <a:gd name="T4" fmla="*/ 44 w 132"/>
                <a:gd name="T5" fmla="*/ 152 h 152"/>
                <a:gd name="T6" fmla="*/ 132 w 132"/>
                <a:gd name="T7" fmla="*/ 152 h 152"/>
                <a:gd name="T8" fmla="*/ 132 w 132"/>
                <a:gd name="T9" fmla="*/ 0 h 152"/>
              </a:gdLst>
              <a:ahLst/>
              <a:cxnLst>
                <a:cxn ang="0">
                  <a:pos x="T0" y="T1"/>
                </a:cxn>
                <a:cxn ang="0">
                  <a:pos x="T2" y="T3"/>
                </a:cxn>
                <a:cxn ang="0">
                  <a:pos x="T4" y="T5"/>
                </a:cxn>
                <a:cxn ang="0">
                  <a:pos x="T6" y="T7"/>
                </a:cxn>
                <a:cxn ang="0">
                  <a:pos x="T8" y="T9"/>
                </a:cxn>
              </a:cxnLst>
              <a:rect l="0" t="0" r="r" b="b"/>
              <a:pathLst>
                <a:path w="132" h="152">
                  <a:moveTo>
                    <a:pt x="132" y="0"/>
                  </a:moveTo>
                  <a:lnTo>
                    <a:pt x="0" y="77"/>
                  </a:lnTo>
                  <a:lnTo>
                    <a:pt x="44" y="152"/>
                  </a:lnTo>
                  <a:lnTo>
                    <a:pt x="132" y="152"/>
                  </a:lnTo>
                  <a:lnTo>
                    <a:pt x="132" y="0"/>
                  </a:lnTo>
                  <a:close/>
                </a:path>
              </a:pathLst>
            </a:custGeom>
            <a:solidFill>
              <a:srgbClr val="FFFFFF">
                <a:alpha val="9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6"/>
            <p:cNvSpPr>
              <a:spLocks/>
            </p:cNvSpPr>
            <p:nvPr/>
          </p:nvSpPr>
          <p:spPr bwMode="auto">
            <a:xfrm>
              <a:off x="8178800" y="6162675"/>
              <a:ext cx="277813" cy="119063"/>
            </a:xfrm>
            <a:custGeom>
              <a:avLst/>
              <a:gdLst>
                <a:gd name="T0" fmla="*/ 0 w 175"/>
                <a:gd name="T1" fmla="*/ 75 h 75"/>
                <a:gd name="T2" fmla="*/ 175 w 175"/>
                <a:gd name="T3" fmla="*/ 75 h 75"/>
                <a:gd name="T4" fmla="*/ 131 w 175"/>
                <a:gd name="T5" fmla="*/ 0 h 75"/>
                <a:gd name="T6" fmla="*/ 0 w 175"/>
                <a:gd name="T7" fmla="*/ 75 h 75"/>
              </a:gdLst>
              <a:ahLst/>
              <a:cxnLst>
                <a:cxn ang="0">
                  <a:pos x="T0" y="T1"/>
                </a:cxn>
                <a:cxn ang="0">
                  <a:pos x="T2" y="T3"/>
                </a:cxn>
                <a:cxn ang="0">
                  <a:pos x="T4" y="T5"/>
                </a:cxn>
                <a:cxn ang="0">
                  <a:pos x="T6" y="T7"/>
                </a:cxn>
              </a:cxnLst>
              <a:rect l="0" t="0" r="r" b="b"/>
              <a:pathLst>
                <a:path w="175" h="75">
                  <a:moveTo>
                    <a:pt x="0" y="75"/>
                  </a:moveTo>
                  <a:lnTo>
                    <a:pt x="175" y="75"/>
                  </a:lnTo>
                  <a:lnTo>
                    <a:pt x="131" y="0"/>
                  </a:lnTo>
                  <a:lnTo>
                    <a:pt x="0" y="75"/>
                  </a:lnTo>
                  <a:close/>
                </a:path>
              </a:pathLst>
            </a:custGeom>
            <a:solidFill>
              <a:schemeClr val="bg1">
                <a:alpha val="4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7"/>
            <p:cNvSpPr>
              <a:spLocks/>
            </p:cNvSpPr>
            <p:nvPr/>
          </p:nvSpPr>
          <p:spPr bwMode="auto">
            <a:xfrm>
              <a:off x="8596313" y="5799138"/>
              <a:ext cx="417513" cy="482600"/>
            </a:xfrm>
            <a:custGeom>
              <a:avLst/>
              <a:gdLst>
                <a:gd name="T0" fmla="*/ 88 w 263"/>
                <a:gd name="T1" fmla="*/ 304 h 304"/>
                <a:gd name="T2" fmla="*/ 263 w 263"/>
                <a:gd name="T3" fmla="*/ 0 h 304"/>
                <a:gd name="T4" fmla="*/ 0 w 263"/>
                <a:gd name="T5" fmla="*/ 152 h 304"/>
                <a:gd name="T6" fmla="*/ 0 w 263"/>
                <a:gd name="T7" fmla="*/ 304 h 304"/>
                <a:gd name="T8" fmla="*/ 88 w 263"/>
                <a:gd name="T9" fmla="*/ 304 h 304"/>
              </a:gdLst>
              <a:ahLst/>
              <a:cxnLst>
                <a:cxn ang="0">
                  <a:pos x="T0" y="T1"/>
                </a:cxn>
                <a:cxn ang="0">
                  <a:pos x="T2" y="T3"/>
                </a:cxn>
                <a:cxn ang="0">
                  <a:pos x="T4" y="T5"/>
                </a:cxn>
                <a:cxn ang="0">
                  <a:pos x="T6" y="T7"/>
                </a:cxn>
                <a:cxn ang="0">
                  <a:pos x="T8" y="T9"/>
                </a:cxn>
              </a:cxnLst>
              <a:rect l="0" t="0" r="r" b="b"/>
              <a:pathLst>
                <a:path w="263" h="304">
                  <a:moveTo>
                    <a:pt x="88" y="304"/>
                  </a:moveTo>
                  <a:lnTo>
                    <a:pt x="263" y="0"/>
                  </a:lnTo>
                  <a:lnTo>
                    <a:pt x="0" y="152"/>
                  </a:lnTo>
                  <a:lnTo>
                    <a:pt x="0" y="304"/>
                  </a:lnTo>
                  <a:lnTo>
                    <a:pt x="88" y="304"/>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8"/>
            <p:cNvSpPr>
              <a:spLocks/>
            </p:cNvSpPr>
            <p:nvPr/>
          </p:nvSpPr>
          <p:spPr bwMode="auto">
            <a:xfrm>
              <a:off x="8178800" y="5799138"/>
              <a:ext cx="139700" cy="482600"/>
            </a:xfrm>
            <a:custGeom>
              <a:avLst/>
              <a:gdLst>
                <a:gd name="T0" fmla="*/ 0 w 88"/>
                <a:gd name="T1" fmla="*/ 0 h 304"/>
                <a:gd name="T2" fmla="*/ 0 w 88"/>
                <a:gd name="T3" fmla="*/ 304 h 304"/>
                <a:gd name="T4" fmla="*/ 88 w 88"/>
                <a:gd name="T5" fmla="*/ 152 h 304"/>
                <a:gd name="T6" fmla="*/ 0 w 88"/>
                <a:gd name="T7" fmla="*/ 0 h 304"/>
              </a:gdLst>
              <a:ahLst/>
              <a:cxnLst>
                <a:cxn ang="0">
                  <a:pos x="T0" y="T1"/>
                </a:cxn>
                <a:cxn ang="0">
                  <a:pos x="T2" y="T3"/>
                </a:cxn>
                <a:cxn ang="0">
                  <a:pos x="T4" y="T5"/>
                </a:cxn>
                <a:cxn ang="0">
                  <a:pos x="T6" y="T7"/>
                </a:cxn>
              </a:cxnLst>
              <a:rect l="0" t="0" r="r" b="b"/>
              <a:pathLst>
                <a:path w="88" h="304">
                  <a:moveTo>
                    <a:pt x="0" y="0"/>
                  </a:moveTo>
                  <a:lnTo>
                    <a:pt x="0" y="304"/>
                  </a:lnTo>
                  <a:lnTo>
                    <a:pt x="88" y="152"/>
                  </a:lnTo>
                  <a:lnTo>
                    <a:pt x="0" y="0"/>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9"/>
            <p:cNvSpPr>
              <a:spLocks/>
            </p:cNvSpPr>
            <p:nvPr/>
          </p:nvSpPr>
          <p:spPr bwMode="auto">
            <a:xfrm>
              <a:off x="8178800" y="5559425"/>
              <a:ext cx="417513" cy="481013"/>
            </a:xfrm>
            <a:custGeom>
              <a:avLst/>
              <a:gdLst>
                <a:gd name="T0" fmla="*/ 263 w 263"/>
                <a:gd name="T1" fmla="*/ 0 h 303"/>
                <a:gd name="T2" fmla="*/ 0 w 263"/>
                <a:gd name="T3" fmla="*/ 151 h 303"/>
                <a:gd name="T4" fmla="*/ 88 w 263"/>
                <a:gd name="T5" fmla="*/ 303 h 303"/>
                <a:gd name="T6" fmla="*/ 263 w 263"/>
                <a:gd name="T7" fmla="*/ 0 h 303"/>
              </a:gdLst>
              <a:ahLst/>
              <a:cxnLst>
                <a:cxn ang="0">
                  <a:pos x="T0" y="T1"/>
                </a:cxn>
                <a:cxn ang="0">
                  <a:pos x="T2" y="T3"/>
                </a:cxn>
                <a:cxn ang="0">
                  <a:pos x="T4" y="T5"/>
                </a:cxn>
                <a:cxn ang="0">
                  <a:pos x="T6" y="T7"/>
                </a:cxn>
              </a:cxnLst>
              <a:rect l="0" t="0" r="r" b="b"/>
              <a:pathLst>
                <a:path w="263" h="303">
                  <a:moveTo>
                    <a:pt x="263" y="0"/>
                  </a:moveTo>
                  <a:lnTo>
                    <a:pt x="0" y="151"/>
                  </a:lnTo>
                  <a:lnTo>
                    <a:pt x="88" y="303"/>
                  </a:lnTo>
                  <a:lnTo>
                    <a:pt x="263" y="0"/>
                  </a:lnTo>
                  <a:close/>
                </a:path>
              </a:pathLst>
            </a:custGeom>
            <a:solidFill>
              <a:srgbClr val="FFFFFF">
                <a:alpha val="92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0814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Image1_no Text">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2000" cy="6858000"/>
          </a:xfrm>
          <a:prstGeom prst="rect">
            <a:avLst/>
          </a:prstGeom>
        </p:spPr>
        <p:txBody>
          <a:bodyPr/>
          <a:lstStyle/>
          <a:p>
            <a:r>
              <a:rPr lang="en-US"/>
              <a:t>Click icon to add picture</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685"/>
            <a:ext cx="12191997" cy="6856628"/>
          </a:xfrm>
          <a:prstGeom prst="rect">
            <a:avLst/>
          </a:prstGeom>
        </p:spPr>
      </p:pic>
      <p:sp>
        <p:nvSpPr>
          <p:cNvPr id="23" name="Text Placeholder 22"/>
          <p:cNvSpPr>
            <a:spLocks noGrp="1"/>
          </p:cNvSpPr>
          <p:nvPr>
            <p:ph type="body" sz="quarter" idx="14"/>
          </p:nvPr>
        </p:nvSpPr>
        <p:spPr>
          <a:xfrm>
            <a:off x="8180665" y="2693199"/>
            <a:ext cx="3513793" cy="2455826"/>
          </a:xfrm>
          <a:prstGeom prst="rect">
            <a:avLst/>
          </a:prstGeom>
        </p:spPr>
        <p:txBody>
          <a:bodyPr/>
          <a:lstStyle>
            <a:lvl1pPr marL="117475" indent="339725">
              <a:buNone/>
              <a:defRPr>
                <a:solidFill>
                  <a:schemeClr val="bg1"/>
                </a:solidFill>
              </a:defRPr>
            </a:lvl1pPr>
            <a:lvl2pPr marL="228600" indent="0">
              <a:buNone/>
              <a:defRPr>
                <a:solidFill>
                  <a:schemeClr val="bg1"/>
                </a:solidFill>
              </a:defRPr>
            </a:lvl2pPr>
            <a:lvl3pPr marL="457200" indent="0">
              <a:buNone/>
              <a:defRPr>
                <a:solidFill>
                  <a:schemeClr val="bg1"/>
                </a:solidFill>
              </a:defRPr>
            </a:lvl3pPr>
            <a:lvl4pPr marL="685800" indent="0">
              <a:buNone/>
              <a:defRPr>
                <a:solidFill>
                  <a:schemeClr val="bg1"/>
                </a:solidFill>
              </a:defRPr>
            </a:lvl4pPr>
            <a:lvl5pPr marL="914400" inden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6"/>
          <p:cNvSpPr>
            <a:spLocks noEditPoints="1"/>
          </p:cNvSpPr>
          <p:nvPr userDrawn="1"/>
        </p:nvSpPr>
        <p:spPr bwMode="auto">
          <a:xfrm>
            <a:off x="8024037" y="2469760"/>
            <a:ext cx="694660" cy="448128"/>
          </a:xfrm>
          <a:custGeom>
            <a:avLst/>
            <a:gdLst>
              <a:gd name="T0" fmla="*/ 694 w 1167"/>
              <a:gd name="T1" fmla="*/ 1006 h 1006"/>
              <a:gd name="T2" fmla="*/ 694 w 1167"/>
              <a:gd name="T3" fmla="*/ 1006 h 1006"/>
              <a:gd name="T4" fmla="*/ 694 w 1167"/>
              <a:gd name="T5" fmla="*/ 562 h 1006"/>
              <a:gd name="T6" fmla="*/ 1043 w 1167"/>
              <a:gd name="T7" fmla="*/ 0 h 1006"/>
              <a:gd name="T8" fmla="*/ 1148 w 1167"/>
              <a:gd name="T9" fmla="*/ 191 h 1006"/>
              <a:gd name="T10" fmla="*/ 934 w 1167"/>
              <a:gd name="T11" fmla="*/ 526 h 1006"/>
              <a:gd name="T12" fmla="*/ 1167 w 1167"/>
              <a:gd name="T13" fmla="*/ 526 h 1006"/>
              <a:gd name="T14" fmla="*/ 1167 w 1167"/>
              <a:gd name="T15" fmla="*/ 1006 h 1006"/>
              <a:gd name="T16" fmla="*/ 694 w 1167"/>
              <a:gd name="T17" fmla="*/ 1006 h 1006"/>
              <a:gd name="T18" fmla="*/ 0 w 1167"/>
              <a:gd name="T19" fmla="*/ 1006 h 1006"/>
              <a:gd name="T20" fmla="*/ 0 w 1167"/>
              <a:gd name="T21" fmla="*/ 1006 h 1006"/>
              <a:gd name="T22" fmla="*/ 0 w 1167"/>
              <a:gd name="T23" fmla="*/ 562 h 1006"/>
              <a:gd name="T24" fmla="*/ 342 w 1167"/>
              <a:gd name="T25" fmla="*/ 0 h 1006"/>
              <a:gd name="T26" fmla="*/ 448 w 1167"/>
              <a:gd name="T27" fmla="*/ 191 h 1006"/>
              <a:gd name="T28" fmla="*/ 234 w 1167"/>
              <a:gd name="T29" fmla="*/ 526 h 1006"/>
              <a:gd name="T30" fmla="*/ 471 w 1167"/>
              <a:gd name="T31" fmla="*/ 526 h 1006"/>
              <a:gd name="T32" fmla="*/ 471 w 1167"/>
              <a:gd name="T33" fmla="*/ 1006 h 1006"/>
              <a:gd name="T34" fmla="*/ 0 w 1167"/>
              <a:gd name="T3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7" h="1006">
                <a:moveTo>
                  <a:pt x="694" y="1006"/>
                </a:moveTo>
                <a:lnTo>
                  <a:pt x="694" y="1006"/>
                </a:lnTo>
                <a:lnTo>
                  <a:pt x="694" y="562"/>
                </a:lnTo>
                <a:cubicBezTo>
                  <a:pt x="694" y="296"/>
                  <a:pt x="770" y="115"/>
                  <a:pt x="1043" y="0"/>
                </a:cubicBezTo>
                <a:lnTo>
                  <a:pt x="1148" y="191"/>
                </a:lnTo>
                <a:cubicBezTo>
                  <a:pt x="977" y="273"/>
                  <a:pt x="934" y="361"/>
                  <a:pt x="934" y="526"/>
                </a:cubicBezTo>
                <a:lnTo>
                  <a:pt x="1167" y="526"/>
                </a:lnTo>
                <a:lnTo>
                  <a:pt x="1167" y="1006"/>
                </a:lnTo>
                <a:lnTo>
                  <a:pt x="694" y="1006"/>
                </a:lnTo>
                <a:close/>
                <a:moveTo>
                  <a:pt x="0" y="1006"/>
                </a:moveTo>
                <a:lnTo>
                  <a:pt x="0" y="1006"/>
                </a:lnTo>
                <a:lnTo>
                  <a:pt x="0" y="562"/>
                </a:lnTo>
                <a:cubicBezTo>
                  <a:pt x="0" y="296"/>
                  <a:pt x="69" y="115"/>
                  <a:pt x="342" y="0"/>
                </a:cubicBezTo>
                <a:lnTo>
                  <a:pt x="448" y="191"/>
                </a:lnTo>
                <a:cubicBezTo>
                  <a:pt x="277" y="273"/>
                  <a:pt x="234" y="361"/>
                  <a:pt x="234" y="526"/>
                </a:cubicBezTo>
                <a:lnTo>
                  <a:pt x="471" y="526"/>
                </a:lnTo>
                <a:lnTo>
                  <a:pt x="471" y="1006"/>
                </a:lnTo>
                <a:lnTo>
                  <a:pt x="0" y="1006"/>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grpSp>
        <p:nvGrpSpPr>
          <p:cNvPr id="24" name="Group 23"/>
          <p:cNvGrpSpPr/>
          <p:nvPr userDrawn="1"/>
        </p:nvGrpSpPr>
        <p:grpSpPr>
          <a:xfrm>
            <a:off x="9991557" y="6124008"/>
            <a:ext cx="1841972" cy="571323"/>
            <a:chOff x="8178800" y="5559425"/>
            <a:chExt cx="3106738" cy="963613"/>
          </a:xfrm>
        </p:grpSpPr>
        <p:sp>
          <p:nvSpPr>
            <p:cNvPr id="26" name="Freeform 25"/>
            <p:cNvSpPr>
              <a:spLocks/>
            </p:cNvSpPr>
            <p:nvPr/>
          </p:nvSpPr>
          <p:spPr bwMode="auto">
            <a:xfrm>
              <a:off x="9242425" y="5881688"/>
              <a:ext cx="252413" cy="325438"/>
            </a:xfrm>
            <a:custGeom>
              <a:avLst/>
              <a:gdLst>
                <a:gd name="T0" fmla="*/ 122 w 159"/>
                <a:gd name="T1" fmla="*/ 205 h 205"/>
                <a:gd name="T2" fmla="*/ 122 w 159"/>
                <a:gd name="T3" fmla="*/ 116 h 205"/>
                <a:gd name="T4" fmla="*/ 37 w 159"/>
                <a:gd name="T5" fmla="*/ 116 h 205"/>
                <a:gd name="T6" fmla="*/ 37 w 159"/>
                <a:gd name="T7" fmla="*/ 205 h 205"/>
                <a:gd name="T8" fmla="*/ 0 w 159"/>
                <a:gd name="T9" fmla="*/ 205 h 205"/>
                <a:gd name="T10" fmla="*/ 0 w 159"/>
                <a:gd name="T11" fmla="*/ 0 h 205"/>
                <a:gd name="T12" fmla="*/ 37 w 159"/>
                <a:gd name="T13" fmla="*/ 0 h 205"/>
                <a:gd name="T14" fmla="*/ 37 w 159"/>
                <a:gd name="T15" fmla="*/ 80 h 205"/>
                <a:gd name="T16" fmla="*/ 122 w 159"/>
                <a:gd name="T17" fmla="*/ 80 h 205"/>
                <a:gd name="T18" fmla="*/ 122 w 159"/>
                <a:gd name="T19" fmla="*/ 0 h 205"/>
                <a:gd name="T20" fmla="*/ 159 w 159"/>
                <a:gd name="T21" fmla="*/ 0 h 205"/>
                <a:gd name="T22" fmla="*/ 159 w 159"/>
                <a:gd name="T23" fmla="*/ 205 h 205"/>
                <a:gd name="T24" fmla="*/ 122 w 159"/>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205">
                  <a:moveTo>
                    <a:pt x="122" y="205"/>
                  </a:moveTo>
                  <a:lnTo>
                    <a:pt x="122" y="116"/>
                  </a:lnTo>
                  <a:lnTo>
                    <a:pt x="37" y="116"/>
                  </a:lnTo>
                  <a:lnTo>
                    <a:pt x="37" y="205"/>
                  </a:lnTo>
                  <a:lnTo>
                    <a:pt x="0" y="205"/>
                  </a:lnTo>
                  <a:lnTo>
                    <a:pt x="0" y="0"/>
                  </a:lnTo>
                  <a:lnTo>
                    <a:pt x="37" y="0"/>
                  </a:lnTo>
                  <a:lnTo>
                    <a:pt x="37" y="80"/>
                  </a:lnTo>
                  <a:lnTo>
                    <a:pt x="122" y="80"/>
                  </a:lnTo>
                  <a:lnTo>
                    <a:pt x="122" y="0"/>
                  </a:lnTo>
                  <a:lnTo>
                    <a:pt x="159" y="0"/>
                  </a:lnTo>
                  <a:lnTo>
                    <a:pt x="159" y="205"/>
                  </a:lnTo>
                  <a:lnTo>
                    <a:pt x="122"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p:cNvSpPr>
            <p:nvPr/>
          </p:nvSpPr>
          <p:spPr bwMode="auto">
            <a:xfrm>
              <a:off x="9558338" y="5881688"/>
              <a:ext cx="222250" cy="325438"/>
            </a:xfrm>
            <a:custGeom>
              <a:avLst/>
              <a:gdLst>
                <a:gd name="T0" fmla="*/ 0 w 140"/>
                <a:gd name="T1" fmla="*/ 205 h 205"/>
                <a:gd name="T2" fmla="*/ 0 w 140"/>
                <a:gd name="T3" fmla="*/ 0 h 205"/>
                <a:gd name="T4" fmla="*/ 140 w 140"/>
                <a:gd name="T5" fmla="*/ 0 h 205"/>
                <a:gd name="T6" fmla="*/ 140 w 140"/>
                <a:gd name="T7" fmla="*/ 33 h 205"/>
                <a:gd name="T8" fmla="*/ 37 w 140"/>
                <a:gd name="T9" fmla="*/ 33 h 205"/>
                <a:gd name="T10" fmla="*/ 37 w 140"/>
                <a:gd name="T11" fmla="*/ 81 h 205"/>
                <a:gd name="T12" fmla="*/ 127 w 140"/>
                <a:gd name="T13" fmla="*/ 81 h 205"/>
                <a:gd name="T14" fmla="*/ 127 w 140"/>
                <a:gd name="T15" fmla="*/ 115 h 205"/>
                <a:gd name="T16" fmla="*/ 37 w 140"/>
                <a:gd name="T17" fmla="*/ 115 h 205"/>
                <a:gd name="T18" fmla="*/ 37 w 140"/>
                <a:gd name="T19" fmla="*/ 172 h 205"/>
                <a:gd name="T20" fmla="*/ 140 w 140"/>
                <a:gd name="T21" fmla="*/ 172 h 205"/>
                <a:gd name="T22" fmla="*/ 140 w 140"/>
                <a:gd name="T23" fmla="*/ 205 h 205"/>
                <a:gd name="T24" fmla="*/ 0 w 140"/>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205">
                  <a:moveTo>
                    <a:pt x="0" y="205"/>
                  </a:moveTo>
                  <a:lnTo>
                    <a:pt x="0" y="0"/>
                  </a:lnTo>
                  <a:lnTo>
                    <a:pt x="140" y="0"/>
                  </a:lnTo>
                  <a:lnTo>
                    <a:pt x="140" y="33"/>
                  </a:lnTo>
                  <a:lnTo>
                    <a:pt x="37" y="33"/>
                  </a:lnTo>
                  <a:lnTo>
                    <a:pt x="37" y="81"/>
                  </a:lnTo>
                  <a:lnTo>
                    <a:pt x="127" y="81"/>
                  </a:lnTo>
                  <a:lnTo>
                    <a:pt x="127" y="115"/>
                  </a:lnTo>
                  <a:lnTo>
                    <a:pt x="37" y="115"/>
                  </a:lnTo>
                  <a:lnTo>
                    <a:pt x="37" y="172"/>
                  </a:lnTo>
                  <a:lnTo>
                    <a:pt x="140" y="172"/>
                  </a:lnTo>
                  <a:lnTo>
                    <a:pt x="140" y="205"/>
                  </a:lnTo>
                  <a:lnTo>
                    <a:pt x="0"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9809163" y="5881688"/>
              <a:ext cx="276225" cy="325438"/>
            </a:xfrm>
            <a:custGeom>
              <a:avLst/>
              <a:gdLst>
                <a:gd name="T0" fmla="*/ 133 w 174"/>
                <a:gd name="T1" fmla="*/ 205 h 205"/>
                <a:gd name="T2" fmla="*/ 87 w 174"/>
                <a:gd name="T3" fmla="*/ 131 h 205"/>
                <a:gd name="T4" fmla="*/ 41 w 174"/>
                <a:gd name="T5" fmla="*/ 205 h 205"/>
                <a:gd name="T6" fmla="*/ 0 w 174"/>
                <a:gd name="T7" fmla="*/ 205 h 205"/>
                <a:gd name="T8" fmla="*/ 65 w 174"/>
                <a:gd name="T9" fmla="*/ 101 h 205"/>
                <a:gd name="T10" fmla="*/ 1 w 174"/>
                <a:gd name="T11" fmla="*/ 0 h 205"/>
                <a:gd name="T12" fmla="*/ 42 w 174"/>
                <a:gd name="T13" fmla="*/ 0 h 205"/>
                <a:gd name="T14" fmla="*/ 88 w 174"/>
                <a:gd name="T15" fmla="*/ 72 h 205"/>
                <a:gd name="T16" fmla="*/ 133 w 174"/>
                <a:gd name="T17" fmla="*/ 0 h 205"/>
                <a:gd name="T18" fmla="*/ 173 w 174"/>
                <a:gd name="T19" fmla="*/ 0 h 205"/>
                <a:gd name="T20" fmla="*/ 110 w 174"/>
                <a:gd name="T21" fmla="*/ 101 h 205"/>
                <a:gd name="T22" fmla="*/ 174 w 174"/>
                <a:gd name="T23" fmla="*/ 205 h 205"/>
                <a:gd name="T24" fmla="*/ 133 w 174"/>
                <a:gd name="T25"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 h="205">
                  <a:moveTo>
                    <a:pt x="133" y="205"/>
                  </a:moveTo>
                  <a:lnTo>
                    <a:pt x="87" y="131"/>
                  </a:lnTo>
                  <a:lnTo>
                    <a:pt x="41" y="205"/>
                  </a:lnTo>
                  <a:lnTo>
                    <a:pt x="0" y="205"/>
                  </a:lnTo>
                  <a:lnTo>
                    <a:pt x="65" y="101"/>
                  </a:lnTo>
                  <a:lnTo>
                    <a:pt x="1" y="0"/>
                  </a:lnTo>
                  <a:lnTo>
                    <a:pt x="42" y="0"/>
                  </a:lnTo>
                  <a:lnTo>
                    <a:pt x="88" y="72"/>
                  </a:lnTo>
                  <a:lnTo>
                    <a:pt x="133" y="0"/>
                  </a:lnTo>
                  <a:lnTo>
                    <a:pt x="173" y="0"/>
                  </a:lnTo>
                  <a:lnTo>
                    <a:pt x="110" y="101"/>
                  </a:lnTo>
                  <a:lnTo>
                    <a:pt x="174" y="205"/>
                  </a:lnTo>
                  <a:lnTo>
                    <a:pt x="133"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088563" y="5881688"/>
              <a:ext cx="293688" cy="325438"/>
            </a:xfrm>
            <a:custGeom>
              <a:avLst/>
              <a:gdLst>
                <a:gd name="T0" fmla="*/ 146 w 185"/>
                <a:gd name="T1" fmla="*/ 205 h 205"/>
                <a:gd name="T2" fmla="*/ 133 w 185"/>
                <a:gd name="T3" fmla="*/ 166 h 205"/>
                <a:gd name="T4" fmla="*/ 51 w 185"/>
                <a:gd name="T5" fmla="*/ 166 h 205"/>
                <a:gd name="T6" fmla="*/ 38 w 185"/>
                <a:gd name="T7" fmla="*/ 205 h 205"/>
                <a:gd name="T8" fmla="*/ 0 w 185"/>
                <a:gd name="T9" fmla="*/ 205 h 205"/>
                <a:gd name="T10" fmla="*/ 72 w 185"/>
                <a:gd name="T11" fmla="*/ 0 h 205"/>
                <a:gd name="T12" fmla="*/ 113 w 185"/>
                <a:gd name="T13" fmla="*/ 0 h 205"/>
                <a:gd name="T14" fmla="*/ 185 w 185"/>
                <a:gd name="T15" fmla="*/ 205 h 205"/>
                <a:gd name="T16" fmla="*/ 146 w 185"/>
                <a:gd name="T17" fmla="*/ 205 h 205"/>
                <a:gd name="T18" fmla="*/ 92 w 185"/>
                <a:gd name="T19" fmla="*/ 45 h 205"/>
                <a:gd name="T20" fmla="*/ 63 w 185"/>
                <a:gd name="T21" fmla="*/ 132 h 205"/>
                <a:gd name="T22" fmla="*/ 121 w 185"/>
                <a:gd name="T23" fmla="*/ 132 h 205"/>
                <a:gd name="T24" fmla="*/ 92 w 185"/>
                <a:gd name="T25" fmla="*/ 4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205">
                  <a:moveTo>
                    <a:pt x="146" y="205"/>
                  </a:moveTo>
                  <a:lnTo>
                    <a:pt x="133" y="166"/>
                  </a:lnTo>
                  <a:lnTo>
                    <a:pt x="51" y="166"/>
                  </a:lnTo>
                  <a:lnTo>
                    <a:pt x="38" y="205"/>
                  </a:lnTo>
                  <a:lnTo>
                    <a:pt x="0" y="205"/>
                  </a:lnTo>
                  <a:lnTo>
                    <a:pt x="72" y="0"/>
                  </a:lnTo>
                  <a:lnTo>
                    <a:pt x="113" y="0"/>
                  </a:lnTo>
                  <a:lnTo>
                    <a:pt x="185" y="205"/>
                  </a:lnTo>
                  <a:lnTo>
                    <a:pt x="146" y="205"/>
                  </a:lnTo>
                  <a:close/>
                  <a:moveTo>
                    <a:pt x="92" y="45"/>
                  </a:moveTo>
                  <a:lnTo>
                    <a:pt x="63" y="132"/>
                  </a:lnTo>
                  <a:lnTo>
                    <a:pt x="121" y="132"/>
                  </a:lnTo>
                  <a:lnTo>
                    <a:pt x="92" y="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p:cNvSpPr>
            <p:nvPr/>
          </p:nvSpPr>
          <p:spPr bwMode="auto">
            <a:xfrm>
              <a:off x="10394950" y="5875338"/>
              <a:ext cx="265113" cy="338138"/>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noEditPoints="1"/>
            </p:cNvSpPr>
            <p:nvPr/>
          </p:nvSpPr>
          <p:spPr bwMode="auto">
            <a:xfrm>
              <a:off x="10709275" y="5875338"/>
              <a:ext cx="269875" cy="338138"/>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0"/>
            <p:cNvSpPr>
              <a:spLocks/>
            </p:cNvSpPr>
            <p:nvPr/>
          </p:nvSpPr>
          <p:spPr bwMode="auto">
            <a:xfrm>
              <a:off x="11025188" y="5881688"/>
              <a:ext cx="260350" cy="325438"/>
            </a:xfrm>
            <a:custGeom>
              <a:avLst/>
              <a:gdLst>
                <a:gd name="T0" fmla="*/ 125 w 164"/>
                <a:gd name="T1" fmla="*/ 205 h 205"/>
                <a:gd name="T2" fmla="*/ 36 w 164"/>
                <a:gd name="T3" fmla="*/ 64 h 205"/>
                <a:gd name="T4" fmla="*/ 36 w 164"/>
                <a:gd name="T5" fmla="*/ 205 h 205"/>
                <a:gd name="T6" fmla="*/ 0 w 164"/>
                <a:gd name="T7" fmla="*/ 205 h 205"/>
                <a:gd name="T8" fmla="*/ 0 w 164"/>
                <a:gd name="T9" fmla="*/ 0 h 205"/>
                <a:gd name="T10" fmla="*/ 39 w 164"/>
                <a:gd name="T11" fmla="*/ 0 h 205"/>
                <a:gd name="T12" fmla="*/ 127 w 164"/>
                <a:gd name="T13" fmla="*/ 139 h 205"/>
                <a:gd name="T14" fmla="*/ 127 w 164"/>
                <a:gd name="T15" fmla="*/ 0 h 205"/>
                <a:gd name="T16" fmla="*/ 164 w 164"/>
                <a:gd name="T17" fmla="*/ 0 h 205"/>
                <a:gd name="T18" fmla="*/ 164 w 164"/>
                <a:gd name="T19" fmla="*/ 205 h 205"/>
                <a:gd name="T20" fmla="*/ 125 w 164"/>
                <a:gd name="T21"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05">
                  <a:moveTo>
                    <a:pt x="125" y="205"/>
                  </a:moveTo>
                  <a:lnTo>
                    <a:pt x="36" y="64"/>
                  </a:lnTo>
                  <a:lnTo>
                    <a:pt x="36" y="205"/>
                  </a:lnTo>
                  <a:lnTo>
                    <a:pt x="0" y="205"/>
                  </a:lnTo>
                  <a:lnTo>
                    <a:pt x="0" y="0"/>
                  </a:lnTo>
                  <a:lnTo>
                    <a:pt x="39" y="0"/>
                  </a:lnTo>
                  <a:lnTo>
                    <a:pt x="127" y="139"/>
                  </a:lnTo>
                  <a:lnTo>
                    <a:pt x="127" y="0"/>
                  </a:lnTo>
                  <a:lnTo>
                    <a:pt x="164" y="0"/>
                  </a:lnTo>
                  <a:lnTo>
                    <a:pt x="164" y="205"/>
                  </a:lnTo>
                  <a:lnTo>
                    <a:pt x="125" y="2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1"/>
            <p:cNvSpPr>
              <a:spLocks/>
            </p:cNvSpPr>
            <p:nvPr/>
          </p:nvSpPr>
          <p:spPr bwMode="auto">
            <a:xfrm>
              <a:off x="8596313" y="6281738"/>
              <a:ext cx="417513" cy="241300"/>
            </a:xfrm>
            <a:custGeom>
              <a:avLst/>
              <a:gdLst>
                <a:gd name="T0" fmla="*/ 88 w 263"/>
                <a:gd name="T1" fmla="*/ 0 h 152"/>
                <a:gd name="T2" fmla="*/ 0 w 263"/>
                <a:gd name="T3" fmla="*/ 152 h 152"/>
                <a:gd name="T4" fmla="*/ 263 w 263"/>
                <a:gd name="T5" fmla="*/ 0 h 152"/>
                <a:gd name="T6" fmla="*/ 88 w 263"/>
                <a:gd name="T7" fmla="*/ 0 h 152"/>
              </a:gdLst>
              <a:ahLst/>
              <a:cxnLst>
                <a:cxn ang="0">
                  <a:pos x="T0" y="T1"/>
                </a:cxn>
                <a:cxn ang="0">
                  <a:pos x="T2" y="T3"/>
                </a:cxn>
                <a:cxn ang="0">
                  <a:pos x="T4" y="T5"/>
                </a:cxn>
                <a:cxn ang="0">
                  <a:pos x="T6" y="T7"/>
                </a:cxn>
              </a:cxnLst>
              <a:rect l="0" t="0" r="r" b="b"/>
              <a:pathLst>
                <a:path w="263" h="152">
                  <a:moveTo>
                    <a:pt x="88" y="0"/>
                  </a:moveTo>
                  <a:lnTo>
                    <a:pt x="0" y="152"/>
                  </a:lnTo>
                  <a:lnTo>
                    <a:pt x="263" y="0"/>
                  </a:lnTo>
                  <a:lnTo>
                    <a:pt x="88"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2"/>
            <p:cNvSpPr>
              <a:spLocks/>
            </p:cNvSpPr>
            <p:nvPr/>
          </p:nvSpPr>
          <p:spPr bwMode="auto">
            <a:xfrm>
              <a:off x="8736013" y="5799138"/>
              <a:ext cx="277813" cy="482600"/>
            </a:xfrm>
            <a:custGeom>
              <a:avLst/>
              <a:gdLst>
                <a:gd name="T0" fmla="*/ 175 w 175"/>
                <a:gd name="T1" fmla="*/ 304 h 304"/>
                <a:gd name="T2" fmla="*/ 175 w 175"/>
                <a:gd name="T3" fmla="*/ 0 h 304"/>
                <a:gd name="T4" fmla="*/ 175 w 175"/>
                <a:gd name="T5" fmla="*/ 0 h 304"/>
                <a:gd name="T6" fmla="*/ 0 w 175"/>
                <a:gd name="T7" fmla="*/ 304 h 304"/>
                <a:gd name="T8" fmla="*/ 175 w 175"/>
                <a:gd name="T9" fmla="*/ 304 h 304"/>
              </a:gdLst>
              <a:ahLst/>
              <a:cxnLst>
                <a:cxn ang="0">
                  <a:pos x="T0" y="T1"/>
                </a:cxn>
                <a:cxn ang="0">
                  <a:pos x="T2" y="T3"/>
                </a:cxn>
                <a:cxn ang="0">
                  <a:pos x="T4" y="T5"/>
                </a:cxn>
                <a:cxn ang="0">
                  <a:pos x="T6" y="T7"/>
                </a:cxn>
                <a:cxn ang="0">
                  <a:pos x="T8" y="T9"/>
                </a:cxn>
              </a:cxnLst>
              <a:rect l="0" t="0" r="r" b="b"/>
              <a:pathLst>
                <a:path w="175" h="304">
                  <a:moveTo>
                    <a:pt x="175" y="304"/>
                  </a:moveTo>
                  <a:lnTo>
                    <a:pt x="175" y="0"/>
                  </a:lnTo>
                  <a:lnTo>
                    <a:pt x="175" y="0"/>
                  </a:lnTo>
                  <a:lnTo>
                    <a:pt x="0" y="304"/>
                  </a:lnTo>
                  <a:lnTo>
                    <a:pt x="175" y="304"/>
                  </a:lnTo>
                  <a:close/>
                </a:path>
              </a:pathLst>
            </a:custGeom>
            <a:solidFill>
              <a:schemeClr val="bg1">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3"/>
            <p:cNvSpPr>
              <a:spLocks/>
            </p:cNvSpPr>
            <p:nvPr/>
          </p:nvSpPr>
          <p:spPr bwMode="auto">
            <a:xfrm>
              <a:off x="8318500" y="5559425"/>
              <a:ext cx="277813" cy="603250"/>
            </a:xfrm>
            <a:custGeom>
              <a:avLst/>
              <a:gdLst>
                <a:gd name="T0" fmla="*/ 43 w 175"/>
                <a:gd name="T1" fmla="*/ 380 h 380"/>
                <a:gd name="T2" fmla="*/ 175 w 175"/>
                <a:gd name="T3" fmla="*/ 303 h 380"/>
                <a:gd name="T4" fmla="*/ 175 w 175"/>
                <a:gd name="T5" fmla="*/ 0 h 380"/>
                <a:gd name="T6" fmla="*/ 0 w 175"/>
                <a:gd name="T7" fmla="*/ 303 h 380"/>
                <a:gd name="T8" fmla="*/ 43 w 175"/>
                <a:gd name="T9" fmla="*/ 380 h 380"/>
              </a:gdLst>
              <a:ahLst/>
              <a:cxnLst>
                <a:cxn ang="0">
                  <a:pos x="T0" y="T1"/>
                </a:cxn>
                <a:cxn ang="0">
                  <a:pos x="T2" y="T3"/>
                </a:cxn>
                <a:cxn ang="0">
                  <a:pos x="T4" y="T5"/>
                </a:cxn>
                <a:cxn ang="0">
                  <a:pos x="T6" y="T7"/>
                </a:cxn>
                <a:cxn ang="0">
                  <a:pos x="T8" y="T9"/>
                </a:cxn>
              </a:cxnLst>
              <a:rect l="0" t="0" r="r" b="b"/>
              <a:pathLst>
                <a:path w="175" h="380">
                  <a:moveTo>
                    <a:pt x="43" y="380"/>
                  </a:moveTo>
                  <a:lnTo>
                    <a:pt x="175" y="303"/>
                  </a:lnTo>
                  <a:lnTo>
                    <a:pt x="175" y="0"/>
                  </a:lnTo>
                  <a:lnTo>
                    <a:pt x="0" y="303"/>
                  </a:lnTo>
                  <a:lnTo>
                    <a:pt x="43" y="38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4"/>
            <p:cNvSpPr>
              <a:spLocks/>
            </p:cNvSpPr>
            <p:nvPr/>
          </p:nvSpPr>
          <p:spPr bwMode="auto">
            <a:xfrm>
              <a:off x="8456613" y="6281738"/>
              <a:ext cx="139700" cy="241300"/>
            </a:xfrm>
            <a:custGeom>
              <a:avLst/>
              <a:gdLst>
                <a:gd name="T0" fmla="*/ 0 w 88"/>
                <a:gd name="T1" fmla="*/ 0 h 152"/>
                <a:gd name="T2" fmla="*/ 88 w 88"/>
                <a:gd name="T3" fmla="*/ 152 h 152"/>
                <a:gd name="T4" fmla="*/ 88 w 88"/>
                <a:gd name="T5" fmla="*/ 0 h 152"/>
                <a:gd name="T6" fmla="*/ 0 w 88"/>
                <a:gd name="T7" fmla="*/ 0 h 152"/>
              </a:gdLst>
              <a:ahLst/>
              <a:cxnLst>
                <a:cxn ang="0">
                  <a:pos x="T0" y="T1"/>
                </a:cxn>
                <a:cxn ang="0">
                  <a:pos x="T2" y="T3"/>
                </a:cxn>
                <a:cxn ang="0">
                  <a:pos x="T4" y="T5"/>
                </a:cxn>
                <a:cxn ang="0">
                  <a:pos x="T6" y="T7"/>
                </a:cxn>
              </a:cxnLst>
              <a:rect l="0" t="0" r="r" b="b"/>
              <a:pathLst>
                <a:path w="88" h="152">
                  <a:moveTo>
                    <a:pt x="0" y="0"/>
                  </a:moveTo>
                  <a:lnTo>
                    <a:pt x="88" y="152"/>
                  </a:lnTo>
                  <a:lnTo>
                    <a:pt x="88" y="0"/>
                  </a:lnTo>
                  <a:lnTo>
                    <a:pt x="0" y="0"/>
                  </a:lnTo>
                  <a:close/>
                </a:path>
              </a:pathLst>
            </a:custGeom>
            <a:solidFill>
              <a:schemeClr val="bg1">
                <a:alpha val="5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5"/>
            <p:cNvSpPr>
              <a:spLocks/>
            </p:cNvSpPr>
            <p:nvPr/>
          </p:nvSpPr>
          <p:spPr bwMode="auto">
            <a:xfrm>
              <a:off x="8386762" y="6040438"/>
              <a:ext cx="209551" cy="241301"/>
            </a:xfrm>
            <a:custGeom>
              <a:avLst/>
              <a:gdLst>
                <a:gd name="T0" fmla="*/ 132 w 132"/>
                <a:gd name="T1" fmla="*/ 0 h 152"/>
                <a:gd name="T2" fmla="*/ 0 w 132"/>
                <a:gd name="T3" fmla="*/ 77 h 152"/>
                <a:gd name="T4" fmla="*/ 44 w 132"/>
                <a:gd name="T5" fmla="*/ 152 h 152"/>
                <a:gd name="T6" fmla="*/ 132 w 132"/>
                <a:gd name="T7" fmla="*/ 152 h 152"/>
                <a:gd name="T8" fmla="*/ 132 w 132"/>
                <a:gd name="T9" fmla="*/ 0 h 152"/>
              </a:gdLst>
              <a:ahLst/>
              <a:cxnLst>
                <a:cxn ang="0">
                  <a:pos x="T0" y="T1"/>
                </a:cxn>
                <a:cxn ang="0">
                  <a:pos x="T2" y="T3"/>
                </a:cxn>
                <a:cxn ang="0">
                  <a:pos x="T4" y="T5"/>
                </a:cxn>
                <a:cxn ang="0">
                  <a:pos x="T6" y="T7"/>
                </a:cxn>
                <a:cxn ang="0">
                  <a:pos x="T8" y="T9"/>
                </a:cxn>
              </a:cxnLst>
              <a:rect l="0" t="0" r="r" b="b"/>
              <a:pathLst>
                <a:path w="132" h="152">
                  <a:moveTo>
                    <a:pt x="132" y="0"/>
                  </a:moveTo>
                  <a:lnTo>
                    <a:pt x="0" y="77"/>
                  </a:lnTo>
                  <a:lnTo>
                    <a:pt x="44" y="152"/>
                  </a:lnTo>
                  <a:lnTo>
                    <a:pt x="132" y="152"/>
                  </a:lnTo>
                  <a:lnTo>
                    <a:pt x="132" y="0"/>
                  </a:lnTo>
                  <a:close/>
                </a:path>
              </a:pathLst>
            </a:custGeom>
            <a:solidFill>
              <a:srgbClr val="FFFFFF">
                <a:alpha val="9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6"/>
            <p:cNvSpPr>
              <a:spLocks/>
            </p:cNvSpPr>
            <p:nvPr/>
          </p:nvSpPr>
          <p:spPr bwMode="auto">
            <a:xfrm>
              <a:off x="8178800" y="6162675"/>
              <a:ext cx="277813" cy="119063"/>
            </a:xfrm>
            <a:custGeom>
              <a:avLst/>
              <a:gdLst>
                <a:gd name="T0" fmla="*/ 0 w 175"/>
                <a:gd name="T1" fmla="*/ 75 h 75"/>
                <a:gd name="T2" fmla="*/ 175 w 175"/>
                <a:gd name="T3" fmla="*/ 75 h 75"/>
                <a:gd name="T4" fmla="*/ 131 w 175"/>
                <a:gd name="T5" fmla="*/ 0 h 75"/>
                <a:gd name="T6" fmla="*/ 0 w 175"/>
                <a:gd name="T7" fmla="*/ 75 h 75"/>
              </a:gdLst>
              <a:ahLst/>
              <a:cxnLst>
                <a:cxn ang="0">
                  <a:pos x="T0" y="T1"/>
                </a:cxn>
                <a:cxn ang="0">
                  <a:pos x="T2" y="T3"/>
                </a:cxn>
                <a:cxn ang="0">
                  <a:pos x="T4" y="T5"/>
                </a:cxn>
                <a:cxn ang="0">
                  <a:pos x="T6" y="T7"/>
                </a:cxn>
              </a:cxnLst>
              <a:rect l="0" t="0" r="r" b="b"/>
              <a:pathLst>
                <a:path w="175" h="75">
                  <a:moveTo>
                    <a:pt x="0" y="75"/>
                  </a:moveTo>
                  <a:lnTo>
                    <a:pt x="175" y="75"/>
                  </a:lnTo>
                  <a:lnTo>
                    <a:pt x="131" y="0"/>
                  </a:lnTo>
                  <a:lnTo>
                    <a:pt x="0" y="75"/>
                  </a:lnTo>
                  <a:close/>
                </a:path>
              </a:pathLst>
            </a:custGeom>
            <a:solidFill>
              <a:schemeClr val="bg1">
                <a:alpha val="4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7"/>
            <p:cNvSpPr>
              <a:spLocks/>
            </p:cNvSpPr>
            <p:nvPr/>
          </p:nvSpPr>
          <p:spPr bwMode="auto">
            <a:xfrm>
              <a:off x="8596313" y="5799138"/>
              <a:ext cx="417513" cy="482600"/>
            </a:xfrm>
            <a:custGeom>
              <a:avLst/>
              <a:gdLst>
                <a:gd name="T0" fmla="*/ 88 w 263"/>
                <a:gd name="T1" fmla="*/ 304 h 304"/>
                <a:gd name="T2" fmla="*/ 263 w 263"/>
                <a:gd name="T3" fmla="*/ 0 h 304"/>
                <a:gd name="T4" fmla="*/ 0 w 263"/>
                <a:gd name="T5" fmla="*/ 152 h 304"/>
                <a:gd name="T6" fmla="*/ 0 w 263"/>
                <a:gd name="T7" fmla="*/ 304 h 304"/>
                <a:gd name="T8" fmla="*/ 88 w 263"/>
                <a:gd name="T9" fmla="*/ 304 h 304"/>
              </a:gdLst>
              <a:ahLst/>
              <a:cxnLst>
                <a:cxn ang="0">
                  <a:pos x="T0" y="T1"/>
                </a:cxn>
                <a:cxn ang="0">
                  <a:pos x="T2" y="T3"/>
                </a:cxn>
                <a:cxn ang="0">
                  <a:pos x="T4" y="T5"/>
                </a:cxn>
                <a:cxn ang="0">
                  <a:pos x="T6" y="T7"/>
                </a:cxn>
                <a:cxn ang="0">
                  <a:pos x="T8" y="T9"/>
                </a:cxn>
              </a:cxnLst>
              <a:rect l="0" t="0" r="r" b="b"/>
              <a:pathLst>
                <a:path w="263" h="304">
                  <a:moveTo>
                    <a:pt x="88" y="304"/>
                  </a:moveTo>
                  <a:lnTo>
                    <a:pt x="263" y="0"/>
                  </a:lnTo>
                  <a:lnTo>
                    <a:pt x="0" y="152"/>
                  </a:lnTo>
                  <a:lnTo>
                    <a:pt x="0" y="304"/>
                  </a:lnTo>
                  <a:lnTo>
                    <a:pt x="88" y="304"/>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8"/>
            <p:cNvSpPr>
              <a:spLocks/>
            </p:cNvSpPr>
            <p:nvPr/>
          </p:nvSpPr>
          <p:spPr bwMode="auto">
            <a:xfrm>
              <a:off x="8178800" y="5799138"/>
              <a:ext cx="139700" cy="482600"/>
            </a:xfrm>
            <a:custGeom>
              <a:avLst/>
              <a:gdLst>
                <a:gd name="T0" fmla="*/ 0 w 88"/>
                <a:gd name="T1" fmla="*/ 0 h 304"/>
                <a:gd name="T2" fmla="*/ 0 w 88"/>
                <a:gd name="T3" fmla="*/ 304 h 304"/>
                <a:gd name="T4" fmla="*/ 88 w 88"/>
                <a:gd name="T5" fmla="*/ 152 h 304"/>
                <a:gd name="T6" fmla="*/ 0 w 88"/>
                <a:gd name="T7" fmla="*/ 0 h 304"/>
              </a:gdLst>
              <a:ahLst/>
              <a:cxnLst>
                <a:cxn ang="0">
                  <a:pos x="T0" y="T1"/>
                </a:cxn>
                <a:cxn ang="0">
                  <a:pos x="T2" y="T3"/>
                </a:cxn>
                <a:cxn ang="0">
                  <a:pos x="T4" y="T5"/>
                </a:cxn>
                <a:cxn ang="0">
                  <a:pos x="T6" y="T7"/>
                </a:cxn>
              </a:cxnLst>
              <a:rect l="0" t="0" r="r" b="b"/>
              <a:pathLst>
                <a:path w="88" h="304">
                  <a:moveTo>
                    <a:pt x="0" y="0"/>
                  </a:moveTo>
                  <a:lnTo>
                    <a:pt x="0" y="304"/>
                  </a:lnTo>
                  <a:lnTo>
                    <a:pt x="88" y="152"/>
                  </a:lnTo>
                  <a:lnTo>
                    <a:pt x="0" y="0"/>
                  </a:lnTo>
                  <a:close/>
                </a:path>
              </a:pathLst>
            </a:custGeom>
            <a:solidFill>
              <a:srgbClr val="FFFFFF">
                <a:alpha val="37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9"/>
            <p:cNvSpPr>
              <a:spLocks/>
            </p:cNvSpPr>
            <p:nvPr/>
          </p:nvSpPr>
          <p:spPr bwMode="auto">
            <a:xfrm>
              <a:off x="8178800" y="5559425"/>
              <a:ext cx="417513" cy="481013"/>
            </a:xfrm>
            <a:custGeom>
              <a:avLst/>
              <a:gdLst>
                <a:gd name="T0" fmla="*/ 263 w 263"/>
                <a:gd name="T1" fmla="*/ 0 h 303"/>
                <a:gd name="T2" fmla="*/ 0 w 263"/>
                <a:gd name="T3" fmla="*/ 151 h 303"/>
                <a:gd name="T4" fmla="*/ 88 w 263"/>
                <a:gd name="T5" fmla="*/ 303 h 303"/>
                <a:gd name="T6" fmla="*/ 263 w 263"/>
                <a:gd name="T7" fmla="*/ 0 h 303"/>
              </a:gdLst>
              <a:ahLst/>
              <a:cxnLst>
                <a:cxn ang="0">
                  <a:pos x="T0" y="T1"/>
                </a:cxn>
                <a:cxn ang="0">
                  <a:pos x="T2" y="T3"/>
                </a:cxn>
                <a:cxn ang="0">
                  <a:pos x="T4" y="T5"/>
                </a:cxn>
                <a:cxn ang="0">
                  <a:pos x="T6" y="T7"/>
                </a:cxn>
              </a:cxnLst>
              <a:rect l="0" t="0" r="r" b="b"/>
              <a:pathLst>
                <a:path w="263" h="303">
                  <a:moveTo>
                    <a:pt x="263" y="0"/>
                  </a:moveTo>
                  <a:lnTo>
                    <a:pt x="0" y="151"/>
                  </a:lnTo>
                  <a:lnTo>
                    <a:pt x="88" y="303"/>
                  </a:lnTo>
                  <a:lnTo>
                    <a:pt x="263" y="0"/>
                  </a:lnTo>
                  <a:close/>
                </a:path>
              </a:pathLst>
            </a:custGeom>
            <a:solidFill>
              <a:srgbClr val="FFFFFF">
                <a:alpha val="92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29819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Image2_with key message">
    <p:spTree>
      <p:nvGrpSpPr>
        <p:cNvPr id="1" name=""/>
        <p:cNvGrpSpPr/>
        <p:nvPr/>
      </p:nvGrpSpPr>
      <p:grpSpPr>
        <a:xfrm>
          <a:off x="0" y="0"/>
          <a:ext cx="0" cy="0"/>
          <a:chOff x="0" y="0"/>
          <a:chExt cx="0" cy="0"/>
        </a:xfrm>
      </p:grpSpPr>
      <p:sp>
        <p:nvSpPr>
          <p:cNvPr id="3" name="Rectangle 2"/>
          <p:cNvSpPr/>
          <p:nvPr userDrawn="1"/>
        </p:nvSpPr>
        <p:spPr>
          <a:xfrm>
            <a:off x="0" y="-12032"/>
            <a:ext cx="12192000" cy="59556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Picture Placeholder 4"/>
          <p:cNvSpPr>
            <a:spLocks noGrp="1"/>
          </p:cNvSpPr>
          <p:nvPr>
            <p:ph type="pic" sz="quarter" idx="13"/>
          </p:nvPr>
        </p:nvSpPr>
        <p:spPr>
          <a:xfrm>
            <a:off x="0" y="-30010"/>
            <a:ext cx="12192000" cy="5967770"/>
          </a:xfrm>
          <a:prstGeom prst="rect">
            <a:avLst/>
          </a:prstGeom>
          <a:solidFill>
            <a:srgbClr val="E6E6E6"/>
          </a:solidFill>
        </p:spPr>
        <p:txBody>
          <a:bodyPr/>
          <a:lstStyle/>
          <a:p>
            <a:r>
              <a:rPr lang="en-US"/>
              <a:t>Click icon to add picture</a:t>
            </a:r>
            <a:endParaRPr lang="en-US" dirty="0"/>
          </a:p>
        </p:txBody>
      </p:sp>
      <p:pic>
        <p:nvPicPr>
          <p:cNvPr id="42" name="Picture 4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4630896" y="2142310"/>
            <a:ext cx="7561106" cy="3877502"/>
          </a:xfrm>
          <a:prstGeom prst="rect">
            <a:avLst/>
          </a:prstGeom>
          <a:noFill/>
          <a:ln>
            <a:noFill/>
          </a:ln>
        </p:spPr>
      </p:pic>
      <p:sp>
        <p:nvSpPr>
          <p:cNvPr id="24" name="Text Placeholder 6"/>
          <p:cNvSpPr>
            <a:spLocks noGrp="1"/>
          </p:cNvSpPr>
          <p:nvPr>
            <p:ph type="body" sz="quarter" idx="14"/>
          </p:nvPr>
        </p:nvSpPr>
        <p:spPr>
          <a:xfrm>
            <a:off x="7593874" y="4084320"/>
            <a:ext cx="3483430" cy="1859280"/>
          </a:xfrm>
          <a:prstGeom prst="rect">
            <a:avLst/>
          </a:prstGeom>
        </p:spPr>
        <p:txBody>
          <a:bodyPr anchor="ctr" anchorCtr="0">
            <a:noAutofit/>
          </a:bodyPr>
          <a:lstStyle>
            <a:lvl1pPr algn="ctr">
              <a:defRPr sz="1300">
                <a:solidFill>
                  <a:schemeClr val="bg1">
                    <a:lumMod val="50000"/>
                  </a:schemeClr>
                </a:solidFill>
              </a:defRPr>
            </a:lvl1pPr>
            <a:lvl2pPr marL="0" indent="0" algn="ctr">
              <a:buNone/>
              <a:defRPr/>
            </a:lvl2pPr>
            <a:lvl3pPr algn="ctr">
              <a:defRPr/>
            </a:lvl3pPr>
            <a:lvl4pPr algn="ctr">
              <a:defRPr/>
            </a:lvl4pPr>
            <a:lvl5pPr algn="ctr">
              <a:defRPr/>
            </a:lvl5pPr>
          </a:lstStyle>
          <a:p>
            <a:pPr lvl="0"/>
            <a:r>
              <a:rPr lang="en-US"/>
              <a:t>Edit Master text styles</a:t>
            </a:r>
          </a:p>
        </p:txBody>
      </p:sp>
    </p:spTree>
    <p:extLst>
      <p:ext uri="{BB962C8B-B14F-4D97-AF65-F5344CB8AC3E}">
        <p14:creationId xmlns:p14="http://schemas.microsoft.com/office/powerpoint/2010/main" val="4098986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2" y="647700"/>
            <a:ext cx="11455399" cy="495300"/>
          </a:xfrm>
        </p:spPr>
        <p:txBody>
          <a:bodyPr/>
          <a:lstStyle/>
          <a:p>
            <a:r>
              <a:rPr lang="en-US"/>
              <a:t>Click to edit Master title style</a:t>
            </a:r>
          </a:p>
        </p:txBody>
      </p:sp>
      <p:sp>
        <p:nvSpPr>
          <p:cNvPr id="6" name="Table Placeholder 5"/>
          <p:cNvSpPr>
            <a:spLocks noGrp="1"/>
          </p:cNvSpPr>
          <p:nvPr>
            <p:ph type="tbl" sz="quarter" idx="13"/>
          </p:nvPr>
        </p:nvSpPr>
        <p:spPr>
          <a:xfrm>
            <a:off x="381002" y="1562100"/>
            <a:ext cx="11455399" cy="4381500"/>
          </a:xfrm>
          <a:prstGeom prst="rect">
            <a:avLst/>
          </a:prstGeom>
        </p:spPr>
        <p:txBody>
          <a:bodyPr/>
          <a:lstStyle/>
          <a:p>
            <a:r>
              <a:rPr lang="en-US"/>
              <a:t>Click icon to add table</a:t>
            </a:r>
          </a:p>
        </p:txBody>
      </p:sp>
    </p:spTree>
    <p:extLst>
      <p:ext uri="{BB962C8B-B14F-4D97-AF65-F5344CB8AC3E}">
        <p14:creationId xmlns:p14="http://schemas.microsoft.com/office/powerpoint/2010/main" val="11041650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2720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64351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 Image on Left ">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2" y="1562100"/>
            <a:ext cx="6593631" cy="4329114"/>
          </a:xfrm>
          <a:prstGeom prst="rect">
            <a:avLst/>
          </a:prstGeom>
        </p:spPr>
        <p:txBody>
          <a:bodyPr/>
          <a:lstStyle/>
          <a:p>
            <a:endParaRPr lang="en-US"/>
          </a:p>
        </p:txBody>
      </p:sp>
      <p:sp>
        <p:nvSpPr>
          <p:cNvPr id="6" name="Text Placeholder 5"/>
          <p:cNvSpPr>
            <a:spLocks noGrp="1"/>
          </p:cNvSpPr>
          <p:nvPr>
            <p:ph type="body" sz="quarter" idx="14"/>
          </p:nvPr>
        </p:nvSpPr>
        <p:spPr>
          <a:xfrm>
            <a:off x="6722533" y="1479178"/>
            <a:ext cx="5113867" cy="44120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393702" y="647700"/>
            <a:ext cx="11442697" cy="495300"/>
          </a:xfrm>
        </p:spPr>
        <p:txBody>
          <a:bodyPr>
            <a:normAutofit/>
          </a:bodyPr>
          <a:lstStyle>
            <a:lvl1pPr marL="0" algn="l" defTabSz="685749" rtl="0" eaLnBrk="1" latinLnBrk="0" hangingPunct="1">
              <a:lnSpc>
                <a:spcPts val="1950"/>
              </a:lnSpc>
              <a:spcBef>
                <a:spcPct val="0"/>
              </a:spcBef>
              <a:buNone/>
              <a:defRPr lang="en-US" sz="2800" b="1" kern="1000" spc="-8" dirty="0">
                <a:solidFill>
                  <a:srgbClr val="007F9D"/>
                </a:solidFill>
                <a:latin typeface="Arial" panose="020B0604020202020204" pitchFamily="34" charset="0"/>
                <a:ea typeface="+mn-ea"/>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7039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12187767" cy="2159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50000"/>
              </a:spcBef>
              <a:spcAft>
                <a:spcPct val="0"/>
              </a:spcAft>
              <a:defRPr sz="1600">
                <a:solidFill>
                  <a:schemeClr val="tx1"/>
                </a:solidFill>
                <a:latin typeface="Arial" charset="0"/>
              </a:defRPr>
            </a:lvl6pPr>
            <a:lvl7pPr marL="2971800" indent="-228600" eaLnBrk="0" fontAlgn="base" hangingPunct="0">
              <a:spcBef>
                <a:spcPct val="50000"/>
              </a:spcBef>
              <a:spcAft>
                <a:spcPct val="0"/>
              </a:spcAft>
              <a:defRPr sz="1600">
                <a:solidFill>
                  <a:schemeClr val="tx1"/>
                </a:solidFill>
                <a:latin typeface="Arial" charset="0"/>
              </a:defRPr>
            </a:lvl7pPr>
            <a:lvl8pPr marL="3429000" indent="-228600" eaLnBrk="0" fontAlgn="base" hangingPunct="0">
              <a:spcBef>
                <a:spcPct val="50000"/>
              </a:spcBef>
              <a:spcAft>
                <a:spcPct val="0"/>
              </a:spcAft>
              <a:defRPr sz="1600">
                <a:solidFill>
                  <a:schemeClr val="tx1"/>
                </a:solidFill>
                <a:latin typeface="Arial" charset="0"/>
              </a:defRPr>
            </a:lvl8pPr>
            <a:lvl9pPr marL="3886200" indent="-228600" eaLnBrk="0" fontAlgn="base" hangingPunct="0">
              <a:spcBef>
                <a:spcPct val="50000"/>
              </a:spcBef>
              <a:spcAft>
                <a:spcPct val="0"/>
              </a:spcAft>
              <a:defRPr sz="1600">
                <a:solidFill>
                  <a:schemeClr val="tx1"/>
                </a:solidFill>
                <a:latin typeface="Arial" charset="0"/>
              </a:defRPr>
            </a:lvl9pPr>
          </a:lstStyle>
          <a:p>
            <a:pPr algn="ctr" eaLnBrk="0" fontAlgn="base" hangingPunct="0">
              <a:spcBef>
                <a:spcPct val="0"/>
              </a:spcBef>
              <a:spcAft>
                <a:spcPct val="0"/>
              </a:spcAft>
              <a:defRPr/>
            </a:pPr>
            <a:endParaRPr lang="en-GB" altLang="ru-RU" sz="2400">
              <a:solidFill>
                <a:srgbClr val="595959"/>
              </a:solidFill>
            </a:endParaRPr>
          </a:p>
        </p:txBody>
      </p:sp>
      <p:sp>
        <p:nvSpPr>
          <p:cNvPr id="5" name="Rectangle 3"/>
          <p:cNvSpPr>
            <a:spLocks noChangeArrowheads="1"/>
          </p:cNvSpPr>
          <p:nvPr/>
        </p:nvSpPr>
        <p:spPr bwMode="auto">
          <a:xfrm>
            <a:off x="7156451" y="0"/>
            <a:ext cx="5037667" cy="2159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50000"/>
              </a:spcBef>
              <a:spcAft>
                <a:spcPct val="0"/>
              </a:spcAft>
              <a:defRPr sz="1600">
                <a:solidFill>
                  <a:schemeClr val="tx1"/>
                </a:solidFill>
                <a:latin typeface="Arial" charset="0"/>
              </a:defRPr>
            </a:lvl6pPr>
            <a:lvl7pPr marL="2971800" indent="-228600" eaLnBrk="0" fontAlgn="base" hangingPunct="0">
              <a:spcBef>
                <a:spcPct val="50000"/>
              </a:spcBef>
              <a:spcAft>
                <a:spcPct val="0"/>
              </a:spcAft>
              <a:defRPr sz="1600">
                <a:solidFill>
                  <a:schemeClr val="tx1"/>
                </a:solidFill>
                <a:latin typeface="Arial" charset="0"/>
              </a:defRPr>
            </a:lvl7pPr>
            <a:lvl8pPr marL="3429000" indent="-228600" eaLnBrk="0" fontAlgn="base" hangingPunct="0">
              <a:spcBef>
                <a:spcPct val="50000"/>
              </a:spcBef>
              <a:spcAft>
                <a:spcPct val="0"/>
              </a:spcAft>
              <a:defRPr sz="1600">
                <a:solidFill>
                  <a:schemeClr val="tx1"/>
                </a:solidFill>
                <a:latin typeface="Arial" charset="0"/>
              </a:defRPr>
            </a:lvl8pPr>
            <a:lvl9pPr marL="3886200" indent="-228600" eaLnBrk="0" fontAlgn="base" hangingPunct="0">
              <a:spcBef>
                <a:spcPct val="50000"/>
              </a:spcBef>
              <a:spcAft>
                <a:spcPct val="0"/>
              </a:spcAft>
              <a:defRPr sz="1600">
                <a:solidFill>
                  <a:schemeClr val="tx1"/>
                </a:solidFill>
                <a:latin typeface="Arial" charset="0"/>
              </a:defRPr>
            </a:lvl9pPr>
          </a:lstStyle>
          <a:p>
            <a:pPr algn="ctr" eaLnBrk="0" fontAlgn="base" hangingPunct="0">
              <a:spcBef>
                <a:spcPct val="0"/>
              </a:spcBef>
              <a:spcAft>
                <a:spcPct val="0"/>
              </a:spcAft>
              <a:defRPr/>
            </a:pPr>
            <a:endParaRPr lang="en-GB" altLang="ru-RU" sz="2400">
              <a:solidFill>
                <a:srgbClr val="FF0040"/>
              </a:solidFill>
            </a:endParaRPr>
          </a:p>
        </p:txBody>
      </p:sp>
      <p:pic>
        <p:nvPicPr>
          <p:cNvPr id="6" name="Picture 7" descr="when i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8000" y="6099175"/>
            <a:ext cx="37592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4772" name="Rectangle 4"/>
          <p:cNvSpPr>
            <a:spLocks noGrp="1" noChangeArrowheads="1"/>
          </p:cNvSpPr>
          <p:nvPr>
            <p:ph type="ctrTitle" sz="quarter"/>
          </p:nvPr>
        </p:nvSpPr>
        <p:spPr>
          <a:xfrm>
            <a:off x="965201" y="4038600"/>
            <a:ext cx="10790767" cy="990600"/>
          </a:xfrm>
        </p:spPr>
        <p:txBody>
          <a:bodyPr/>
          <a:lstStyle>
            <a:lvl1pPr>
              <a:defRPr/>
            </a:lvl1pPr>
          </a:lstStyle>
          <a:p>
            <a:r>
              <a:rPr lang="en-US"/>
              <a:t>Klicken Sie, um das Titelformat zu bearbeiten</a:t>
            </a:r>
          </a:p>
        </p:txBody>
      </p:sp>
      <p:sp>
        <p:nvSpPr>
          <p:cNvPr id="544773" name="Rectangle 5"/>
          <p:cNvSpPr>
            <a:spLocks noGrp="1" noChangeArrowheads="1"/>
          </p:cNvSpPr>
          <p:nvPr>
            <p:ph type="subTitle" sz="quarter" idx="1"/>
          </p:nvPr>
        </p:nvSpPr>
        <p:spPr>
          <a:xfrm>
            <a:off x="965201" y="5105400"/>
            <a:ext cx="10790767" cy="762000"/>
          </a:xfrm>
        </p:spPr>
        <p:txBody>
          <a:bodyPr/>
          <a:lstStyle>
            <a:lvl1pPr>
              <a:defRPr sz="1800" b="0"/>
            </a:lvl1pPr>
          </a:lstStyle>
          <a:p>
            <a:r>
              <a:rPr lang="en-US"/>
              <a:t>Klicken Sie, um das Format des Untertitelmasters zu bearbeiten</a:t>
            </a:r>
          </a:p>
        </p:txBody>
      </p:sp>
    </p:spTree>
    <p:extLst>
      <p:ext uri="{BB962C8B-B14F-4D97-AF65-F5344CB8AC3E}">
        <p14:creationId xmlns:p14="http://schemas.microsoft.com/office/powerpoint/2010/main" val="127391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1" y="647700"/>
            <a:ext cx="11449051" cy="4953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43" name="TextBox 42"/>
          <p:cNvSpPr txBox="1"/>
          <p:nvPr userDrawn="1"/>
        </p:nvSpPr>
        <p:spPr>
          <a:xfrm>
            <a:off x="849285" y="6378083"/>
            <a:ext cx="4962525" cy="207749"/>
          </a:xfrm>
          <a:prstGeom prst="rect">
            <a:avLst/>
          </a:prstGeom>
          <a:noFill/>
        </p:spPr>
        <p:txBody>
          <a:bodyPr wrap="square" rtlCol="0" anchor="b" anchorCtr="0">
            <a:spAutoFit/>
          </a:bodyPr>
          <a:lstStyle/>
          <a:p>
            <a:pPr algn="l"/>
            <a:r>
              <a:rPr lang="en-US" sz="750" dirty="0">
                <a:solidFill>
                  <a:srgbClr val="7F7F7F"/>
                </a:solidFill>
              </a:rPr>
              <a:t>Confidential</a:t>
            </a:r>
          </a:p>
        </p:txBody>
      </p:sp>
      <p:pic>
        <p:nvPicPr>
          <p:cNvPr id="25" name="Picture 24"/>
          <p:cNvPicPr>
            <a:picLocks noChangeAspect="1"/>
          </p:cNvPicPr>
          <p:nvPr userDrawn="1"/>
        </p:nvPicPr>
        <p:blipFill rotWithShape="1">
          <a:blip r:embed="rId34" cstate="print">
            <a:extLst>
              <a:ext uri="{28A0092B-C50C-407E-A947-70E740481C1C}">
                <a14:useLocalDpi xmlns:a14="http://schemas.microsoft.com/office/drawing/2010/main" val="0"/>
              </a:ext>
            </a:extLst>
          </a:blip>
          <a:srcRect t="-3520"/>
          <a:stretch/>
        </p:blipFill>
        <p:spPr>
          <a:xfrm>
            <a:off x="0" y="-13648"/>
            <a:ext cx="12192000" cy="325311"/>
          </a:xfrm>
          <a:prstGeom prst="rect">
            <a:avLst/>
          </a:prstGeom>
        </p:spPr>
      </p:pic>
      <p:sp>
        <p:nvSpPr>
          <p:cNvPr id="7" name="TextBox 6"/>
          <p:cNvSpPr txBox="1"/>
          <p:nvPr userDrawn="1"/>
        </p:nvSpPr>
        <p:spPr>
          <a:xfrm>
            <a:off x="289711" y="6378083"/>
            <a:ext cx="517265" cy="207749"/>
          </a:xfrm>
          <a:prstGeom prst="rect">
            <a:avLst/>
          </a:prstGeom>
          <a:noFill/>
        </p:spPr>
        <p:txBody>
          <a:bodyPr wrap="square" rtlCol="0">
            <a:spAutoFit/>
          </a:bodyPr>
          <a:lstStyle/>
          <a:p>
            <a:pPr algn="ctr"/>
            <a:fld id="{DB8CD98A-3E22-453F-A62A-E5EC241D5152}" type="slidenum">
              <a:rPr lang="en-US" sz="750" smtClean="0">
                <a:solidFill>
                  <a:srgbClr val="7F7F7F"/>
                </a:solidFill>
              </a:rPr>
              <a:pPr algn="ctr"/>
              <a:t>‹#›</a:t>
            </a:fld>
            <a:r>
              <a:rPr lang="en-US" sz="750" dirty="0">
                <a:solidFill>
                  <a:srgbClr val="7F7F7F"/>
                </a:solidFill>
              </a:rPr>
              <a:t> </a:t>
            </a:r>
          </a:p>
        </p:txBody>
      </p:sp>
      <p:sp>
        <p:nvSpPr>
          <p:cNvPr id="4" name="Text Placeholder 3"/>
          <p:cNvSpPr>
            <a:spLocks noGrp="1"/>
          </p:cNvSpPr>
          <p:nvPr>
            <p:ph type="body" idx="1"/>
          </p:nvPr>
        </p:nvSpPr>
        <p:spPr>
          <a:xfrm>
            <a:off x="355600" y="1457306"/>
            <a:ext cx="11480800" cy="4522661"/>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4" name="Group 23"/>
          <p:cNvGrpSpPr/>
          <p:nvPr userDrawn="1"/>
        </p:nvGrpSpPr>
        <p:grpSpPr>
          <a:xfrm>
            <a:off x="9991558" y="6122952"/>
            <a:ext cx="1844842" cy="572324"/>
            <a:chOff x="1936751" y="5480050"/>
            <a:chExt cx="7558088" cy="2344738"/>
          </a:xfrm>
        </p:grpSpPr>
        <p:sp>
          <p:nvSpPr>
            <p:cNvPr id="26" name="Freeform 5"/>
            <p:cNvSpPr>
              <a:spLocks/>
            </p:cNvSpPr>
            <p:nvPr userDrawn="1"/>
          </p:nvSpPr>
          <p:spPr bwMode="auto">
            <a:xfrm>
              <a:off x="4524376" y="6262688"/>
              <a:ext cx="615950" cy="795338"/>
            </a:xfrm>
            <a:custGeom>
              <a:avLst/>
              <a:gdLst>
                <a:gd name="T0" fmla="*/ 297 w 388"/>
                <a:gd name="T1" fmla="*/ 501 h 501"/>
                <a:gd name="T2" fmla="*/ 297 w 388"/>
                <a:gd name="T3" fmla="*/ 282 h 501"/>
                <a:gd name="T4" fmla="*/ 92 w 388"/>
                <a:gd name="T5" fmla="*/ 282 h 501"/>
                <a:gd name="T6" fmla="*/ 92 w 388"/>
                <a:gd name="T7" fmla="*/ 501 h 501"/>
                <a:gd name="T8" fmla="*/ 0 w 388"/>
                <a:gd name="T9" fmla="*/ 501 h 501"/>
                <a:gd name="T10" fmla="*/ 0 w 388"/>
                <a:gd name="T11" fmla="*/ 0 h 501"/>
                <a:gd name="T12" fmla="*/ 92 w 388"/>
                <a:gd name="T13" fmla="*/ 0 h 501"/>
                <a:gd name="T14" fmla="*/ 92 w 388"/>
                <a:gd name="T15" fmla="*/ 196 h 501"/>
                <a:gd name="T16" fmla="*/ 297 w 388"/>
                <a:gd name="T17" fmla="*/ 196 h 501"/>
                <a:gd name="T18" fmla="*/ 297 w 388"/>
                <a:gd name="T19" fmla="*/ 0 h 501"/>
                <a:gd name="T20" fmla="*/ 388 w 388"/>
                <a:gd name="T21" fmla="*/ 0 h 501"/>
                <a:gd name="T22" fmla="*/ 388 w 388"/>
                <a:gd name="T23" fmla="*/ 501 h 501"/>
                <a:gd name="T24" fmla="*/ 297 w 388"/>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8" h="501">
                  <a:moveTo>
                    <a:pt x="297" y="501"/>
                  </a:moveTo>
                  <a:lnTo>
                    <a:pt x="297" y="282"/>
                  </a:lnTo>
                  <a:lnTo>
                    <a:pt x="92" y="282"/>
                  </a:lnTo>
                  <a:lnTo>
                    <a:pt x="92" y="501"/>
                  </a:lnTo>
                  <a:lnTo>
                    <a:pt x="0" y="501"/>
                  </a:lnTo>
                  <a:lnTo>
                    <a:pt x="0" y="0"/>
                  </a:lnTo>
                  <a:lnTo>
                    <a:pt x="92" y="0"/>
                  </a:lnTo>
                  <a:lnTo>
                    <a:pt x="92" y="196"/>
                  </a:lnTo>
                  <a:lnTo>
                    <a:pt x="297" y="196"/>
                  </a:lnTo>
                  <a:lnTo>
                    <a:pt x="297" y="0"/>
                  </a:lnTo>
                  <a:lnTo>
                    <a:pt x="388" y="0"/>
                  </a:lnTo>
                  <a:lnTo>
                    <a:pt x="388" y="501"/>
                  </a:lnTo>
                  <a:lnTo>
                    <a:pt x="297"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6"/>
            <p:cNvSpPr>
              <a:spLocks/>
            </p:cNvSpPr>
            <p:nvPr userDrawn="1"/>
          </p:nvSpPr>
          <p:spPr bwMode="auto">
            <a:xfrm>
              <a:off x="5291138" y="6262688"/>
              <a:ext cx="542925" cy="795338"/>
            </a:xfrm>
            <a:custGeom>
              <a:avLst/>
              <a:gdLst>
                <a:gd name="T0" fmla="*/ 0 w 342"/>
                <a:gd name="T1" fmla="*/ 501 h 501"/>
                <a:gd name="T2" fmla="*/ 0 w 342"/>
                <a:gd name="T3" fmla="*/ 0 h 501"/>
                <a:gd name="T4" fmla="*/ 342 w 342"/>
                <a:gd name="T5" fmla="*/ 0 h 501"/>
                <a:gd name="T6" fmla="*/ 342 w 342"/>
                <a:gd name="T7" fmla="*/ 82 h 501"/>
                <a:gd name="T8" fmla="*/ 90 w 342"/>
                <a:gd name="T9" fmla="*/ 82 h 501"/>
                <a:gd name="T10" fmla="*/ 90 w 342"/>
                <a:gd name="T11" fmla="*/ 199 h 501"/>
                <a:gd name="T12" fmla="*/ 310 w 342"/>
                <a:gd name="T13" fmla="*/ 199 h 501"/>
                <a:gd name="T14" fmla="*/ 310 w 342"/>
                <a:gd name="T15" fmla="*/ 281 h 501"/>
                <a:gd name="T16" fmla="*/ 90 w 342"/>
                <a:gd name="T17" fmla="*/ 281 h 501"/>
                <a:gd name="T18" fmla="*/ 90 w 342"/>
                <a:gd name="T19" fmla="*/ 418 h 501"/>
                <a:gd name="T20" fmla="*/ 342 w 342"/>
                <a:gd name="T21" fmla="*/ 418 h 501"/>
                <a:gd name="T22" fmla="*/ 342 w 342"/>
                <a:gd name="T23" fmla="*/ 501 h 501"/>
                <a:gd name="T24" fmla="*/ 0 w 34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501">
                  <a:moveTo>
                    <a:pt x="0" y="501"/>
                  </a:moveTo>
                  <a:lnTo>
                    <a:pt x="0" y="0"/>
                  </a:lnTo>
                  <a:lnTo>
                    <a:pt x="342" y="0"/>
                  </a:lnTo>
                  <a:lnTo>
                    <a:pt x="342" y="82"/>
                  </a:lnTo>
                  <a:lnTo>
                    <a:pt x="90" y="82"/>
                  </a:lnTo>
                  <a:lnTo>
                    <a:pt x="90" y="199"/>
                  </a:lnTo>
                  <a:lnTo>
                    <a:pt x="310" y="199"/>
                  </a:lnTo>
                  <a:lnTo>
                    <a:pt x="310" y="281"/>
                  </a:lnTo>
                  <a:lnTo>
                    <a:pt x="90" y="281"/>
                  </a:lnTo>
                  <a:lnTo>
                    <a:pt x="90" y="418"/>
                  </a:lnTo>
                  <a:lnTo>
                    <a:pt x="342" y="418"/>
                  </a:lnTo>
                  <a:lnTo>
                    <a:pt x="342" y="501"/>
                  </a:lnTo>
                  <a:lnTo>
                    <a:pt x="0"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7"/>
            <p:cNvSpPr>
              <a:spLocks/>
            </p:cNvSpPr>
            <p:nvPr userDrawn="1"/>
          </p:nvSpPr>
          <p:spPr bwMode="auto">
            <a:xfrm>
              <a:off x="5905501" y="6262688"/>
              <a:ext cx="669925" cy="795338"/>
            </a:xfrm>
            <a:custGeom>
              <a:avLst/>
              <a:gdLst>
                <a:gd name="T0" fmla="*/ 321 w 422"/>
                <a:gd name="T1" fmla="*/ 501 h 501"/>
                <a:gd name="T2" fmla="*/ 210 w 422"/>
                <a:gd name="T3" fmla="*/ 319 h 501"/>
                <a:gd name="T4" fmla="*/ 98 w 422"/>
                <a:gd name="T5" fmla="*/ 501 h 501"/>
                <a:gd name="T6" fmla="*/ 0 w 422"/>
                <a:gd name="T7" fmla="*/ 501 h 501"/>
                <a:gd name="T8" fmla="*/ 157 w 422"/>
                <a:gd name="T9" fmla="*/ 246 h 501"/>
                <a:gd name="T10" fmla="*/ 1 w 422"/>
                <a:gd name="T11" fmla="*/ 0 h 501"/>
                <a:gd name="T12" fmla="*/ 100 w 422"/>
                <a:gd name="T13" fmla="*/ 0 h 501"/>
                <a:gd name="T14" fmla="*/ 213 w 422"/>
                <a:gd name="T15" fmla="*/ 175 h 501"/>
                <a:gd name="T16" fmla="*/ 321 w 422"/>
                <a:gd name="T17" fmla="*/ 0 h 501"/>
                <a:gd name="T18" fmla="*/ 419 w 422"/>
                <a:gd name="T19" fmla="*/ 0 h 501"/>
                <a:gd name="T20" fmla="*/ 266 w 422"/>
                <a:gd name="T21" fmla="*/ 246 h 501"/>
                <a:gd name="T22" fmla="*/ 422 w 422"/>
                <a:gd name="T23" fmla="*/ 501 h 501"/>
                <a:gd name="T24" fmla="*/ 321 w 422"/>
                <a:gd name="T25"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501">
                  <a:moveTo>
                    <a:pt x="321" y="501"/>
                  </a:moveTo>
                  <a:lnTo>
                    <a:pt x="210" y="319"/>
                  </a:lnTo>
                  <a:lnTo>
                    <a:pt x="98" y="501"/>
                  </a:lnTo>
                  <a:lnTo>
                    <a:pt x="0" y="501"/>
                  </a:lnTo>
                  <a:lnTo>
                    <a:pt x="157" y="246"/>
                  </a:lnTo>
                  <a:lnTo>
                    <a:pt x="1" y="0"/>
                  </a:lnTo>
                  <a:lnTo>
                    <a:pt x="100" y="0"/>
                  </a:lnTo>
                  <a:lnTo>
                    <a:pt x="213" y="175"/>
                  </a:lnTo>
                  <a:lnTo>
                    <a:pt x="321" y="0"/>
                  </a:lnTo>
                  <a:lnTo>
                    <a:pt x="419" y="0"/>
                  </a:lnTo>
                  <a:lnTo>
                    <a:pt x="266" y="246"/>
                  </a:lnTo>
                  <a:lnTo>
                    <a:pt x="422" y="501"/>
                  </a:lnTo>
                  <a:lnTo>
                    <a:pt x="321"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8"/>
            <p:cNvSpPr>
              <a:spLocks noEditPoints="1"/>
            </p:cNvSpPr>
            <p:nvPr userDrawn="1"/>
          </p:nvSpPr>
          <p:spPr bwMode="auto">
            <a:xfrm>
              <a:off x="6583363" y="6262688"/>
              <a:ext cx="714375" cy="795338"/>
            </a:xfrm>
            <a:custGeom>
              <a:avLst/>
              <a:gdLst>
                <a:gd name="T0" fmla="*/ 355 w 450"/>
                <a:gd name="T1" fmla="*/ 501 h 501"/>
                <a:gd name="T2" fmla="*/ 323 w 450"/>
                <a:gd name="T3" fmla="*/ 404 h 501"/>
                <a:gd name="T4" fmla="*/ 125 w 450"/>
                <a:gd name="T5" fmla="*/ 404 h 501"/>
                <a:gd name="T6" fmla="*/ 92 w 450"/>
                <a:gd name="T7" fmla="*/ 501 h 501"/>
                <a:gd name="T8" fmla="*/ 0 w 450"/>
                <a:gd name="T9" fmla="*/ 501 h 501"/>
                <a:gd name="T10" fmla="*/ 176 w 450"/>
                <a:gd name="T11" fmla="*/ 0 h 501"/>
                <a:gd name="T12" fmla="*/ 275 w 450"/>
                <a:gd name="T13" fmla="*/ 0 h 501"/>
                <a:gd name="T14" fmla="*/ 450 w 450"/>
                <a:gd name="T15" fmla="*/ 501 h 501"/>
                <a:gd name="T16" fmla="*/ 355 w 450"/>
                <a:gd name="T17" fmla="*/ 501 h 501"/>
                <a:gd name="T18" fmla="*/ 224 w 450"/>
                <a:gd name="T19" fmla="*/ 111 h 501"/>
                <a:gd name="T20" fmla="*/ 152 w 450"/>
                <a:gd name="T21" fmla="*/ 323 h 501"/>
                <a:gd name="T22" fmla="*/ 295 w 450"/>
                <a:gd name="T23" fmla="*/ 323 h 501"/>
                <a:gd name="T24" fmla="*/ 224 w 450"/>
                <a:gd name="T25" fmla="*/ 11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0" h="501">
                  <a:moveTo>
                    <a:pt x="355" y="501"/>
                  </a:moveTo>
                  <a:lnTo>
                    <a:pt x="323" y="404"/>
                  </a:lnTo>
                  <a:lnTo>
                    <a:pt x="125" y="404"/>
                  </a:lnTo>
                  <a:lnTo>
                    <a:pt x="92" y="501"/>
                  </a:lnTo>
                  <a:lnTo>
                    <a:pt x="0" y="501"/>
                  </a:lnTo>
                  <a:lnTo>
                    <a:pt x="176" y="0"/>
                  </a:lnTo>
                  <a:lnTo>
                    <a:pt x="275" y="0"/>
                  </a:lnTo>
                  <a:lnTo>
                    <a:pt x="450" y="501"/>
                  </a:lnTo>
                  <a:lnTo>
                    <a:pt x="355" y="501"/>
                  </a:lnTo>
                  <a:close/>
                  <a:moveTo>
                    <a:pt x="224" y="111"/>
                  </a:moveTo>
                  <a:lnTo>
                    <a:pt x="152" y="323"/>
                  </a:lnTo>
                  <a:lnTo>
                    <a:pt x="295" y="323"/>
                  </a:lnTo>
                  <a:lnTo>
                    <a:pt x="224" y="11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9"/>
            <p:cNvSpPr>
              <a:spLocks/>
            </p:cNvSpPr>
            <p:nvPr userDrawn="1"/>
          </p:nvSpPr>
          <p:spPr bwMode="auto">
            <a:xfrm>
              <a:off x="7327901" y="6248400"/>
              <a:ext cx="646113" cy="823913"/>
            </a:xfrm>
            <a:custGeom>
              <a:avLst/>
              <a:gdLst>
                <a:gd name="T0" fmla="*/ 296 w 308"/>
                <a:gd name="T1" fmla="*/ 385 h 392"/>
                <a:gd name="T2" fmla="*/ 256 w 308"/>
                <a:gd name="T3" fmla="*/ 343 h 392"/>
                <a:gd name="T4" fmla="*/ 161 w 308"/>
                <a:gd name="T5" fmla="*/ 392 h 392"/>
                <a:gd name="T6" fmla="*/ 49 w 308"/>
                <a:gd name="T7" fmla="*/ 350 h 392"/>
                <a:gd name="T8" fmla="*/ 0 w 308"/>
                <a:gd name="T9" fmla="*/ 196 h 392"/>
                <a:gd name="T10" fmla="*/ 49 w 308"/>
                <a:gd name="T11" fmla="*/ 45 h 392"/>
                <a:gd name="T12" fmla="*/ 161 w 308"/>
                <a:gd name="T13" fmla="*/ 0 h 392"/>
                <a:gd name="T14" fmla="*/ 273 w 308"/>
                <a:gd name="T15" fmla="*/ 43 h 392"/>
                <a:gd name="T16" fmla="*/ 308 w 308"/>
                <a:gd name="T17" fmla="*/ 120 h 392"/>
                <a:gd name="T18" fmla="*/ 237 w 308"/>
                <a:gd name="T19" fmla="*/ 120 h 392"/>
                <a:gd name="T20" fmla="*/ 221 w 308"/>
                <a:gd name="T21" fmla="*/ 85 h 392"/>
                <a:gd name="T22" fmla="*/ 161 w 308"/>
                <a:gd name="T23" fmla="*/ 62 h 392"/>
                <a:gd name="T24" fmla="*/ 99 w 308"/>
                <a:gd name="T25" fmla="*/ 88 h 392"/>
                <a:gd name="T26" fmla="*/ 70 w 308"/>
                <a:gd name="T27" fmla="*/ 196 h 392"/>
                <a:gd name="T28" fmla="*/ 99 w 308"/>
                <a:gd name="T29" fmla="*/ 307 h 392"/>
                <a:gd name="T30" fmla="*/ 161 w 308"/>
                <a:gd name="T31" fmla="*/ 331 h 392"/>
                <a:gd name="T32" fmla="*/ 217 w 308"/>
                <a:gd name="T33" fmla="*/ 309 h 392"/>
                <a:gd name="T34" fmla="*/ 242 w 308"/>
                <a:gd name="T35" fmla="*/ 235 h 392"/>
                <a:gd name="T36" fmla="*/ 152 w 308"/>
                <a:gd name="T37" fmla="*/ 235 h 392"/>
                <a:gd name="T38" fmla="*/ 152 w 308"/>
                <a:gd name="T39" fmla="*/ 178 h 392"/>
                <a:gd name="T40" fmla="*/ 308 w 308"/>
                <a:gd name="T41" fmla="*/ 178 h 392"/>
                <a:gd name="T42" fmla="*/ 308 w 308"/>
                <a:gd name="T43" fmla="*/ 385 h 392"/>
                <a:gd name="T44" fmla="*/ 296 w 308"/>
                <a:gd name="T45" fmla="*/ 385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392">
                  <a:moveTo>
                    <a:pt x="296" y="385"/>
                  </a:moveTo>
                  <a:cubicBezTo>
                    <a:pt x="256" y="343"/>
                    <a:pt x="256" y="343"/>
                    <a:pt x="256" y="343"/>
                  </a:cubicBezTo>
                  <a:cubicBezTo>
                    <a:pt x="245" y="365"/>
                    <a:pt x="209" y="391"/>
                    <a:pt x="161" y="392"/>
                  </a:cubicBezTo>
                  <a:cubicBezTo>
                    <a:pt x="118" y="392"/>
                    <a:pt x="79" y="381"/>
                    <a:pt x="49" y="350"/>
                  </a:cubicBezTo>
                  <a:cubicBezTo>
                    <a:pt x="10" y="309"/>
                    <a:pt x="0" y="258"/>
                    <a:pt x="0" y="196"/>
                  </a:cubicBezTo>
                  <a:cubicBezTo>
                    <a:pt x="0" y="135"/>
                    <a:pt x="8" y="86"/>
                    <a:pt x="49" y="45"/>
                  </a:cubicBezTo>
                  <a:cubicBezTo>
                    <a:pt x="78" y="16"/>
                    <a:pt x="121" y="0"/>
                    <a:pt x="161" y="0"/>
                  </a:cubicBezTo>
                  <a:cubicBezTo>
                    <a:pt x="208" y="0"/>
                    <a:pt x="248" y="17"/>
                    <a:pt x="273" y="43"/>
                  </a:cubicBezTo>
                  <a:cubicBezTo>
                    <a:pt x="292" y="63"/>
                    <a:pt x="306" y="87"/>
                    <a:pt x="308" y="120"/>
                  </a:cubicBezTo>
                  <a:cubicBezTo>
                    <a:pt x="237" y="120"/>
                    <a:pt x="237" y="120"/>
                    <a:pt x="237" y="120"/>
                  </a:cubicBezTo>
                  <a:cubicBezTo>
                    <a:pt x="236" y="105"/>
                    <a:pt x="229" y="95"/>
                    <a:pt x="221" y="85"/>
                  </a:cubicBezTo>
                  <a:cubicBezTo>
                    <a:pt x="208" y="69"/>
                    <a:pt x="187" y="62"/>
                    <a:pt x="161" y="62"/>
                  </a:cubicBezTo>
                  <a:cubicBezTo>
                    <a:pt x="139" y="62"/>
                    <a:pt x="114" y="72"/>
                    <a:pt x="99" y="88"/>
                  </a:cubicBezTo>
                  <a:cubicBezTo>
                    <a:pt x="73" y="115"/>
                    <a:pt x="70" y="162"/>
                    <a:pt x="70" y="196"/>
                  </a:cubicBezTo>
                  <a:cubicBezTo>
                    <a:pt x="70" y="231"/>
                    <a:pt x="73" y="280"/>
                    <a:pt x="99" y="307"/>
                  </a:cubicBezTo>
                  <a:cubicBezTo>
                    <a:pt x="114" y="323"/>
                    <a:pt x="139" y="331"/>
                    <a:pt x="161" y="331"/>
                  </a:cubicBezTo>
                  <a:cubicBezTo>
                    <a:pt x="185" y="331"/>
                    <a:pt x="204" y="322"/>
                    <a:pt x="217" y="309"/>
                  </a:cubicBezTo>
                  <a:cubicBezTo>
                    <a:pt x="237" y="287"/>
                    <a:pt x="242" y="264"/>
                    <a:pt x="242" y="235"/>
                  </a:cubicBezTo>
                  <a:cubicBezTo>
                    <a:pt x="152" y="235"/>
                    <a:pt x="152" y="235"/>
                    <a:pt x="152" y="235"/>
                  </a:cubicBezTo>
                  <a:cubicBezTo>
                    <a:pt x="152" y="178"/>
                    <a:pt x="152" y="178"/>
                    <a:pt x="152" y="178"/>
                  </a:cubicBezTo>
                  <a:cubicBezTo>
                    <a:pt x="308" y="178"/>
                    <a:pt x="308" y="178"/>
                    <a:pt x="308" y="178"/>
                  </a:cubicBezTo>
                  <a:cubicBezTo>
                    <a:pt x="308" y="385"/>
                    <a:pt x="308" y="385"/>
                    <a:pt x="308" y="385"/>
                  </a:cubicBezTo>
                  <a:lnTo>
                    <a:pt x="296" y="38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0"/>
            <p:cNvSpPr>
              <a:spLocks noEditPoints="1"/>
            </p:cNvSpPr>
            <p:nvPr userDrawn="1"/>
          </p:nvSpPr>
          <p:spPr bwMode="auto">
            <a:xfrm>
              <a:off x="8091488" y="6248400"/>
              <a:ext cx="657225" cy="823913"/>
            </a:xfrm>
            <a:custGeom>
              <a:avLst/>
              <a:gdLst>
                <a:gd name="T0" fmla="*/ 265 w 313"/>
                <a:gd name="T1" fmla="*/ 349 h 392"/>
                <a:gd name="T2" fmla="*/ 156 w 313"/>
                <a:gd name="T3" fmla="*/ 392 h 392"/>
                <a:gd name="T4" fmla="*/ 48 w 313"/>
                <a:gd name="T5" fmla="*/ 349 h 392"/>
                <a:gd name="T6" fmla="*/ 0 w 313"/>
                <a:gd name="T7" fmla="*/ 196 h 392"/>
                <a:gd name="T8" fmla="*/ 48 w 313"/>
                <a:gd name="T9" fmla="*/ 43 h 392"/>
                <a:gd name="T10" fmla="*/ 156 w 313"/>
                <a:gd name="T11" fmla="*/ 0 h 392"/>
                <a:gd name="T12" fmla="*/ 265 w 313"/>
                <a:gd name="T13" fmla="*/ 43 h 392"/>
                <a:gd name="T14" fmla="*/ 313 w 313"/>
                <a:gd name="T15" fmla="*/ 196 h 392"/>
                <a:gd name="T16" fmla="*/ 265 w 313"/>
                <a:gd name="T17" fmla="*/ 349 h 392"/>
                <a:gd name="T18" fmla="*/ 216 w 313"/>
                <a:gd name="T19" fmla="*/ 88 h 392"/>
                <a:gd name="T20" fmla="*/ 156 w 313"/>
                <a:gd name="T21" fmla="*/ 63 h 392"/>
                <a:gd name="T22" fmla="*/ 97 w 313"/>
                <a:gd name="T23" fmla="*/ 88 h 392"/>
                <a:gd name="T24" fmla="*/ 69 w 313"/>
                <a:gd name="T25" fmla="*/ 196 h 392"/>
                <a:gd name="T26" fmla="*/ 97 w 313"/>
                <a:gd name="T27" fmla="*/ 305 h 392"/>
                <a:gd name="T28" fmla="*/ 156 w 313"/>
                <a:gd name="T29" fmla="*/ 330 h 392"/>
                <a:gd name="T30" fmla="*/ 216 w 313"/>
                <a:gd name="T31" fmla="*/ 305 h 392"/>
                <a:gd name="T32" fmla="*/ 243 w 313"/>
                <a:gd name="T33" fmla="*/ 196 h 392"/>
                <a:gd name="T34" fmla="*/ 216 w 313"/>
                <a:gd name="T35" fmla="*/ 8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392">
                  <a:moveTo>
                    <a:pt x="265" y="349"/>
                  </a:moveTo>
                  <a:cubicBezTo>
                    <a:pt x="236" y="378"/>
                    <a:pt x="197" y="392"/>
                    <a:pt x="156" y="392"/>
                  </a:cubicBezTo>
                  <a:cubicBezTo>
                    <a:pt x="116" y="392"/>
                    <a:pt x="77" y="378"/>
                    <a:pt x="48" y="349"/>
                  </a:cubicBezTo>
                  <a:cubicBezTo>
                    <a:pt x="7" y="308"/>
                    <a:pt x="0" y="258"/>
                    <a:pt x="0" y="196"/>
                  </a:cubicBezTo>
                  <a:cubicBezTo>
                    <a:pt x="0" y="135"/>
                    <a:pt x="7" y="84"/>
                    <a:pt x="48" y="43"/>
                  </a:cubicBezTo>
                  <a:cubicBezTo>
                    <a:pt x="77" y="14"/>
                    <a:pt x="116" y="0"/>
                    <a:pt x="156" y="0"/>
                  </a:cubicBezTo>
                  <a:cubicBezTo>
                    <a:pt x="197" y="0"/>
                    <a:pt x="236" y="14"/>
                    <a:pt x="265" y="43"/>
                  </a:cubicBezTo>
                  <a:cubicBezTo>
                    <a:pt x="306" y="84"/>
                    <a:pt x="313" y="135"/>
                    <a:pt x="313" y="196"/>
                  </a:cubicBezTo>
                  <a:cubicBezTo>
                    <a:pt x="313" y="258"/>
                    <a:pt x="306" y="308"/>
                    <a:pt x="265" y="349"/>
                  </a:cubicBezTo>
                  <a:close/>
                  <a:moveTo>
                    <a:pt x="216" y="88"/>
                  </a:moveTo>
                  <a:cubicBezTo>
                    <a:pt x="201" y="72"/>
                    <a:pt x="178" y="63"/>
                    <a:pt x="156" y="63"/>
                  </a:cubicBezTo>
                  <a:cubicBezTo>
                    <a:pt x="135" y="63"/>
                    <a:pt x="112" y="72"/>
                    <a:pt x="97" y="88"/>
                  </a:cubicBezTo>
                  <a:cubicBezTo>
                    <a:pt x="71" y="115"/>
                    <a:pt x="69" y="162"/>
                    <a:pt x="69" y="196"/>
                  </a:cubicBezTo>
                  <a:cubicBezTo>
                    <a:pt x="69" y="231"/>
                    <a:pt x="71" y="277"/>
                    <a:pt x="97" y="305"/>
                  </a:cubicBezTo>
                  <a:cubicBezTo>
                    <a:pt x="112" y="321"/>
                    <a:pt x="135" y="330"/>
                    <a:pt x="156" y="330"/>
                  </a:cubicBezTo>
                  <a:cubicBezTo>
                    <a:pt x="178" y="330"/>
                    <a:pt x="201" y="321"/>
                    <a:pt x="216" y="305"/>
                  </a:cubicBezTo>
                  <a:cubicBezTo>
                    <a:pt x="242" y="277"/>
                    <a:pt x="243" y="231"/>
                    <a:pt x="243" y="196"/>
                  </a:cubicBezTo>
                  <a:cubicBezTo>
                    <a:pt x="243" y="162"/>
                    <a:pt x="242" y="115"/>
                    <a:pt x="216" y="8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
            <p:cNvSpPr>
              <a:spLocks/>
            </p:cNvSpPr>
            <p:nvPr userDrawn="1"/>
          </p:nvSpPr>
          <p:spPr bwMode="auto">
            <a:xfrm>
              <a:off x="8861426" y="6262688"/>
              <a:ext cx="633413" cy="795338"/>
            </a:xfrm>
            <a:custGeom>
              <a:avLst/>
              <a:gdLst>
                <a:gd name="T0" fmla="*/ 305 w 399"/>
                <a:gd name="T1" fmla="*/ 501 h 501"/>
                <a:gd name="T2" fmla="*/ 88 w 399"/>
                <a:gd name="T3" fmla="*/ 156 h 501"/>
                <a:gd name="T4" fmla="*/ 88 w 399"/>
                <a:gd name="T5" fmla="*/ 501 h 501"/>
                <a:gd name="T6" fmla="*/ 0 w 399"/>
                <a:gd name="T7" fmla="*/ 501 h 501"/>
                <a:gd name="T8" fmla="*/ 0 w 399"/>
                <a:gd name="T9" fmla="*/ 0 h 501"/>
                <a:gd name="T10" fmla="*/ 96 w 399"/>
                <a:gd name="T11" fmla="*/ 0 h 501"/>
                <a:gd name="T12" fmla="*/ 309 w 399"/>
                <a:gd name="T13" fmla="*/ 339 h 501"/>
                <a:gd name="T14" fmla="*/ 309 w 399"/>
                <a:gd name="T15" fmla="*/ 0 h 501"/>
                <a:gd name="T16" fmla="*/ 399 w 399"/>
                <a:gd name="T17" fmla="*/ 0 h 501"/>
                <a:gd name="T18" fmla="*/ 399 w 399"/>
                <a:gd name="T19" fmla="*/ 501 h 501"/>
                <a:gd name="T20" fmla="*/ 305 w 399"/>
                <a:gd name="T21" fmla="*/ 50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501">
                  <a:moveTo>
                    <a:pt x="305" y="501"/>
                  </a:moveTo>
                  <a:lnTo>
                    <a:pt x="88" y="156"/>
                  </a:lnTo>
                  <a:lnTo>
                    <a:pt x="88" y="501"/>
                  </a:lnTo>
                  <a:lnTo>
                    <a:pt x="0" y="501"/>
                  </a:lnTo>
                  <a:lnTo>
                    <a:pt x="0" y="0"/>
                  </a:lnTo>
                  <a:lnTo>
                    <a:pt x="96" y="0"/>
                  </a:lnTo>
                  <a:lnTo>
                    <a:pt x="309" y="339"/>
                  </a:lnTo>
                  <a:lnTo>
                    <a:pt x="309" y="0"/>
                  </a:lnTo>
                  <a:lnTo>
                    <a:pt x="399" y="0"/>
                  </a:lnTo>
                  <a:lnTo>
                    <a:pt x="399" y="501"/>
                  </a:lnTo>
                  <a:lnTo>
                    <a:pt x="305" y="50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2"/>
            <p:cNvSpPr>
              <a:spLocks/>
            </p:cNvSpPr>
            <p:nvPr userDrawn="1"/>
          </p:nvSpPr>
          <p:spPr bwMode="auto">
            <a:xfrm>
              <a:off x="2954338" y="7239000"/>
              <a:ext cx="1014413" cy="585788"/>
            </a:xfrm>
            <a:custGeom>
              <a:avLst/>
              <a:gdLst>
                <a:gd name="T0" fmla="*/ 213 w 639"/>
                <a:gd name="T1" fmla="*/ 0 h 369"/>
                <a:gd name="T2" fmla="*/ 0 w 639"/>
                <a:gd name="T3" fmla="*/ 369 h 369"/>
                <a:gd name="T4" fmla="*/ 639 w 639"/>
                <a:gd name="T5" fmla="*/ 0 h 369"/>
                <a:gd name="T6" fmla="*/ 213 w 639"/>
                <a:gd name="T7" fmla="*/ 0 h 369"/>
              </a:gdLst>
              <a:ahLst/>
              <a:cxnLst>
                <a:cxn ang="0">
                  <a:pos x="T0" y="T1"/>
                </a:cxn>
                <a:cxn ang="0">
                  <a:pos x="T2" y="T3"/>
                </a:cxn>
                <a:cxn ang="0">
                  <a:pos x="T4" y="T5"/>
                </a:cxn>
                <a:cxn ang="0">
                  <a:pos x="T6" y="T7"/>
                </a:cxn>
              </a:cxnLst>
              <a:rect l="0" t="0" r="r" b="b"/>
              <a:pathLst>
                <a:path w="639" h="369">
                  <a:moveTo>
                    <a:pt x="213" y="0"/>
                  </a:moveTo>
                  <a:lnTo>
                    <a:pt x="0" y="369"/>
                  </a:lnTo>
                  <a:lnTo>
                    <a:pt x="639" y="0"/>
                  </a:lnTo>
                  <a:lnTo>
                    <a:pt x="213"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3"/>
            <p:cNvSpPr>
              <a:spLocks/>
            </p:cNvSpPr>
            <p:nvPr userDrawn="1"/>
          </p:nvSpPr>
          <p:spPr bwMode="auto">
            <a:xfrm>
              <a:off x="3292476" y="6064250"/>
              <a:ext cx="676275" cy="1174750"/>
            </a:xfrm>
            <a:custGeom>
              <a:avLst/>
              <a:gdLst>
                <a:gd name="T0" fmla="*/ 426 w 426"/>
                <a:gd name="T1" fmla="*/ 740 h 740"/>
                <a:gd name="T2" fmla="*/ 426 w 426"/>
                <a:gd name="T3" fmla="*/ 0 h 740"/>
                <a:gd name="T4" fmla="*/ 426 w 426"/>
                <a:gd name="T5" fmla="*/ 0 h 740"/>
                <a:gd name="T6" fmla="*/ 0 w 426"/>
                <a:gd name="T7" fmla="*/ 740 h 740"/>
                <a:gd name="T8" fmla="*/ 426 w 426"/>
                <a:gd name="T9" fmla="*/ 740 h 740"/>
              </a:gdLst>
              <a:ahLst/>
              <a:cxnLst>
                <a:cxn ang="0">
                  <a:pos x="T0" y="T1"/>
                </a:cxn>
                <a:cxn ang="0">
                  <a:pos x="T2" y="T3"/>
                </a:cxn>
                <a:cxn ang="0">
                  <a:pos x="T4" y="T5"/>
                </a:cxn>
                <a:cxn ang="0">
                  <a:pos x="T6" y="T7"/>
                </a:cxn>
                <a:cxn ang="0">
                  <a:pos x="T8" y="T9"/>
                </a:cxn>
              </a:cxnLst>
              <a:rect l="0" t="0" r="r" b="b"/>
              <a:pathLst>
                <a:path w="426" h="740">
                  <a:moveTo>
                    <a:pt x="426" y="740"/>
                  </a:moveTo>
                  <a:lnTo>
                    <a:pt x="426" y="0"/>
                  </a:lnTo>
                  <a:lnTo>
                    <a:pt x="426" y="0"/>
                  </a:lnTo>
                  <a:lnTo>
                    <a:pt x="0" y="740"/>
                  </a:lnTo>
                  <a:lnTo>
                    <a:pt x="426" y="74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4"/>
            <p:cNvSpPr>
              <a:spLocks/>
            </p:cNvSpPr>
            <p:nvPr userDrawn="1"/>
          </p:nvSpPr>
          <p:spPr bwMode="auto">
            <a:xfrm>
              <a:off x="2278063" y="5480050"/>
              <a:ext cx="676275" cy="1465263"/>
            </a:xfrm>
            <a:custGeom>
              <a:avLst/>
              <a:gdLst>
                <a:gd name="T0" fmla="*/ 105 w 426"/>
                <a:gd name="T1" fmla="*/ 923 h 923"/>
                <a:gd name="T2" fmla="*/ 426 w 426"/>
                <a:gd name="T3" fmla="*/ 738 h 923"/>
                <a:gd name="T4" fmla="*/ 426 w 426"/>
                <a:gd name="T5" fmla="*/ 0 h 923"/>
                <a:gd name="T6" fmla="*/ 0 w 426"/>
                <a:gd name="T7" fmla="*/ 738 h 923"/>
                <a:gd name="T8" fmla="*/ 105 w 426"/>
                <a:gd name="T9" fmla="*/ 923 h 923"/>
              </a:gdLst>
              <a:ahLst/>
              <a:cxnLst>
                <a:cxn ang="0">
                  <a:pos x="T0" y="T1"/>
                </a:cxn>
                <a:cxn ang="0">
                  <a:pos x="T2" y="T3"/>
                </a:cxn>
                <a:cxn ang="0">
                  <a:pos x="T4" y="T5"/>
                </a:cxn>
                <a:cxn ang="0">
                  <a:pos x="T6" y="T7"/>
                </a:cxn>
                <a:cxn ang="0">
                  <a:pos x="T8" y="T9"/>
                </a:cxn>
              </a:cxnLst>
              <a:rect l="0" t="0" r="r" b="b"/>
              <a:pathLst>
                <a:path w="426" h="923">
                  <a:moveTo>
                    <a:pt x="105" y="923"/>
                  </a:moveTo>
                  <a:lnTo>
                    <a:pt x="426" y="738"/>
                  </a:lnTo>
                  <a:lnTo>
                    <a:pt x="426" y="0"/>
                  </a:lnTo>
                  <a:lnTo>
                    <a:pt x="0" y="738"/>
                  </a:lnTo>
                  <a:lnTo>
                    <a:pt x="105" y="923"/>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5"/>
            <p:cNvSpPr>
              <a:spLocks/>
            </p:cNvSpPr>
            <p:nvPr userDrawn="1"/>
          </p:nvSpPr>
          <p:spPr bwMode="auto">
            <a:xfrm>
              <a:off x="2616201" y="7239000"/>
              <a:ext cx="338138" cy="585788"/>
            </a:xfrm>
            <a:custGeom>
              <a:avLst/>
              <a:gdLst>
                <a:gd name="T0" fmla="*/ 0 w 213"/>
                <a:gd name="T1" fmla="*/ 0 h 369"/>
                <a:gd name="T2" fmla="*/ 213 w 213"/>
                <a:gd name="T3" fmla="*/ 369 h 369"/>
                <a:gd name="T4" fmla="*/ 213 w 213"/>
                <a:gd name="T5" fmla="*/ 0 h 369"/>
                <a:gd name="T6" fmla="*/ 0 w 213"/>
                <a:gd name="T7" fmla="*/ 0 h 369"/>
              </a:gdLst>
              <a:ahLst/>
              <a:cxnLst>
                <a:cxn ang="0">
                  <a:pos x="T0" y="T1"/>
                </a:cxn>
                <a:cxn ang="0">
                  <a:pos x="T2" y="T3"/>
                </a:cxn>
                <a:cxn ang="0">
                  <a:pos x="T4" y="T5"/>
                </a:cxn>
                <a:cxn ang="0">
                  <a:pos x="T6" y="T7"/>
                </a:cxn>
              </a:cxnLst>
              <a:rect l="0" t="0" r="r" b="b"/>
              <a:pathLst>
                <a:path w="213" h="369">
                  <a:moveTo>
                    <a:pt x="0" y="0"/>
                  </a:moveTo>
                  <a:lnTo>
                    <a:pt x="213" y="369"/>
                  </a:lnTo>
                  <a:lnTo>
                    <a:pt x="213" y="0"/>
                  </a:lnTo>
                  <a:lnTo>
                    <a:pt x="0" y="0"/>
                  </a:lnTo>
                  <a:close/>
                </a:path>
              </a:pathLst>
            </a:custGeom>
            <a:solidFill>
              <a:srgbClr val="BAD9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6"/>
            <p:cNvSpPr>
              <a:spLocks/>
            </p:cNvSpPr>
            <p:nvPr userDrawn="1"/>
          </p:nvSpPr>
          <p:spPr bwMode="auto">
            <a:xfrm>
              <a:off x="2444751" y="6651625"/>
              <a:ext cx="509588" cy="587375"/>
            </a:xfrm>
            <a:custGeom>
              <a:avLst/>
              <a:gdLst>
                <a:gd name="T0" fmla="*/ 321 w 321"/>
                <a:gd name="T1" fmla="*/ 0 h 370"/>
                <a:gd name="T2" fmla="*/ 0 w 321"/>
                <a:gd name="T3" fmla="*/ 185 h 370"/>
                <a:gd name="T4" fmla="*/ 108 w 321"/>
                <a:gd name="T5" fmla="*/ 370 h 370"/>
                <a:gd name="T6" fmla="*/ 321 w 321"/>
                <a:gd name="T7" fmla="*/ 370 h 370"/>
                <a:gd name="T8" fmla="*/ 321 w 321"/>
                <a:gd name="T9" fmla="*/ 0 h 370"/>
              </a:gdLst>
              <a:ahLst/>
              <a:cxnLst>
                <a:cxn ang="0">
                  <a:pos x="T0" y="T1"/>
                </a:cxn>
                <a:cxn ang="0">
                  <a:pos x="T2" y="T3"/>
                </a:cxn>
                <a:cxn ang="0">
                  <a:pos x="T4" y="T5"/>
                </a:cxn>
                <a:cxn ang="0">
                  <a:pos x="T6" y="T7"/>
                </a:cxn>
                <a:cxn ang="0">
                  <a:pos x="T8" y="T9"/>
                </a:cxn>
              </a:cxnLst>
              <a:rect l="0" t="0" r="r" b="b"/>
              <a:pathLst>
                <a:path w="321" h="370">
                  <a:moveTo>
                    <a:pt x="321" y="0"/>
                  </a:moveTo>
                  <a:lnTo>
                    <a:pt x="0" y="185"/>
                  </a:lnTo>
                  <a:lnTo>
                    <a:pt x="108" y="370"/>
                  </a:lnTo>
                  <a:lnTo>
                    <a:pt x="321" y="370"/>
                  </a:lnTo>
                  <a:lnTo>
                    <a:pt x="32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7"/>
            <p:cNvSpPr>
              <a:spLocks/>
            </p:cNvSpPr>
            <p:nvPr userDrawn="1"/>
          </p:nvSpPr>
          <p:spPr bwMode="auto">
            <a:xfrm>
              <a:off x="1936751" y="6945313"/>
              <a:ext cx="679450" cy="293688"/>
            </a:xfrm>
            <a:custGeom>
              <a:avLst/>
              <a:gdLst>
                <a:gd name="T0" fmla="*/ 0 w 428"/>
                <a:gd name="T1" fmla="*/ 185 h 185"/>
                <a:gd name="T2" fmla="*/ 428 w 428"/>
                <a:gd name="T3" fmla="*/ 185 h 185"/>
                <a:gd name="T4" fmla="*/ 320 w 428"/>
                <a:gd name="T5" fmla="*/ 0 h 185"/>
                <a:gd name="T6" fmla="*/ 0 w 428"/>
                <a:gd name="T7" fmla="*/ 185 h 185"/>
              </a:gdLst>
              <a:ahLst/>
              <a:cxnLst>
                <a:cxn ang="0">
                  <a:pos x="T0" y="T1"/>
                </a:cxn>
                <a:cxn ang="0">
                  <a:pos x="T2" y="T3"/>
                </a:cxn>
                <a:cxn ang="0">
                  <a:pos x="T4" y="T5"/>
                </a:cxn>
                <a:cxn ang="0">
                  <a:pos x="T6" y="T7"/>
                </a:cxn>
              </a:cxnLst>
              <a:rect l="0" t="0" r="r" b="b"/>
              <a:pathLst>
                <a:path w="428" h="185">
                  <a:moveTo>
                    <a:pt x="0" y="185"/>
                  </a:moveTo>
                  <a:lnTo>
                    <a:pt x="428" y="185"/>
                  </a:lnTo>
                  <a:lnTo>
                    <a:pt x="320" y="0"/>
                  </a:lnTo>
                  <a:lnTo>
                    <a:pt x="0" y="185"/>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8"/>
            <p:cNvSpPr>
              <a:spLocks/>
            </p:cNvSpPr>
            <p:nvPr userDrawn="1"/>
          </p:nvSpPr>
          <p:spPr bwMode="auto">
            <a:xfrm>
              <a:off x="2954338" y="6064250"/>
              <a:ext cx="1014413" cy="1174750"/>
            </a:xfrm>
            <a:custGeom>
              <a:avLst/>
              <a:gdLst>
                <a:gd name="T0" fmla="*/ 213 w 639"/>
                <a:gd name="T1" fmla="*/ 740 h 740"/>
                <a:gd name="T2" fmla="*/ 639 w 639"/>
                <a:gd name="T3" fmla="*/ 0 h 740"/>
                <a:gd name="T4" fmla="*/ 0 w 639"/>
                <a:gd name="T5" fmla="*/ 370 h 740"/>
                <a:gd name="T6" fmla="*/ 0 w 639"/>
                <a:gd name="T7" fmla="*/ 740 h 740"/>
                <a:gd name="T8" fmla="*/ 213 w 639"/>
                <a:gd name="T9" fmla="*/ 740 h 740"/>
              </a:gdLst>
              <a:ahLst/>
              <a:cxnLst>
                <a:cxn ang="0">
                  <a:pos x="T0" y="T1"/>
                </a:cxn>
                <a:cxn ang="0">
                  <a:pos x="T2" y="T3"/>
                </a:cxn>
                <a:cxn ang="0">
                  <a:pos x="T4" y="T5"/>
                </a:cxn>
                <a:cxn ang="0">
                  <a:pos x="T6" y="T7"/>
                </a:cxn>
                <a:cxn ang="0">
                  <a:pos x="T8" y="T9"/>
                </a:cxn>
              </a:cxnLst>
              <a:rect l="0" t="0" r="r" b="b"/>
              <a:pathLst>
                <a:path w="639" h="740">
                  <a:moveTo>
                    <a:pt x="213" y="740"/>
                  </a:moveTo>
                  <a:lnTo>
                    <a:pt x="639" y="0"/>
                  </a:lnTo>
                  <a:lnTo>
                    <a:pt x="0" y="370"/>
                  </a:lnTo>
                  <a:lnTo>
                    <a:pt x="0" y="740"/>
                  </a:lnTo>
                  <a:lnTo>
                    <a:pt x="213" y="74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9"/>
            <p:cNvSpPr>
              <a:spLocks/>
            </p:cNvSpPr>
            <p:nvPr userDrawn="1"/>
          </p:nvSpPr>
          <p:spPr bwMode="auto">
            <a:xfrm>
              <a:off x="1936751" y="6064250"/>
              <a:ext cx="341313" cy="1174750"/>
            </a:xfrm>
            <a:custGeom>
              <a:avLst/>
              <a:gdLst>
                <a:gd name="T0" fmla="*/ 0 w 215"/>
                <a:gd name="T1" fmla="*/ 0 h 740"/>
                <a:gd name="T2" fmla="*/ 0 w 215"/>
                <a:gd name="T3" fmla="*/ 740 h 740"/>
                <a:gd name="T4" fmla="*/ 215 w 215"/>
                <a:gd name="T5" fmla="*/ 370 h 740"/>
                <a:gd name="T6" fmla="*/ 0 w 215"/>
                <a:gd name="T7" fmla="*/ 0 h 740"/>
              </a:gdLst>
              <a:ahLst/>
              <a:cxnLst>
                <a:cxn ang="0">
                  <a:pos x="T0" y="T1"/>
                </a:cxn>
                <a:cxn ang="0">
                  <a:pos x="T2" y="T3"/>
                </a:cxn>
                <a:cxn ang="0">
                  <a:pos x="T4" y="T5"/>
                </a:cxn>
                <a:cxn ang="0">
                  <a:pos x="T6" y="T7"/>
                </a:cxn>
              </a:cxnLst>
              <a:rect l="0" t="0" r="r" b="b"/>
              <a:pathLst>
                <a:path w="215" h="740">
                  <a:moveTo>
                    <a:pt x="0" y="0"/>
                  </a:moveTo>
                  <a:lnTo>
                    <a:pt x="0" y="740"/>
                  </a:lnTo>
                  <a:lnTo>
                    <a:pt x="215" y="370"/>
                  </a:lnTo>
                  <a:lnTo>
                    <a:pt x="0" y="0"/>
                  </a:lnTo>
                  <a:close/>
                </a:path>
              </a:pathLst>
            </a:custGeom>
            <a:solidFill>
              <a:srgbClr val="77C2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0"/>
            <p:cNvSpPr>
              <a:spLocks/>
            </p:cNvSpPr>
            <p:nvPr userDrawn="1"/>
          </p:nvSpPr>
          <p:spPr bwMode="auto">
            <a:xfrm>
              <a:off x="1936751" y="5480050"/>
              <a:ext cx="1017588" cy="1171575"/>
            </a:xfrm>
            <a:custGeom>
              <a:avLst/>
              <a:gdLst>
                <a:gd name="T0" fmla="*/ 641 w 641"/>
                <a:gd name="T1" fmla="*/ 0 h 738"/>
                <a:gd name="T2" fmla="*/ 0 w 641"/>
                <a:gd name="T3" fmla="*/ 368 h 738"/>
                <a:gd name="T4" fmla="*/ 215 w 641"/>
                <a:gd name="T5" fmla="*/ 738 h 738"/>
                <a:gd name="T6" fmla="*/ 641 w 641"/>
                <a:gd name="T7" fmla="*/ 0 h 738"/>
              </a:gdLst>
              <a:ahLst/>
              <a:cxnLst>
                <a:cxn ang="0">
                  <a:pos x="T0" y="T1"/>
                </a:cxn>
                <a:cxn ang="0">
                  <a:pos x="T2" y="T3"/>
                </a:cxn>
                <a:cxn ang="0">
                  <a:pos x="T4" y="T5"/>
                </a:cxn>
                <a:cxn ang="0">
                  <a:pos x="T6" y="T7"/>
                </a:cxn>
              </a:cxnLst>
              <a:rect l="0" t="0" r="r" b="b"/>
              <a:pathLst>
                <a:path w="641" h="738">
                  <a:moveTo>
                    <a:pt x="641" y="0"/>
                  </a:moveTo>
                  <a:lnTo>
                    <a:pt x="0" y="368"/>
                  </a:lnTo>
                  <a:lnTo>
                    <a:pt x="215" y="738"/>
                  </a:lnTo>
                  <a:lnTo>
                    <a:pt x="641" y="0"/>
                  </a:lnTo>
                  <a:close/>
                </a:path>
              </a:pathLst>
            </a:custGeom>
            <a:solidFill>
              <a:srgbClr val="0098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42341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p:hf sldNum="0" hdr="0" ftr="0" dt="0"/>
  <p:txStyles>
    <p:titleStyle>
      <a:lvl1pPr marL="0" algn="l" defTabSz="685749" rtl="0" eaLnBrk="1" latinLnBrk="0" hangingPunct="1">
        <a:lnSpc>
          <a:spcPts val="1950"/>
        </a:lnSpc>
        <a:spcBef>
          <a:spcPct val="0"/>
        </a:spcBef>
        <a:buNone/>
        <a:defRPr lang="en-US" sz="2200" b="1" kern="1000" spc="-8" dirty="0">
          <a:solidFill>
            <a:srgbClr val="0098BA"/>
          </a:solidFill>
          <a:latin typeface="Arial" panose="020B0604020202020204" pitchFamily="34" charset="0"/>
          <a:ea typeface="+mn-ea"/>
          <a:cs typeface="Arial" panose="020B0604020202020204" pitchFamily="34" charset="0"/>
        </a:defRPr>
      </a:lvl1pPr>
    </p:titleStyle>
    <p:bodyStyle>
      <a:lvl1pPr marL="228600" indent="-228600" algn="l" defTabSz="685749" rtl="0" eaLnBrk="1" latinLnBrk="0" hangingPunct="1">
        <a:lnSpc>
          <a:spcPct val="100000"/>
        </a:lnSpc>
        <a:spcBef>
          <a:spcPts val="300"/>
        </a:spcBef>
        <a:spcAft>
          <a:spcPts val="300"/>
        </a:spcAft>
        <a:buClr>
          <a:schemeClr val="tx2"/>
        </a:buClr>
        <a:buFont typeface="Arial" panose="020B0604020202020204" pitchFamily="34" charset="0"/>
        <a:buChar char="•"/>
        <a:defRPr sz="1600" kern="1200">
          <a:solidFill>
            <a:srgbClr val="545559"/>
          </a:solidFill>
          <a:latin typeface="+mn-lt"/>
          <a:ea typeface="+mn-ea"/>
          <a:cs typeface="+mn-cs"/>
        </a:defRPr>
      </a:lvl1pPr>
      <a:lvl2pPr marL="457200" indent="-228600" algn="l" defTabSz="685749" rtl="0" eaLnBrk="1" latinLnBrk="0" hangingPunct="1">
        <a:lnSpc>
          <a:spcPct val="100000"/>
        </a:lnSpc>
        <a:spcBef>
          <a:spcPts val="300"/>
        </a:spcBef>
        <a:spcAft>
          <a:spcPts val="300"/>
        </a:spcAft>
        <a:buClr>
          <a:srgbClr val="74B543"/>
        </a:buClr>
        <a:buFont typeface="Arial" panose="020B0604020202020204" pitchFamily="34" charset="0"/>
        <a:buChar char="•"/>
        <a:defRPr sz="1400" kern="1200">
          <a:solidFill>
            <a:srgbClr val="545559"/>
          </a:solidFill>
          <a:latin typeface="+mn-lt"/>
          <a:ea typeface="+mn-ea"/>
          <a:cs typeface="+mn-cs"/>
        </a:defRPr>
      </a:lvl2pPr>
      <a:lvl3pPr marL="687388" indent="-230188" algn="l" defTabSz="685749" rtl="0" eaLnBrk="1" latinLnBrk="0" hangingPunct="1">
        <a:lnSpc>
          <a:spcPct val="100000"/>
        </a:lnSpc>
        <a:spcBef>
          <a:spcPts val="300"/>
        </a:spcBef>
        <a:spcAft>
          <a:spcPts val="300"/>
        </a:spcAft>
        <a:buClr>
          <a:srgbClr val="0098BA"/>
        </a:buClr>
        <a:buFont typeface="Arial" panose="020B0604020202020204" pitchFamily="34" charset="0"/>
        <a:buChar char="•"/>
        <a:defRPr sz="1200" kern="1200">
          <a:solidFill>
            <a:srgbClr val="545559"/>
          </a:solidFill>
          <a:latin typeface="+mn-lt"/>
          <a:ea typeface="+mn-ea"/>
          <a:cs typeface="+mn-cs"/>
        </a:defRPr>
      </a:lvl3pPr>
      <a:lvl4pPr marL="914400" indent="-228600"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4pPr>
      <a:lvl5pPr marL="1144588" indent="-230188"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5pPr>
      <a:lvl6pPr marL="1371600" indent="-227013" algn="l" defTabSz="685749"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200" kern="1200">
          <a:solidFill>
            <a:schemeClr val="tx2"/>
          </a:solidFill>
          <a:latin typeface="+mn-lt"/>
          <a:ea typeface="+mn-ea"/>
          <a:cs typeface="+mn-cs"/>
        </a:defRPr>
      </a:lvl6pPr>
      <a:lvl7pPr marL="16017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lang="en-US" sz="1200" kern="1200" dirty="0">
          <a:solidFill>
            <a:schemeClr val="tx2"/>
          </a:solidFill>
          <a:latin typeface="+mn-lt"/>
          <a:ea typeface="+mn-ea"/>
          <a:cs typeface="+mn-cs"/>
        </a:defRPr>
      </a:lvl7pPr>
      <a:lvl8pPr marL="1828800" indent="-227013"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baseline="0">
          <a:solidFill>
            <a:schemeClr val="tx2"/>
          </a:solidFill>
          <a:latin typeface="+mn-lt"/>
          <a:ea typeface="+mn-ea"/>
          <a:cs typeface="+mn-cs"/>
        </a:defRPr>
      </a:lvl8pPr>
      <a:lvl9pPr marL="20589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a:solidFill>
            <a:schemeClr val="tx2"/>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12">
          <p15:clr>
            <a:srgbClr val="F26B43"/>
          </p15:clr>
        </p15:guide>
        <p15:guide id="2" pos="224">
          <p15:clr>
            <a:srgbClr val="F26B43"/>
          </p15:clr>
        </p15:guide>
        <p15:guide id="3" orient="horz" pos="4104">
          <p15:clr>
            <a:srgbClr val="F26B43"/>
          </p15:clr>
        </p15:guide>
        <p15:guide id="4" orient="horz" pos="3744">
          <p15:clr>
            <a:srgbClr val="F26B43"/>
          </p15:clr>
        </p15:guide>
        <p15:guide id="5" orient="horz" pos="192">
          <p15:clr>
            <a:srgbClr val="F26B43"/>
          </p15:clr>
        </p15:guide>
        <p15:guide id="6" pos="7456">
          <p15:clr>
            <a:srgbClr val="F26B43"/>
          </p15:clr>
        </p15:guide>
        <p15:guide id="7" orient="horz" pos="2832">
          <p15:clr>
            <a:srgbClr val="F26B43"/>
          </p15:clr>
        </p15:guide>
        <p15:guide id="8" orient="horz" pos="720">
          <p15:clr>
            <a:srgbClr val="F26B43"/>
          </p15:clr>
        </p15:guide>
        <p15:guide id="9" orient="horz" pos="408">
          <p15:clr>
            <a:srgbClr val="F26B43"/>
          </p15:clr>
        </p15:guide>
        <p15:guide id="10" pos="504">
          <p15:clr>
            <a:srgbClr val="F26B43"/>
          </p15:clr>
        </p15:guide>
        <p15:guide id="11" pos="3432">
          <p15:clr>
            <a:srgbClr val="F26B43"/>
          </p15:clr>
        </p15:guide>
        <p15:guide id="12" pos="3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5.xml"/><Relationship Id="rId5" Type="http://schemas.openxmlformats.org/officeDocument/2006/relationships/image" Target="../media/image31.jpeg"/><Relationship Id="rId4" Type="http://schemas.openxmlformats.org/officeDocument/2006/relationships/image" Target="../media/image30.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3.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4.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5.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6.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37.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7.mp4"/><Relationship Id="rId1" Type="http://schemas.openxmlformats.org/officeDocument/2006/relationships/video" Target="NULL" TargetMode="External"/><Relationship Id="rId5" Type="http://schemas.openxmlformats.org/officeDocument/2006/relationships/image" Target="../media/image38.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39.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jp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hemeOverride" Target="../theme/themeOverride1.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hemeOverride" Target="../theme/themeOverride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hemeOverride" Target="../theme/themeOverride3.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hemeOverride" Target="../theme/themeOverride4.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hemeOverride" Target="../theme/themeOverride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hemeOverride" Target="../theme/themeOverride6.xml"/><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video" Target="../media/media9.mp4"/><Relationship Id="rId2" Type="http://schemas.microsoft.com/office/2007/relationships/media" Target="../media/media9.mp4"/><Relationship Id="rId1" Type="http://schemas.openxmlformats.org/officeDocument/2006/relationships/themeOverride" Target="../theme/themeOverride7.xml"/><Relationship Id="rId6" Type="http://schemas.openxmlformats.org/officeDocument/2006/relationships/image" Target="../media/image69.png"/><Relationship Id="rId5" Type="http://schemas.openxmlformats.org/officeDocument/2006/relationships/notesSlide" Target="../notesSlides/notesSlide36.xml"/><Relationship Id="rId4"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hemeOverride" Target="../theme/themeOverride8.xml"/><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 Id="rId5" Type="http://schemas.openxmlformats.org/officeDocument/2006/relationships/image" Target="../media/image75.png"/><Relationship Id="rId4" Type="http://schemas.openxmlformats.org/officeDocument/2006/relationships/image" Target="../media/image7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hemeOverride" Target="../theme/themeOverride9.xml"/><Relationship Id="rId4" Type="http://schemas.openxmlformats.org/officeDocument/2006/relationships/image" Target="../media/image76.png"/></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JPG"/><Relationship Id="rId7" Type="http://schemas.openxmlformats.org/officeDocument/2006/relationships/image" Target="../media/image87.pn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png"/></Relationships>
</file>

<file path=ppt/slides/_rels/slide5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4.png"/><Relationship Id="rId7"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5.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5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92.JPG"/><Relationship Id="rId1" Type="http://schemas.openxmlformats.org/officeDocument/2006/relationships/slideLayout" Target="../slideLayouts/slideLayout5.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4.png"/></Relationships>
</file>

<file path=ppt/slides/_rels/slide53.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1.png"/><Relationship Id="rId2" Type="http://schemas.openxmlformats.org/officeDocument/2006/relationships/image" Target="../media/image93.JPG"/><Relationship Id="rId1" Type="http://schemas.openxmlformats.org/officeDocument/2006/relationships/slideLayout" Target="../slideLayouts/slideLayout5.xml"/><Relationship Id="rId6" Type="http://schemas.openxmlformats.org/officeDocument/2006/relationships/image" Target="../media/image90.png"/><Relationship Id="rId5" Type="http://schemas.openxmlformats.org/officeDocument/2006/relationships/image" Target="../media/image88.png"/><Relationship Id="rId4" Type="http://schemas.openxmlformats.org/officeDocument/2006/relationships/image" Target="../media/image87.png"/></Relationships>
</file>

<file path=ppt/slides/_rels/slide54.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1.png"/><Relationship Id="rId2" Type="http://schemas.openxmlformats.org/officeDocument/2006/relationships/image" Target="../media/image94.JPG"/><Relationship Id="rId1" Type="http://schemas.openxmlformats.org/officeDocument/2006/relationships/slideLayout" Target="../slideLayouts/slideLayout5.xml"/><Relationship Id="rId6" Type="http://schemas.openxmlformats.org/officeDocument/2006/relationships/image" Target="../media/image90.png"/><Relationship Id="rId5" Type="http://schemas.openxmlformats.org/officeDocument/2006/relationships/image" Target="../media/image88.png"/><Relationship Id="rId4" Type="http://schemas.openxmlformats.org/officeDocument/2006/relationships/image" Target="../media/image87.png"/></Relationships>
</file>

<file path=ppt/slides/_rels/slide5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G"/><Relationship Id="rId1" Type="http://schemas.openxmlformats.org/officeDocument/2006/relationships/slideLayout" Target="../slideLayouts/slideLayout5.xml"/><Relationship Id="rId5" Type="http://schemas.openxmlformats.org/officeDocument/2006/relationships/image" Target="../media/image98.jpeg"/><Relationship Id="rId4" Type="http://schemas.openxmlformats.org/officeDocument/2006/relationships/image" Target="../media/image97.jpeg"/></Relationships>
</file>

<file path=ppt/slides/_rels/slide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5.JPG"/><Relationship Id="rId1" Type="http://schemas.openxmlformats.org/officeDocument/2006/relationships/slideLayout" Target="../slideLayouts/slideLayout5.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8.png"/></Relationships>
</file>

<file path=ppt/slides/_rels/slide5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G"/><Relationship Id="rId1" Type="http://schemas.openxmlformats.org/officeDocument/2006/relationships/slideLayout" Target="../slideLayouts/slideLayout5.xml"/><Relationship Id="rId6" Type="http://schemas.openxmlformats.org/officeDocument/2006/relationships/image" Target="../media/image84.png"/><Relationship Id="rId5" Type="http://schemas.openxmlformats.org/officeDocument/2006/relationships/image" Target="../media/image88.png"/><Relationship Id="rId4" Type="http://schemas.openxmlformats.org/officeDocument/2006/relationships/image" Target="../media/image87.png"/></Relationships>
</file>

<file path=ppt/slides/_rels/slide5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9.JPG"/><Relationship Id="rId1" Type="http://schemas.openxmlformats.org/officeDocument/2006/relationships/slideLayout" Target="../slideLayouts/slideLayout5.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88.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pn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image" Target="../media/image105.png"/><Relationship Id="rId5" Type="http://schemas.openxmlformats.org/officeDocument/2006/relationships/image" Target="../media/image104.png"/><Relationship Id="rId10" Type="http://schemas.openxmlformats.org/officeDocument/2006/relationships/image" Target="../media/image109.png"/><Relationship Id="rId4" Type="http://schemas.openxmlformats.org/officeDocument/2006/relationships/image" Target="../media/image103.png"/><Relationship Id="rId9" Type="http://schemas.openxmlformats.org/officeDocument/2006/relationships/image" Target="../media/image108.png"/></Relationships>
</file>

<file path=ppt/slides/_rels/slide6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g"/><Relationship Id="rId1" Type="http://schemas.openxmlformats.org/officeDocument/2006/relationships/slideLayout" Target="../slideLayouts/slideLayout5.xml"/><Relationship Id="rId4" Type="http://schemas.openxmlformats.org/officeDocument/2006/relationships/image" Target="../media/image112.png"/></Relationships>
</file>

<file path=ppt/slides/_rels/slide6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114.png"/><Relationship Id="rId4" Type="http://schemas.openxmlformats.org/officeDocument/2006/relationships/image" Target="../media/image113.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115.jpeg"/><Relationship Id="rId7" Type="http://schemas.openxmlformats.org/officeDocument/2006/relationships/image" Target="../media/image119.png"/><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6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115.jpeg"/><Relationship Id="rId5" Type="http://schemas.openxmlformats.org/officeDocument/2006/relationships/image" Target="../media/image122.png"/><Relationship Id="rId4" Type="http://schemas.openxmlformats.org/officeDocument/2006/relationships/image" Target="../media/image121.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58.xml"/><Relationship Id="rId1" Type="http://schemas.openxmlformats.org/officeDocument/2006/relationships/slideLayout" Target="../slideLayouts/slideLayout5.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0.wmv"/><Relationship Id="rId1" Type="http://schemas.microsoft.com/office/2007/relationships/media" Target="../media/media10.wmv"/><Relationship Id="rId5" Type="http://schemas.openxmlformats.org/officeDocument/2006/relationships/image" Target="../media/image127.png"/><Relationship Id="rId4" Type="http://schemas.openxmlformats.org/officeDocument/2006/relationships/notesSlide" Target="../notesSlides/notesSlide59.xml"/></Relationships>
</file>

<file path=ppt/slides/_rels/slide7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60.xml"/><Relationship Id="rId1" Type="http://schemas.openxmlformats.org/officeDocument/2006/relationships/slideLayout" Target="../slideLayouts/slideLayout5.xml"/><Relationship Id="rId5" Type="http://schemas.openxmlformats.org/officeDocument/2006/relationships/image" Target="../media/image123.jpg"/><Relationship Id="rId4" Type="http://schemas.openxmlformats.org/officeDocument/2006/relationships/image" Target="../media/image129.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130.png"/><Relationship Id="rId7" Type="http://schemas.openxmlformats.org/officeDocument/2006/relationships/image" Target="../media/image133.png"/><Relationship Id="rId2" Type="http://schemas.openxmlformats.org/officeDocument/2006/relationships/notesSlide" Target="../notesSlides/notesSlide62.xml"/><Relationship Id="rId1" Type="http://schemas.openxmlformats.org/officeDocument/2006/relationships/slideLayout" Target="../slideLayouts/slideLayout5.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cid:image001.png@01D49851.E0FFF230" TargetMode="External"/></Relationships>
</file>

<file path=ppt/slides/_rels/slide76.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35.png"/><Relationship Id="rId7" Type="http://schemas.openxmlformats.org/officeDocument/2006/relationships/image" Target="../media/image139.jpeg"/><Relationship Id="rId2" Type="http://schemas.openxmlformats.org/officeDocument/2006/relationships/notesSlide" Target="../notesSlides/notesSlide63.xml"/><Relationship Id="rId1" Type="http://schemas.openxmlformats.org/officeDocument/2006/relationships/slideLayout" Target="../slideLayouts/slideLayout5.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 Id="rId9" Type="http://schemas.openxmlformats.org/officeDocument/2006/relationships/image" Target="cid:image001.png@01D49851.E0FFF230"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5.xml"/><Relationship Id="rId1" Type="http://schemas.openxmlformats.org/officeDocument/2006/relationships/slideLayout" Target="../slideLayouts/slideLayout5.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jpeg"/></Relationships>
</file>

<file path=ppt/slides/_rels/slide79.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66.xml"/><Relationship Id="rId1" Type="http://schemas.openxmlformats.org/officeDocument/2006/relationships/slideLayout" Target="../slideLayouts/slideLayout5.xml"/><Relationship Id="rId5" Type="http://schemas.openxmlformats.org/officeDocument/2006/relationships/image" Target="../media/image140.png"/><Relationship Id="rId4" Type="http://schemas.openxmlformats.org/officeDocument/2006/relationships/image" Target="../media/image143.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68.xml"/><Relationship Id="rId1" Type="http://schemas.openxmlformats.org/officeDocument/2006/relationships/slideLayout" Target="../slideLayouts/slideLayout5.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70.xml"/><Relationship Id="rId1" Type="http://schemas.openxmlformats.org/officeDocument/2006/relationships/slideLayout" Target="../slideLayouts/slideLayout5.xml"/><Relationship Id="rId4" Type="http://schemas.openxmlformats.org/officeDocument/2006/relationships/image" Target="../media/image149.png"/></Relationships>
</file>

<file path=ppt/slides/_rels/slide8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154.png"/><Relationship Id="rId2" Type="http://schemas.openxmlformats.org/officeDocument/2006/relationships/notesSlide" Target="../notesSlides/notesSlide73.xml"/><Relationship Id="rId1" Type="http://schemas.openxmlformats.org/officeDocument/2006/relationships/slideLayout" Target="../slideLayouts/slideLayout5.xml"/><Relationship Id="rId6" Type="http://schemas.openxmlformats.org/officeDocument/2006/relationships/image" Target="../media/image153.png"/><Relationship Id="rId5" Type="http://schemas.openxmlformats.org/officeDocument/2006/relationships/image" Target="../media/image152.png"/><Relationship Id="rId10" Type="http://schemas.openxmlformats.org/officeDocument/2006/relationships/image" Target="../media/image157.png"/><Relationship Id="rId4" Type="http://schemas.openxmlformats.org/officeDocument/2006/relationships/image" Target="../media/image151.png"/><Relationship Id="rId9" Type="http://schemas.openxmlformats.org/officeDocument/2006/relationships/image" Target="../media/image156.png"/></Relationships>
</file>

<file path=ppt/slides/_rels/slide87.xml.rels><?xml version="1.0" encoding="UTF-8" standalone="yes"?>
<Relationships xmlns="http://schemas.openxmlformats.org/package/2006/relationships"><Relationship Id="rId3" Type="http://schemas.openxmlformats.org/officeDocument/2006/relationships/image" Target="../media/image158.png"/><Relationship Id="rId7" Type="http://schemas.openxmlformats.org/officeDocument/2006/relationships/image" Target="../media/image162.png"/><Relationship Id="rId2" Type="http://schemas.openxmlformats.org/officeDocument/2006/relationships/notesSlide" Target="../notesSlides/notesSlide74.xml"/><Relationship Id="rId1" Type="http://schemas.openxmlformats.org/officeDocument/2006/relationships/slideLayout" Target="../slideLayouts/slideLayout5.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8" Type="http://schemas.openxmlformats.org/officeDocument/2006/relationships/image" Target="../media/image168.JPG"/><Relationship Id="rId3" Type="http://schemas.openxmlformats.org/officeDocument/2006/relationships/image" Target="../media/image163.JPG"/><Relationship Id="rId7" Type="http://schemas.openxmlformats.org/officeDocument/2006/relationships/image" Target="../media/image167.JPG"/><Relationship Id="rId2" Type="http://schemas.openxmlformats.org/officeDocument/2006/relationships/notesSlide" Target="../notesSlides/notesSlide76.xml"/><Relationship Id="rId1" Type="http://schemas.openxmlformats.org/officeDocument/2006/relationships/slideLayout" Target="../slideLayouts/slideLayout5.xml"/><Relationship Id="rId6" Type="http://schemas.openxmlformats.org/officeDocument/2006/relationships/image" Target="../media/image166.JPG"/><Relationship Id="rId5" Type="http://schemas.openxmlformats.org/officeDocument/2006/relationships/image" Target="../media/image165.JPG"/><Relationship Id="rId4" Type="http://schemas.openxmlformats.org/officeDocument/2006/relationships/image" Target="../media/image164.JPG"/><Relationship Id="rId9" Type="http://schemas.openxmlformats.org/officeDocument/2006/relationships/image" Target="../media/image169.png"/></Relationships>
</file>

<file path=ppt/slides/_rels/slide90.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JPG"/><Relationship Id="rId1" Type="http://schemas.openxmlformats.org/officeDocument/2006/relationships/slideLayout" Target="../slideLayouts/slideLayout5.xml"/><Relationship Id="rId5" Type="http://schemas.openxmlformats.org/officeDocument/2006/relationships/image" Target="../media/image173.png"/><Relationship Id="rId4" Type="http://schemas.openxmlformats.org/officeDocument/2006/relationships/image" Target="../media/image172.png"/></Relationships>
</file>

<file path=ppt/slides/_rels/slide93.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8" Type="http://schemas.openxmlformats.org/officeDocument/2006/relationships/image" Target="../media/image180.jpeg"/><Relationship Id="rId3" Type="http://schemas.openxmlformats.org/officeDocument/2006/relationships/image" Target="../media/image175.png"/><Relationship Id="rId7" Type="http://schemas.openxmlformats.org/officeDocument/2006/relationships/image" Target="../media/image179.jpeg"/><Relationship Id="rId12" Type="http://schemas.openxmlformats.org/officeDocument/2006/relationships/image" Target="../media/image184.png"/><Relationship Id="rId2" Type="http://schemas.openxmlformats.org/officeDocument/2006/relationships/notesSlide" Target="../notesSlides/notesSlide80.xml"/><Relationship Id="rId1" Type="http://schemas.openxmlformats.org/officeDocument/2006/relationships/slideLayout" Target="../slideLayouts/slideLayout5.xml"/><Relationship Id="rId6" Type="http://schemas.openxmlformats.org/officeDocument/2006/relationships/image" Target="../media/image178.jpeg"/><Relationship Id="rId11" Type="http://schemas.openxmlformats.org/officeDocument/2006/relationships/image" Target="../media/image183.jpeg"/><Relationship Id="rId5" Type="http://schemas.openxmlformats.org/officeDocument/2006/relationships/image" Target="../media/image177.jpeg"/><Relationship Id="rId10" Type="http://schemas.openxmlformats.org/officeDocument/2006/relationships/image" Target="../media/image182.jpeg"/><Relationship Id="rId4" Type="http://schemas.openxmlformats.org/officeDocument/2006/relationships/image" Target="../media/image176.JPG"/><Relationship Id="rId9" Type="http://schemas.openxmlformats.org/officeDocument/2006/relationships/image" Target="../media/image181.jpeg"/></Relationships>
</file>

<file path=ppt/slides/_rels/slide96.xml.rels><?xml version="1.0" encoding="UTF-8" standalone="yes"?>
<Relationships xmlns="http://schemas.openxmlformats.org/package/2006/relationships"><Relationship Id="rId3" Type="http://schemas.openxmlformats.org/officeDocument/2006/relationships/image" Target="../media/image186.png"/><Relationship Id="rId7" Type="http://schemas.openxmlformats.org/officeDocument/2006/relationships/image" Target="../media/image176.JPG"/><Relationship Id="rId2" Type="http://schemas.openxmlformats.org/officeDocument/2006/relationships/image" Target="../media/image185.jpeg"/><Relationship Id="rId1" Type="http://schemas.openxmlformats.org/officeDocument/2006/relationships/slideLayout" Target="../slideLayouts/slideLayout5.xml"/><Relationship Id="rId6" Type="http://schemas.openxmlformats.org/officeDocument/2006/relationships/image" Target="../media/image189.jpeg"/><Relationship Id="rId5" Type="http://schemas.openxmlformats.org/officeDocument/2006/relationships/image" Target="../media/image188.png"/><Relationship Id="rId4" Type="http://schemas.openxmlformats.org/officeDocument/2006/relationships/image" Target="../media/image187.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191.png"/></Relationships>
</file>

<file path=ppt/slides/_rels/slide99.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image" Target="../media/image192.png"/><Relationship Id="rId7" Type="http://schemas.openxmlformats.org/officeDocument/2006/relationships/image" Target="../media/image196.png"/><Relationship Id="rId2" Type="http://schemas.openxmlformats.org/officeDocument/2006/relationships/notesSlide" Target="../notesSlides/notesSlide84.xml"/><Relationship Id="rId1" Type="http://schemas.openxmlformats.org/officeDocument/2006/relationships/slideLayout" Target="../slideLayouts/slideLayout5.xml"/><Relationship Id="rId6" Type="http://schemas.openxmlformats.org/officeDocument/2006/relationships/image" Target="../media/image195.png"/><Relationship Id="rId5" Type="http://schemas.openxmlformats.org/officeDocument/2006/relationships/image" Target="../media/image194.png"/><Relationship Id="rId4" Type="http://schemas.openxmlformats.org/officeDocument/2006/relationships/image" Target="../media/image193.png"/><Relationship Id="rId9" Type="http://schemas.openxmlformats.org/officeDocument/2006/relationships/image" Target="../media/image198.png"/></Relationships>
</file>

<file path=ppt/slides/_rels/slide102.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2.png"/><Relationship Id="rId1" Type="http://schemas.openxmlformats.org/officeDocument/2006/relationships/slideLayout" Target="../slideLayouts/slideLayout5.xml"/><Relationship Id="rId4" Type="http://schemas.openxmlformats.org/officeDocument/2006/relationships/image" Target="../media/image200.png"/></Relationships>
</file>

<file path=ppt/slides/_rels/slide103.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202.png"/><Relationship Id="rId7" Type="http://schemas.openxmlformats.org/officeDocument/2006/relationships/image" Target="../media/image206.png"/><Relationship Id="rId2" Type="http://schemas.openxmlformats.org/officeDocument/2006/relationships/image" Target="../media/image201.png"/><Relationship Id="rId1" Type="http://schemas.openxmlformats.org/officeDocument/2006/relationships/slideLayout" Target="../slideLayouts/slideLayout5.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png"/></Relationships>
</file>

<file path=ppt/slides/_rels/slide104.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1.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209.png"/><Relationship Id="rId7" Type="http://schemas.openxmlformats.org/officeDocument/2006/relationships/image" Target="../media/image213.png"/><Relationship Id="rId2" Type="http://schemas.openxmlformats.org/officeDocument/2006/relationships/notesSlide" Target="../notesSlides/notesSlide86.xml"/><Relationship Id="rId1" Type="http://schemas.openxmlformats.org/officeDocument/2006/relationships/slideLayout" Target="../slideLayouts/slideLayout5.xml"/><Relationship Id="rId6" Type="http://schemas.openxmlformats.org/officeDocument/2006/relationships/image" Target="../media/image212.png"/><Relationship Id="rId5" Type="http://schemas.openxmlformats.org/officeDocument/2006/relationships/image" Target="../media/image211.png"/><Relationship Id="rId4" Type="http://schemas.openxmlformats.org/officeDocument/2006/relationships/image" Target="../media/image210.png"/></Relationships>
</file>

<file path=ppt/slides/_rels/slide107.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4.png"/><Relationship Id="rId7" Type="http://schemas.openxmlformats.org/officeDocument/2006/relationships/image" Target="../media/image218.png"/><Relationship Id="rId2" Type="http://schemas.openxmlformats.org/officeDocument/2006/relationships/notesSlide" Target="../notesSlides/notesSlide88.xml"/><Relationship Id="rId1" Type="http://schemas.openxmlformats.org/officeDocument/2006/relationships/slideLayout" Target="../slideLayouts/slideLayout5.xml"/><Relationship Id="rId6" Type="http://schemas.openxmlformats.org/officeDocument/2006/relationships/image" Target="../media/image217.jpeg"/><Relationship Id="rId5" Type="http://schemas.openxmlformats.org/officeDocument/2006/relationships/image" Target="../media/image216.jpeg"/><Relationship Id="rId4" Type="http://schemas.openxmlformats.org/officeDocument/2006/relationships/image" Target="../media/image215.png"/></Relationships>
</file>

<file path=ppt/slides/_rels/slide110.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220.jp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222.jpg"/><Relationship Id="rId2" Type="http://schemas.openxmlformats.org/officeDocument/2006/relationships/image" Target="../media/image221.png"/><Relationship Id="rId1" Type="http://schemas.openxmlformats.org/officeDocument/2006/relationships/slideLayout" Target="../slideLayouts/slideLayout5.xml"/><Relationship Id="rId5" Type="http://schemas.openxmlformats.org/officeDocument/2006/relationships/image" Target="../media/image224.png"/><Relationship Id="rId4" Type="http://schemas.openxmlformats.org/officeDocument/2006/relationships/image" Target="../media/image223.png"/></Relationships>
</file>

<file path=ppt/slides/_rels/slide114.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3" Type="http://schemas.openxmlformats.org/officeDocument/2006/relationships/hyperlink" Target="mailto:sergey.matukhnov@geosystems.ru"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 Id="rId4" Type="http://schemas.openxmlformats.org/officeDocument/2006/relationships/hyperlink" Target="mailto:pavel.antonov@geosystems.ru" TargetMode="Externa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226.emf"/><Relationship Id="rId4" Type="http://schemas.openxmlformats.org/officeDocument/2006/relationships/package" Target="../embeddings/Microsoft_Excel_Worksheet.xlsx"/></Relationships>
</file>

<file path=ppt/slides/_rels/slide119.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hyperlink" Target="https://www.facebook.com/hexagongeosystems/" TargetMode="External"/><Relationship Id="rId7" Type="http://schemas.openxmlformats.org/officeDocument/2006/relationships/hyperlink" Target="http://www.youtube.com/channel/UCIQSV1tl0fYauGM0L0md6Ig" TargetMode="External"/><Relationship Id="rId2" Type="http://schemas.openxmlformats.org/officeDocument/2006/relationships/hyperlink" Target="http://www.geosystems.ru/" TargetMode="External"/><Relationship Id="rId1" Type="http://schemas.openxmlformats.org/officeDocument/2006/relationships/slideLayout" Target="../slideLayouts/slideLayout31.xml"/><Relationship Id="rId6" Type="http://schemas.openxmlformats.org/officeDocument/2006/relationships/image" Target="../media/image228.jpeg"/><Relationship Id="rId5" Type="http://schemas.openxmlformats.org/officeDocument/2006/relationships/hyperlink" Target="https://vk.com/hexagongeorus" TargetMode="External"/><Relationship Id="rId10" Type="http://schemas.openxmlformats.org/officeDocument/2006/relationships/image" Target="../media/image230.jpeg"/><Relationship Id="rId4" Type="http://schemas.openxmlformats.org/officeDocument/2006/relationships/image" Target="../media/image227.jpeg"/><Relationship Id="rId9" Type="http://schemas.openxmlformats.org/officeDocument/2006/relationships/hyperlink" Target="https://www.instagram.com/hexagon_geosystems_r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ru-RU" sz="2000" dirty="0"/>
              <a:t>Обзор прикладных программ </a:t>
            </a:r>
            <a:r>
              <a:rPr lang="en-US" sz="2000" dirty="0"/>
              <a:t>Leica Captivate</a:t>
            </a:r>
          </a:p>
        </p:txBody>
      </p:sp>
      <p:sp>
        <p:nvSpPr>
          <p:cNvPr id="7" name="Subtitle 6"/>
          <p:cNvSpPr>
            <a:spLocks noGrp="1"/>
          </p:cNvSpPr>
          <p:nvPr>
            <p:ph type="subTitle" idx="1"/>
          </p:nvPr>
        </p:nvSpPr>
        <p:spPr/>
        <p:txBody>
          <a:bodyPr/>
          <a:lstStyle/>
          <a:p>
            <a:pPr algn="ctr"/>
            <a:r>
              <a:rPr lang="en-US" sz="2000" dirty="0"/>
              <a:t>2 </a:t>
            </a:r>
            <a:r>
              <a:rPr lang="ru-RU" sz="2000" dirty="0"/>
              <a:t>апреля 2019 года</a:t>
            </a:r>
            <a:endParaRPr lang="en-US" sz="2000" dirty="0"/>
          </a:p>
          <a:p>
            <a:endParaRPr lang="en-US" dirty="0"/>
          </a:p>
        </p:txBody>
      </p:sp>
    </p:spTree>
    <p:extLst>
      <p:ext uri="{BB962C8B-B14F-4D97-AF65-F5344CB8AC3E}">
        <p14:creationId xmlns:p14="http://schemas.microsoft.com/office/powerpoint/2010/main" val="797243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Рисунок 2" descr="Изображение выглядит как стол, внутренний, часы, маленький&#10;&#10;Описание создано с очень высокой степенью достоверности">
            <a:extLst>
              <a:ext uri="{FF2B5EF4-FFF2-40B4-BE49-F238E27FC236}">
                <a16:creationId xmlns:a16="http://schemas.microsoft.com/office/drawing/2014/main" id="{15E20CAE-D301-402D-823E-2580EED35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139" y="603191"/>
            <a:ext cx="11251721" cy="5651618"/>
          </a:xfrm>
          <a:prstGeom prst="rect">
            <a:avLst/>
          </a:prstGeom>
        </p:spPr>
      </p:pic>
    </p:spTree>
    <p:extLst>
      <p:ext uri="{BB962C8B-B14F-4D97-AF65-F5344CB8AC3E}">
        <p14:creationId xmlns:p14="http://schemas.microsoft.com/office/powerpoint/2010/main" val="346332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Рисунок 1">
            <a:extLst>
              <a:ext uri="{FF2B5EF4-FFF2-40B4-BE49-F238E27FC236}">
                <a16:creationId xmlns:a16="http://schemas.microsoft.com/office/drawing/2014/main" id="{6C2475A5-BFF8-4F5F-B8DC-986298851BA3}"/>
              </a:ext>
            </a:extLst>
          </p:cNvPr>
          <p:cNvPicPr>
            <a:picLocks noChangeAspect="1"/>
          </p:cNvPicPr>
          <p:nvPr/>
        </p:nvPicPr>
        <p:blipFill>
          <a:blip r:embed="rId3"/>
          <a:stretch>
            <a:fillRect/>
          </a:stretch>
        </p:blipFill>
        <p:spPr>
          <a:xfrm>
            <a:off x="376365" y="1245870"/>
            <a:ext cx="7443257" cy="4585245"/>
          </a:xfrm>
          <a:prstGeom prst="rect">
            <a:avLst/>
          </a:prstGeom>
        </p:spPr>
      </p:pic>
      <p:pic>
        <p:nvPicPr>
          <p:cNvPr id="3" name="Рисунок 2">
            <a:extLst>
              <a:ext uri="{FF2B5EF4-FFF2-40B4-BE49-F238E27FC236}">
                <a16:creationId xmlns:a16="http://schemas.microsoft.com/office/drawing/2014/main" id="{A52EEEE5-7586-4DA2-A765-7DDB36900C4A}"/>
              </a:ext>
            </a:extLst>
          </p:cNvPr>
          <p:cNvPicPr>
            <a:picLocks noChangeAspect="1"/>
          </p:cNvPicPr>
          <p:nvPr/>
        </p:nvPicPr>
        <p:blipFill>
          <a:blip r:embed="rId4"/>
          <a:stretch>
            <a:fillRect/>
          </a:stretch>
        </p:blipFill>
        <p:spPr>
          <a:xfrm>
            <a:off x="9933064" y="4663350"/>
            <a:ext cx="1657350" cy="1304925"/>
          </a:xfrm>
          <a:prstGeom prst="rect">
            <a:avLst/>
          </a:prstGeom>
        </p:spPr>
      </p:pic>
      <p:pic>
        <p:nvPicPr>
          <p:cNvPr id="4" name="Рисунок 3">
            <a:extLst>
              <a:ext uri="{FF2B5EF4-FFF2-40B4-BE49-F238E27FC236}">
                <a16:creationId xmlns:a16="http://schemas.microsoft.com/office/drawing/2014/main" id="{E90B3233-6DC3-4285-B4AF-F7FB09D44B6A}"/>
              </a:ext>
            </a:extLst>
          </p:cNvPr>
          <p:cNvPicPr>
            <a:picLocks noChangeAspect="1"/>
          </p:cNvPicPr>
          <p:nvPr/>
        </p:nvPicPr>
        <p:blipFill>
          <a:blip r:embed="rId5"/>
          <a:stretch>
            <a:fillRect/>
          </a:stretch>
        </p:blipFill>
        <p:spPr>
          <a:xfrm>
            <a:off x="8094007" y="4663350"/>
            <a:ext cx="1666875" cy="1276350"/>
          </a:xfrm>
          <a:prstGeom prst="rect">
            <a:avLst/>
          </a:prstGeom>
        </p:spPr>
      </p:pic>
      <p:pic>
        <p:nvPicPr>
          <p:cNvPr id="5" name="Рисунок 4">
            <a:extLst>
              <a:ext uri="{FF2B5EF4-FFF2-40B4-BE49-F238E27FC236}">
                <a16:creationId xmlns:a16="http://schemas.microsoft.com/office/drawing/2014/main" id="{9F24D116-9D1C-4DB6-9230-9D489D2F7652}"/>
              </a:ext>
            </a:extLst>
          </p:cNvPr>
          <p:cNvPicPr>
            <a:picLocks noChangeAspect="1"/>
          </p:cNvPicPr>
          <p:nvPr/>
        </p:nvPicPr>
        <p:blipFill>
          <a:blip r:embed="rId6"/>
          <a:stretch>
            <a:fillRect/>
          </a:stretch>
        </p:blipFill>
        <p:spPr>
          <a:xfrm>
            <a:off x="9900231" y="3194189"/>
            <a:ext cx="1647825" cy="1314450"/>
          </a:xfrm>
          <a:prstGeom prst="rect">
            <a:avLst/>
          </a:prstGeom>
        </p:spPr>
      </p:pic>
      <p:pic>
        <p:nvPicPr>
          <p:cNvPr id="6" name="Рисунок 5">
            <a:extLst>
              <a:ext uri="{FF2B5EF4-FFF2-40B4-BE49-F238E27FC236}">
                <a16:creationId xmlns:a16="http://schemas.microsoft.com/office/drawing/2014/main" id="{CD82BEA6-808A-4E15-80DE-19AD2BD5530F}"/>
              </a:ext>
            </a:extLst>
          </p:cNvPr>
          <p:cNvPicPr>
            <a:picLocks noChangeAspect="1"/>
          </p:cNvPicPr>
          <p:nvPr/>
        </p:nvPicPr>
        <p:blipFill>
          <a:blip r:embed="rId7"/>
          <a:stretch>
            <a:fillRect/>
          </a:stretch>
        </p:blipFill>
        <p:spPr>
          <a:xfrm>
            <a:off x="8094007" y="3194189"/>
            <a:ext cx="1647825" cy="1323975"/>
          </a:xfrm>
          <a:prstGeom prst="rect">
            <a:avLst/>
          </a:prstGeom>
        </p:spPr>
      </p:pic>
      <p:pic>
        <p:nvPicPr>
          <p:cNvPr id="10" name="Рисунок 9" descr="Изображение выглядит как коллекция картинок&#10;&#10;Описание создано с очень высокой степенью достоверности">
            <a:extLst>
              <a:ext uri="{FF2B5EF4-FFF2-40B4-BE49-F238E27FC236}">
                <a16:creationId xmlns:a16="http://schemas.microsoft.com/office/drawing/2014/main" id="{8CACD62A-EBCD-4EF5-AC07-14BE197EE8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32069" y="420103"/>
            <a:ext cx="3857625" cy="1181100"/>
          </a:xfrm>
          <a:prstGeom prst="rect">
            <a:avLst/>
          </a:prstGeom>
        </p:spPr>
      </p:pic>
      <p:pic>
        <p:nvPicPr>
          <p:cNvPr id="11" name="Рисунок 10">
            <a:extLst>
              <a:ext uri="{FF2B5EF4-FFF2-40B4-BE49-F238E27FC236}">
                <a16:creationId xmlns:a16="http://schemas.microsoft.com/office/drawing/2014/main" id="{53264CA6-27A0-4A22-9396-0878DF206ED3}"/>
              </a:ext>
            </a:extLst>
          </p:cNvPr>
          <p:cNvPicPr>
            <a:picLocks noChangeAspect="1"/>
          </p:cNvPicPr>
          <p:nvPr/>
        </p:nvPicPr>
        <p:blipFill>
          <a:blip r:embed="rId9"/>
          <a:stretch>
            <a:fillRect/>
          </a:stretch>
        </p:blipFill>
        <p:spPr>
          <a:xfrm>
            <a:off x="8079659" y="1889264"/>
            <a:ext cx="1647825" cy="1304925"/>
          </a:xfrm>
          <a:prstGeom prst="rect">
            <a:avLst/>
          </a:prstGeom>
        </p:spPr>
      </p:pic>
      <p:pic>
        <p:nvPicPr>
          <p:cNvPr id="12" name="Рисунок 11">
            <a:extLst>
              <a:ext uri="{FF2B5EF4-FFF2-40B4-BE49-F238E27FC236}">
                <a16:creationId xmlns:a16="http://schemas.microsoft.com/office/drawing/2014/main" id="{402E1E80-0DDA-4CBA-8C39-FDDEB6AA1177}"/>
              </a:ext>
            </a:extLst>
          </p:cNvPr>
          <p:cNvPicPr>
            <a:picLocks noChangeAspect="1"/>
          </p:cNvPicPr>
          <p:nvPr/>
        </p:nvPicPr>
        <p:blipFill>
          <a:blip r:embed="rId10"/>
          <a:stretch>
            <a:fillRect/>
          </a:stretch>
        </p:blipFill>
        <p:spPr>
          <a:xfrm>
            <a:off x="9900231" y="1889264"/>
            <a:ext cx="1666875" cy="1266825"/>
          </a:xfrm>
          <a:prstGeom prst="rect">
            <a:avLst/>
          </a:prstGeom>
        </p:spPr>
      </p:pic>
    </p:spTree>
    <p:extLst>
      <p:ext uri="{BB962C8B-B14F-4D97-AF65-F5344CB8AC3E}">
        <p14:creationId xmlns:p14="http://schemas.microsoft.com/office/powerpoint/2010/main" val="312361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00BE123E-6055-4605-982B-B8A6113A6597}"/>
              </a:ext>
            </a:extLst>
          </p:cNvPr>
          <p:cNvPicPr>
            <a:picLocks noChangeAspect="1"/>
          </p:cNvPicPr>
          <p:nvPr/>
        </p:nvPicPr>
        <p:blipFill>
          <a:blip r:embed="rId3"/>
          <a:stretch>
            <a:fillRect/>
          </a:stretch>
        </p:blipFill>
        <p:spPr>
          <a:xfrm>
            <a:off x="3872340" y="454204"/>
            <a:ext cx="4447320" cy="5949592"/>
          </a:xfrm>
          <a:prstGeom prst="rect">
            <a:avLst/>
          </a:prstGeom>
        </p:spPr>
      </p:pic>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Tree>
    <p:extLst>
      <p:ext uri="{BB962C8B-B14F-4D97-AF65-F5344CB8AC3E}">
        <p14:creationId xmlns:p14="http://schemas.microsoft.com/office/powerpoint/2010/main" val="349116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564599-4832-495F-AF52-3D9AEBEDAC03}"/>
              </a:ext>
            </a:extLst>
          </p:cNvPr>
          <p:cNvSpPr>
            <a:spLocks noGrp="1"/>
          </p:cNvSpPr>
          <p:nvPr>
            <p:ph type="title"/>
          </p:nvPr>
        </p:nvSpPr>
        <p:spPr>
          <a:xfrm>
            <a:off x="381001" y="647700"/>
            <a:ext cx="11449051" cy="495300"/>
          </a:xfrm>
        </p:spPr>
        <p:txBody>
          <a:bodyPr/>
          <a:lstStyle/>
          <a:p>
            <a:r>
              <a:rPr lang="ru-RU" sz="2400" dirty="0">
                <a:solidFill>
                  <a:schemeClr val="tx1"/>
                </a:solidFill>
                <a:ea typeface="Calibri" panose="020F0502020204030204" pitchFamily="34" charset="0"/>
              </a:rPr>
              <a:t>Учебный центр </a:t>
            </a:r>
            <a:r>
              <a:rPr lang="en-US" sz="2400" dirty="0">
                <a:solidFill>
                  <a:schemeClr val="tx1"/>
                </a:solidFill>
                <a:ea typeface="Calibri" panose="020F0502020204030204" pitchFamily="34" charset="0"/>
              </a:rPr>
              <a:t>HEXAGON </a:t>
            </a:r>
            <a:r>
              <a:rPr lang="ru-RU" sz="2400" dirty="0">
                <a:solidFill>
                  <a:schemeClr val="tx1"/>
                </a:solidFill>
                <a:ea typeface="Calibri" panose="020F0502020204030204" pitchFamily="34" charset="0"/>
              </a:rPr>
              <a:t>предлагает </a:t>
            </a:r>
            <a:endParaRPr lang="ru-RU" sz="2400" dirty="0">
              <a:solidFill>
                <a:schemeClr val="tx1"/>
              </a:solidFill>
            </a:endParaRPr>
          </a:p>
        </p:txBody>
      </p:sp>
      <p:sp>
        <p:nvSpPr>
          <p:cNvPr id="3" name="Текст 2">
            <a:extLst>
              <a:ext uri="{FF2B5EF4-FFF2-40B4-BE49-F238E27FC236}">
                <a16:creationId xmlns:a16="http://schemas.microsoft.com/office/drawing/2014/main" id="{13D5D868-C5CB-459F-BBF6-E687735B7D1B}"/>
              </a:ext>
            </a:extLst>
          </p:cNvPr>
          <p:cNvSpPr>
            <a:spLocks noGrp="1"/>
          </p:cNvSpPr>
          <p:nvPr>
            <p:ph type="body" sz="quarter" idx="10"/>
          </p:nvPr>
        </p:nvSpPr>
        <p:spPr>
          <a:xfrm>
            <a:off x="614086" y="1247985"/>
            <a:ext cx="7601239" cy="4257413"/>
          </a:xfrm>
        </p:spPr>
        <p:txBody>
          <a:bodyPr/>
          <a:lstStyle/>
          <a:p>
            <a:r>
              <a:rPr lang="ru-RU" altLang="ru-RU" dirty="0">
                <a:solidFill>
                  <a:srgbClr val="292929"/>
                </a:solidFill>
                <a:latin typeface="Arial" panose="020B0604020202020204" pitchFamily="34" charset="0"/>
              </a:rPr>
              <a:t>Обучение по дополнительным профессиональным программам повышения квалификации,  в т. ч. стажировки и обмен опытом за рубежом</a:t>
            </a:r>
          </a:p>
          <a:p>
            <a:r>
              <a:rPr lang="ru-RU" altLang="ru-RU" dirty="0">
                <a:solidFill>
                  <a:srgbClr val="292929"/>
                </a:solidFill>
                <a:latin typeface="Arial" panose="020B0604020202020204" pitchFamily="34" charset="0"/>
              </a:rPr>
              <a:t>Семинары и тренинги по практическому применению геодезического оборудования и технологий</a:t>
            </a:r>
          </a:p>
          <a:p>
            <a:pPr marL="0" indent="0">
              <a:buNone/>
            </a:pPr>
            <a:endParaRPr lang="ru-RU" sz="1200" dirty="0"/>
          </a:p>
          <a:p>
            <a:pPr marL="0" indent="0">
              <a:spcBef>
                <a:spcPts val="0"/>
              </a:spcBef>
              <a:spcAft>
                <a:spcPts val="0"/>
              </a:spcAft>
              <a:buFontTx/>
              <a:buNone/>
              <a:defRPr/>
            </a:pPr>
            <a:r>
              <a:rPr lang="ru-RU" sz="1400" b="1" dirty="0">
                <a:solidFill>
                  <a:schemeClr val="accent4">
                    <a:lumMod val="50000"/>
                  </a:schemeClr>
                </a:solidFill>
              </a:rPr>
              <a:t>Основные программы повышения квалификации:</a:t>
            </a:r>
          </a:p>
          <a:p>
            <a:pPr>
              <a:spcBef>
                <a:spcPts val="0"/>
              </a:spcBef>
              <a:spcAft>
                <a:spcPts val="0"/>
              </a:spcAft>
              <a:defRPr/>
            </a:pPr>
            <a:r>
              <a:rPr lang="ru-RU" sz="1200" dirty="0">
                <a:solidFill>
                  <a:srgbClr val="292929"/>
                </a:solidFill>
              </a:rPr>
              <a:t>Современные технологии проведения геодезических работ в изысканиях и строительстве;</a:t>
            </a:r>
            <a:br>
              <a:rPr lang="ru-RU" sz="1200" dirty="0">
                <a:solidFill>
                  <a:srgbClr val="292929"/>
                </a:solidFill>
              </a:rPr>
            </a:br>
            <a:endParaRPr lang="ru-RU" sz="1200" dirty="0">
              <a:solidFill>
                <a:srgbClr val="292929"/>
              </a:solidFill>
            </a:endParaRPr>
          </a:p>
          <a:p>
            <a:pPr>
              <a:spcBef>
                <a:spcPts val="0"/>
              </a:spcBef>
              <a:spcAft>
                <a:spcPts val="0"/>
              </a:spcAft>
              <a:defRPr/>
            </a:pPr>
            <a:r>
              <a:rPr lang="ru-RU" sz="1200" dirty="0">
                <a:solidFill>
                  <a:srgbClr val="292929"/>
                </a:solidFill>
              </a:rPr>
              <a:t>Геодезический мониторинг при строительстве и эксплуатации зданий</a:t>
            </a:r>
            <a:r>
              <a:rPr lang="en-US" sz="1200" dirty="0">
                <a:solidFill>
                  <a:srgbClr val="292929"/>
                </a:solidFill>
              </a:rPr>
              <a:t> </a:t>
            </a:r>
            <a:r>
              <a:rPr lang="ru-RU" sz="1200" dirty="0">
                <a:solidFill>
                  <a:srgbClr val="292929"/>
                </a:solidFill>
              </a:rPr>
              <a:t>и промышленных объектов;</a:t>
            </a:r>
            <a:br>
              <a:rPr lang="ru-RU" sz="1200" dirty="0">
                <a:solidFill>
                  <a:srgbClr val="292929"/>
                </a:solidFill>
              </a:rPr>
            </a:br>
            <a:endParaRPr lang="ru-RU" sz="1200" dirty="0">
              <a:solidFill>
                <a:srgbClr val="292929"/>
              </a:solidFill>
            </a:endParaRPr>
          </a:p>
          <a:p>
            <a:pPr>
              <a:spcBef>
                <a:spcPct val="0"/>
              </a:spcBef>
              <a:spcAft>
                <a:spcPct val="0"/>
              </a:spcAft>
              <a:defRPr/>
            </a:pPr>
            <a:r>
              <a:rPr lang="en-US" sz="1200" dirty="0">
                <a:solidFill>
                  <a:srgbClr val="292929"/>
                </a:solidFill>
              </a:rPr>
              <a:t>C</a:t>
            </a:r>
            <a:r>
              <a:rPr lang="ru-RU" sz="1200" dirty="0" err="1">
                <a:solidFill>
                  <a:srgbClr val="292929"/>
                </a:solidFill>
              </a:rPr>
              <a:t>путниковые</a:t>
            </a:r>
            <a:r>
              <a:rPr lang="ru-RU" sz="1200" dirty="0">
                <a:solidFill>
                  <a:srgbClr val="292929"/>
                </a:solidFill>
              </a:rPr>
              <a:t> технологии, принципы и методика работы;</a:t>
            </a:r>
          </a:p>
          <a:p>
            <a:pPr>
              <a:spcBef>
                <a:spcPct val="0"/>
              </a:spcBef>
              <a:spcAft>
                <a:spcPct val="0"/>
              </a:spcAft>
              <a:defRPr/>
            </a:pPr>
            <a:endParaRPr lang="ru-RU" sz="1200" dirty="0">
              <a:solidFill>
                <a:srgbClr val="292929"/>
              </a:solidFill>
            </a:endParaRPr>
          </a:p>
          <a:p>
            <a:pPr>
              <a:spcBef>
                <a:spcPct val="0"/>
              </a:spcBef>
              <a:spcAft>
                <a:spcPct val="0"/>
              </a:spcAft>
              <a:defRPr/>
            </a:pPr>
            <a:r>
              <a:rPr lang="ru-RU" sz="1200" dirty="0">
                <a:solidFill>
                  <a:srgbClr val="292929"/>
                </a:solidFill>
              </a:rPr>
              <a:t>Роботизированный сканирующий тахеометр. </a:t>
            </a:r>
            <a:br>
              <a:rPr lang="ru-RU" sz="1200" dirty="0">
                <a:solidFill>
                  <a:srgbClr val="292929"/>
                </a:solidFill>
              </a:rPr>
            </a:br>
            <a:r>
              <a:rPr lang="ru-RU" sz="1200" dirty="0">
                <a:solidFill>
                  <a:srgbClr val="292929"/>
                </a:solidFill>
              </a:rPr>
              <a:t>Полевое программное обеспечение</a:t>
            </a:r>
            <a:br>
              <a:rPr lang="ru-RU" sz="1200" dirty="0">
                <a:solidFill>
                  <a:srgbClr val="292929"/>
                </a:solidFill>
              </a:rPr>
            </a:br>
            <a:r>
              <a:rPr lang="en-US" sz="1200" dirty="0">
                <a:solidFill>
                  <a:srgbClr val="292929"/>
                </a:solidFill>
              </a:rPr>
              <a:t>Leica Captivate</a:t>
            </a:r>
            <a:r>
              <a:rPr lang="ru-RU" sz="1200" dirty="0">
                <a:solidFill>
                  <a:srgbClr val="292929"/>
                </a:solidFill>
              </a:rPr>
              <a:t>;</a:t>
            </a:r>
          </a:p>
          <a:p>
            <a:pPr marL="0" indent="0">
              <a:buNone/>
            </a:pPr>
            <a:endParaRPr lang="ru-RU" sz="1200" dirty="0"/>
          </a:p>
        </p:txBody>
      </p:sp>
      <p:sp>
        <p:nvSpPr>
          <p:cNvPr id="5" name="Текст 2">
            <a:extLst>
              <a:ext uri="{FF2B5EF4-FFF2-40B4-BE49-F238E27FC236}">
                <a16:creationId xmlns:a16="http://schemas.microsoft.com/office/drawing/2014/main" id="{676EA0EF-AA79-40E8-B09B-96FC119AF36A}"/>
              </a:ext>
            </a:extLst>
          </p:cNvPr>
          <p:cNvSpPr txBox="1">
            <a:spLocks/>
          </p:cNvSpPr>
          <p:nvPr/>
        </p:nvSpPr>
        <p:spPr>
          <a:xfrm>
            <a:off x="4614742" y="1447800"/>
            <a:ext cx="2981568" cy="4495800"/>
          </a:xfrm>
          <a:prstGeom prst="rect">
            <a:avLst/>
          </a:prstGeom>
        </p:spPr>
        <p:txBody>
          <a:bodyPr vert="horz" lIns="91440" tIns="45720" rIns="91440" bIns="45720" rtlCol="0">
            <a:noAutofit/>
          </a:bodyPr>
          <a:lstStyle>
            <a:lvl1pPr marL="228600" indent="-228600" algn="l" defTabSz="685749" rtl="0" eaLnBrk="1" latinLnBrk="0" hangingPunct="1">
              <a:lnSpc>
                <a:spcPct val="100000"/>
              </a:lnSpc>
              <a:spcBef>
                <a:spcPts val="300"/>
              </a:spcBef>
              <a:spcAft>
                <a:spcPts val="300"/>
              </a:spcAft>
              <a:buClr>
                <a:schemeClr val="tx2"/>
              </a:buClr>
              <a:buFont typeface="Arial" panose="020B0604020202020204" pitchFamily="34" charset="0"/>
              <a:buChar char="•"/>
              <a:defRPr sz="1600" kern="1200">
                <a:solidFill>
                  <a:srgbClr val="545559"/>
                </a:solidFill>
                <a:latin typeface="+mn-lt"/>
                <a:ea typeface="+mn-ea"/>
                <a:cs typeface="+mn-cs"/>
              </a:defRPr>
            </a:lvl1pPr>
            <a:lvl2pPr marL="457200" indent="-228600" algn="l" defTabSz="685749" rtl="0" eaLnBrk="1" latinLnBrk="0" hangingPunct="1">
              <a:lnSpc>
                <a:spcPct val="100000"/>
              </a:lnSpc>
              <a:spcBef>
                <a:spcPts val="300"/>
              </a:spcBef>
              <a:spcAft>
                <a:spcPts val="300"/>
              </a:spcAft>
              <a:buClr>
                <a:srgbClr val="74B543"/>
              </a:buClr>
              <a:buFont typeface="Arial" panose="020B0604020202020204" pitchFamily="34" charset="0"/>
              <a:buChar char="•"/>
              <a:defRPr sz="1400" kern="1200">
                <a:solidFill>
                  <a:srgbClr val="545559"/>
                </a:solidFill>
                <a:latin typeface="+mn-lt"/>
                <a:ea typeface="+mn-ea"/>
                <a:cs typeface="+mn-cs"/>
              </a:defRPr>
            </a:lvl2pPr>
            <a:lvl3pPr marL="687388" indent="-230188" algn="l" defTabSz="685749" rtl="0" eaLnBrk="1" latinLnBrk="0" hangingPunct="1">
              <a:lnSpc>
                <a:spcPct val="100000"/>
              </a:lnSpc>
              <a:spcBef>
                <a:spcPts val="300"/>
              </a:spcBef>
              <a:spcAft>
                <a:spcPts val="300"/>
              </a:spcAft>
              <a:buClr>
                <a:srgbClr val="0098BA"/>
              </a:buClr>
              <a:buFont typeface="Arial" panose="020B0604020202020204" pitchFamily="34" charset="0"/>
              <a:buChar char="•"/>
              <a:defRPr sz="1200" kern="1200">
                <a:solidFill>
                  <a:srgbClr val="545559"/>
                </a:solidFill>
                <a:latin typeface="+mn-lt"/>
                <a:ea typeface="+mn-ea"/>
                <a:cs typeface="+mn-cs"/>
              </a:defRPr>
            </a:lvl3pPr>
            <a:lvl4pPr marL="914400" indent="-228600"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4pPr>
            <a:lvl5pPr marL="1144588" indent="-230188"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5pPr>
            <a:lvl6pPr marL="1371600" indent="-227013" algn="l" defTabSz="685749"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200" kern="1200">
                <a:solidFill>
                  <a:schemeClr val="tx2"/>
                </a:solidFill>
                <a:latin typeface="+mn-lt"/>
                <a:ea typeface="+mn-ea"/>
                <a:cs typeface="+mn-cs"/>
              </a:defRPr>
            </a:lvl6pPr>
            <a:lvl7pPr marL="16017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lang="en-US" sz="1200" kern="1200" dirty="0">
                <a:solidFill>
                  <a:schemeClr val="tx2"/>
                </a:solidFill>
                <a:latin typeface="+mn-lt"/>
                <a:ea typeface="+mn-ea"/>
                <a:cs typeface="+mn-cs"/>
              </a:defRPr>
            </a:lvl7pPr>
            <a:lvl8pPr marL="1828800" indent="-227013"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baseline="0">
                <a:solidFill>
                  <a:schemeClr val="tx2"/>
                </a:solidFill>
                <a:latin typeface="+mn-lt"/>
                <a:ea typeface="+mn-ea"/>
                <a:cs typeface="+mn-cs"/>
              </a:defRPr>
            </a:lvl8pPr>
            <a:lvl9pPr marL="20589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a:solidFill>
                  <a:schemeClr val="tx2"/>
                </a:solidFill>
                <a:latin typeface="+mn-lt"/>
                <a:ea typeface="+mn-ea"/>
                <a:cs typeface="+mn-cs"/>
              </a:defRPr>
            </a:lvl9pPr>
          </a:lstStyle>
          <a:p>
            <a:endParaRPr lang="ru-RU" sz="1200" dirty="0"/>
          </a:p>
        </p:txBody>
      </p:sp>
      <p:sp>
        <p:nvSpPr>
          <p:cNvPr id="7" name="Текст 2">
            <a:extLst>
              <a:ext uri="{FF2B5EF4-FFF2-40B4-BE49-F238E27FC236}">
                <a16:creationId xmlns:a16="http://schemas.microsoft.com/office/drawing/2014/main" id="{DF567286-62AA-4BA3-A90F-8B0FCDE2CBB4}"/>
              </a:ext>
            </a:extLst>
          </p:cNvPr>
          <p:cNvSpPr txBox="1">
            <a:spLocks/>
          </p:cNvSpPr>
          <p:nvPr/>
        </p:nvSpPr>
        <p:spPr>
          <a:xfrm>
            <a:off x="8323385" y="1447800"/>
            <a:ext cx="2359704" cy="4495800"/>
          </a:xfrm>
          <a:prstGeom prst="rect">
            <a:avLst/>
          </a:prstGeom>
        </p:spPr>
        <p:txBody>
          <a:bodyPr vert="horz" lIns="91440" tIns="45720" rIns="91440" bIns="45720" rtlCol="0">
            <a:noAutofit/>
          </a:bodyPr>
          <a:lstStyle>
            <a:lvl1pPr marL="228600" indent="-228600" algn="l" defTabSz="685749" rtl="0" eaLnBrk="1" latinLnBrk="0" hangingPunct="1">
              <a:lnSpc>
                <a:spcPct val="100000"/>
              </a:lnSpc>
              <a:spcBef>
                <a:spcPts val="300"/>
              </a:spcBef>
              <a:spcAft>
                <a:spcPts val="300"/>
              </a:spcAft>
              <a:buClr>
                <a:schemeClr val="tx2"/>
              </a:buClr>
              <a:buFont typeface="Arial" panose="020B0604020202020204" pitchFamily="34" charset="0"/>
              <a:buChar char="•"/>
              <a:defRPr sz="1600" kern="1200">
                <a:solidFill>
                  <a:srgbClr val="545559"/>
                </a:solidFill>
                <a:latin typeface="+mn-lt"/>
                <a:ea typeface="+mn-ea"/>
                <a:cs typeface="+mn-cs"/>
              </a:defRPr>
            </a:lvl1pPr>
            <a:lvl2pPr marL="457200" indent="-228600" algn="l" defTabSz="685749" rtl="0" eaLnBrk="1" latinLnBrk="0" hangingPunct="1">
              <a:lnSpc>
                <a:spcPct val="100000"/>
              </a:lnSpc>
              <a:spcBef>
                <a:spcPts val="300"/>
              </a:spcBef>
              <a:spcAft>
                <a:spcPts val="300"/>
              </a:spcAft>
              <a:buClr>
                <a:srgbClr val="74B543"/>
              </a:buClr>
              <a:buFont typeface="Arial" panose="020B0604020202020204" pitchFamily="34" charset="0"/>
              <a:buChar char="•"/>
              <a:defRPr sz="1400" kern="1200">
                <a:solidFill>
                  <a:srgbClr val="545559"/>
                </a:solidFill>
                <a:latin typeface="+mn-lt"/>
                <a:ea typeface="+mn-ea"/>
                <a:cs typeface="+mn-cs"/>
              </a:defRPr>
            </a:lvl2pPr>
            <a:lvl3pPr marL="687388" indent="-230188" algn="l" defTabSz="685749" rtl="0" eaLnBrk="1" latinLnBrk="0" hangingPunct="1">
              <a:lnSpc>
                <a:spcPct val="100000"/>
              </a:lnSpc>
              <a:spcBef>
                <a:spcPts val="300"/>
              </a:spcBef>
              <a:spcAft>
                <a:spcPts val="300"/>
              </a:spcAft>
              <a:buClr>
                <a:srgbClr val="0098BA"/>
              </a:buClr>
              <a:buFont typeface="Arial" panose="020B0604020202020204" pitchFamily="34" charset="0"/>
              <a:buChar char="•"/>
              <a:defRPr sz="1200" kern="1200">
                <a:solidFill>
                  <a:srgbClr val="545559"/>
                </a:solidFill>
                <a:latin typeface="+mn-lt"/>
                <a:ea typeface="+mn-ea"/>
                <a:cs typeface="+mn-cs"/>
              </a:defRPr>
            </a:lvl3pPr>
            <a:lvl4pPr marL="914400" indent="-228600"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4pPr>
            <a:lvl5pPr marL="1144588" indent="-230188"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5pPr>
            <a:lvl6pPr marL="1371600" indent="-227013" algn="l" defTabSz="685749"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200" kern="1200">
                <a:solidFill>
                  <a:schemeClr val="tx2"/>
                </a:solidFill>
                <a:latin typeface="+mn-lt"/>
                <a:ea typeface="+mn-ea"/>
                <a:cs typeface="+mn-cs"/>
              </a:defRPr>
            </a:lvl6pPr>
            <a:lvl7pPr marL="16017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lang="en-US" sz="1200" kern="1200" dirty="0">
                <a:solidFill>
                  <a:schemeClr val="tx2"/>
                </a:solidFill>
                <a:latin typeface="+mn-lt"/>
                <a:ea typeface="+mn-ea"/>
                <a:cs typeface="+mn-cs"/>
              </a:defRPr>
            </a:lvl7pPr>
            <a:lvl8pPr marL="1828800" indent="-227013"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baseline="0">
                <a:solidFill>
                  <a:schemeClr val="tx2"/>
                </a:solidFill>
                <a:latin typeface="+mn-lt"/>
                <a:ea typeface="+mn-ea"/>
                <a:cs typeface="+mn-cs"/>
              </a:defRPr>
            </a:lvl8pPr>
            <a:lvl9pPr marL="20589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a:solidFill>
                  <a:schemeClr val="tx2"/>
                </a:solidFill>
                <a:latin typeface="+mn-lt"/>
                <a:ea typeface="+mn-ea"/>
                <a:cs typeface="+mn-cs"/>
              </a:defRPr>
            </a:lvl9pPr>
          </a:lstStyle>
          <a:p>
            <a:endParaRPr lang="ru-RU" sz="1200" dirty="0"/>
          </a:p>
        </p:txBody>
      </p:sp>
      <p:pic>
        <p:nvPicPr>
          <p:cNvPr id="8" name="Picture 5" descr="H:\TrainingCenter\МАРКЕТИНГ\Статья об УЦ\Фото для статьи\фото_6.JPG">
            <a:extLst>
              <a:ext uri="{FF2B5EF4-FFF2-40B4-BE49-F238E27FC236}">
                <a16:creationId xmlns:a16="http://schemas.microsoft.com/office/drawing/2014/main" id="{20E8A51C-0FC3-4A06-BFCF-05B571E3EB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5466" y="4333306"/>
            <a:ext cx="2696831" cy="179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a:extLst>
              <a:ext uri="{FF2B5EF4-FFF2-40B4-BE49-F238E27FC236}">
                <a16:creationId xmlns:a16="http://schemas.microsoft.com/office/drawing/2014/main" id="{FAD2F4A6-C484-48DB-8736-B2FA4FBB2033}"/>
              </a:ext>
            </a:extLst>
          </p:cNvPr>
          <p:cNvSpPr/>
          <p:nvPr/>
        </p:nvSpPr>
        <p:spPr>
          <a:xfrm>
            <a:off x="5075901" y="6161344"/>
            <a:ext cx="2393041" cy="338554"/>
          </a:xfrm>
          <a:prstGeom prst="rect">
            <a:avLst/>
          </a:prstGeom>
        </p:spPr>
        <p:txBody>
          <a:bodyPr wrap="square">
            <a:spAutoFit/>
          </a:bodyPr>
          <a:lstStyle/>
          <a:p>
            <a:pPr>
              <a:spcBef>
                <a:spcPct val="0"/>
              </a:spcBef>
              <a:spcAft>
                <a:spcPct val="0"/>
              </a:spcAft>
            </a:pPr>
            <a:r>
              <a:rPr lang="ru-RU" altLang="ru-RU" sz="800" dirty="0">
                <a:solidFill>
                  <a:srgbClr val="292929"/>
                </a:solidFill>
              </a:rPr>
              <a:t>Посещение </a:t>
            </a:r>
            <a:r>
              <a:rPr lang="ru-RU" altLang="ru-RU" sz="800" dirty="0" err="1">
                <a:solidFill>
                  <a:srgbClr val="292929"/>
                </a:solidFill>
              </a:rPr>
              <a:t>Готардского</a:t>
            </a:r>
            <a:r>
              <a:rPr lang="ru-RU" altLang="ru-RU" sz="800" dirty="0">
                <a:solidFill>
                  <a:srgbClr val="292929"/>
                </a:solidFill>
              </a:rPr>
              <a:t> базисного тоннеля (Швейцария)</a:t>
            </a:r>
          </a:p>
        </p:txBody>
      </p:sp>
      <p:pic>
        <p:nvPicPr>
          <p:cNvPr id="11" name="Рисунок 10" descr="Изображение выглядит как человек, внутренний, стена, группа&#10;&#10;Автоматически созданное описание">
            <a:extLst>
              <a:ext uri="{FF2B5EF4-FFF2-40B4-BE49-F238E27FC236}">
                <a16:creationId xmlns:a16="http://schemas.microsoft.com/office/drawing/2014/main" id="{74BA811F-27B6-4899-A73C-A28B5B44E7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2100" y="542715"/>
            <a:ext cx="3179892" cy="2384919"/>
          </a:xfrm>
          <a:prstGeom prst="rect">
            <a:avLst/>
          </a:prstGeom>
        </p:spPr>
      </p:pic>
      <p:pic>
        <p:nvPicPr>
          <p:cNvPr id="13" name="Рисунок 12">
            <a:extLst>
              <a:ext uri="{FF2B5EF4-FFF2-40B4-BE49-F238E27FC236}">
                <a16:creationId xmlns:a16="http://schemas.microsoft.com/office/drawing/2014/main" id="{D92976F7-DA29-4D9E-BE4D-5569978E8C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3385" y="2567218"/>
            <a:ext cx="3177277" cy="2075182"/>
          </a:xfrm>
          <a:prstGeom prst="rect">
            <a:avLst/>
          </a:prstGeom>
        </p:spPr>
      </p:pic>
      <p:pic>
        <p:nvPicPr>
          <p:cNvPr id="14" name="Рисунок 4" descr="C:\Users\ludmila_vorobjeva\AppData\Local\Microsoft\Windows\Temporary Internet Files\Content.Word\IMG_4270.jpg">
            <a:extLst>
              <a:ext uri="{FF2B5EF4-FFF2-40B4-BE49-F238E27FC236}">
                <a16:creationId xmlns:a16="http://schemas.microsoft.com/office/drawing/2014/main" id="{7F58BB80-F6A6-4916-BE58-ABF061603E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8942" y="4281984"/>
            <a:ext cx="3544888" cy="183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9072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877078" y="2848155"/>
            <a:ext cx="11367911" cy="707886"/>
          </a:xfrm>
          <a:prstGeom prst="rect">
            <a:avLst/>
          </a:prstGeom>
        </p:spPr>
        <p:txBody>
          <a:bodyPr wrap="square">
            <a:spAutoFit/>
          </a:bodyPr>
          <a:lstStyle/>
          <a:p>
            <a:r>
              <a:rPr lang="ru-RU" sz="4000" dirty="0">
                <a:latin typeface="Calibri" panose="020F0502020204030204" pitchFamily="34" charset="0"/>
                <a:cs typeface="Times New Roman" panose="02020603050405020304" pitchFamily="18" charset="0"/>
              </a:rPr>
              <a:t>Обзор возможностей, доступных по умолчанию</a:t>
            </a:r>
          </a:p>
        </p:txBody>
      </p:sp>
    </p:spTree>
    <p:extLst>
      <p:ext uri="{BB962C8B-B14F-4D97-AF65-F5344CB8AC3E}">
        <p14:creationId xmlns:p14="http://schemas.microsoft.com/office/powerpoint/2010/main" val="1840648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bandicam 2019-03-01 14-28-50-473">
            <a:hlinkClick r:id="" action="ppaction://media"/>
            <a:extLst>
              <a:ext uri="{FF2B5EF4-FFF2-40B4-BE49-F238E27FC236}">
                <a16:creationId xmlns:a16="http://schemas.microsoft.com/office/drawing/2014/main" id="{6321C2DD-532C-4029-9CD1-72BDFBD72C9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05789" y="904119"/>
            <a:ext cx="7543800" cy="4533900"/>
          </a:xfrm>
          <a:prstGeom prst="rect">
            <a:avLst/>
          </a:prstGeom>
        </p:spPr>
      </p:pic>
    </p:spTree>
    <p:extLst>
      <p:ext uri="{BB962C8B-B14F-4D97-AF65-F5344CB8AC3E}">
        <p14:creationId xmlns:p14="http://schemas.microsoft.com/office/powerpoint/2010/main" val="41666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8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3178310" y="2792779"/>
            <a:ext cx="5835380" cy="830997"/>
          </a:xfrm>
          <a:prstGeom prst="rect">
            <a:avLst/>
          </a:prstGeom>
        </p:spPr>
        <p:txBody>
          <a:bodyPr wrap="none">
            <a:spAutoFit/>
          </a:bodyPr>
          <a:lstStyle/>
          <a:p>
            <a:pPr lvl="0">
              <a:spcAft>
                <a:spcPts val="0"/>
              </a:spcAft>
            </a:pPr>
            <a:r>
              <a:rPr lang="ru-RU" sz="4800" dirty="0">
                <a:latin typeface="Calibri" panose="020F0502020204030204" pitchFamily="34" charset="0"/>
                <a:ea typeface="Calibri" panose="020F0502020204030204" pitchFamily="34" charset="0"/>
                <a:cs typeface="Times New Roman" panose="02020603050405020304" pitchFamily="18" charset="0"/>
              </a:rPr>
              <a:t>Полевые работы в 3</a:t>
            </a:r>
            <a:r>
              <a:rPr lang="en-US" sz="4800" dirty="0">
                <a:latin typeface="Calibri" panose="020F0502020204030204" pitchFamily="34" charset="0"/>
                <a:ea typeface="Calibri" panose="020F0502020204030204" pitchFamily="34" charset="0"/>
                <a:cs typeface="Times New Roman" panose="02020603050405020304" pitchFamily="18" charset="0"/>
              </a:rPr>
              <a:t>D</a:t>
            </a:r>
            <a:endParaRPr lang="ru-RU" sz="4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714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3D">
            <a:hlinkClick r:id="" action="ppaction://media"/>
            <a:extLst>
              <a:ext uri="{FF2B5EF4-FFF2-40B4-BE49-F238E27FC236}">
                <a16:creationId xmlns:a16="http://schemas.microsoft.com/office/drawing/2014/main" id="{9FE9C52D-C260-4368-A257-D7E005D769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33626" y="1162050"/>
            <a:ext cx="7543800" cy="4533900"/>
          </a:xfrm>
          <a:prstGeom prst="rect">
            <a:avLst/>
          </a:prstGeom>
        </p:spPr>
      </p:pic>
      <p:sp>
        <p:nvSpPr>
          <p:cNvPr id="4" name="Title 1">
            <a:extLst>
              <a:ext uri="{FF2B5EF4-FFF2-40B4-BE49-F238E27FC236}">
                <a16:creationId xmlns:a16="http://schemas.microsoft.com/office/drawing/2014/main" id="{49AC1234-4963-4AC6-928A-61A3966F179A}"/>
              </a:ext>
            </a:extLst>
          </p:cNvPr>
          <p:cNvSpPr>
            <a:spLocks noGrp="1"/>
          </p:cNvSpPr>
          <p:nvPr>
            <p:ph type="title"/>
          </p:nvPr>
        </p:nvSpPr>
        <p:spPr>
          <a:xfrm>
            <a:off x="381001" y="647700"/>
            <a:ext cx="11449051" cy="495300"/>
          </a:xfrm>
          <a:effectLst/>
        </p:spPr>
        <p:txBody>
          <a:bodyPr/>
          <a:lstStyle/>
          <a:p>
            <a:pPr defTabSz="914309">
              <a:lnSpc>
                <a:spcPts val="2600"/>
              </a:lnSpc>
            </a:pPr>
            <a:r>
              <a:rPr lang="ru-RU" spc="-11" dirty="0"/>
              <a:t>Полевые работы в 3</a:t>
            </a:r>
            <a:r>
              <a:rPr lang="en-US" spc="-11" dirty="0"/>
              <a:t>D</a:t>
            </a:r>
            <a:endParaRPr lang="en-GB" spc="-11" dirty="0"/>
          </a:p>
        </p:txBody>
      </p:sp>
    </p:spTree>
    <p:extLst>
      <p:ext uri="{BB962C8B-B14F-4D97-AF65-F5344CB8AC3E}">
        <p14:creationId xmlns:p14="http://schemas.microsoft.com/office/powerpoint/2010/main" val="239250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1_1_MP4">
            <a:hlinkClick r:id="" action="ppaction://media"/>
            <a:extLst>
              <a:ext uri="{FF2B5EF4-FFF2-40B4-BE49-F238E27FC236}">
                <a16:creationId xmlns:a16="http://schemas.microsoft.com/office/drawing/2014/main" id="{50DE4673-567C-4EBE-8B52-1CF0A2C220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90776" y="1143000"/>
            <a:ext cx="7429500" cy="4648200"/>
          </a:xfrm>
          <a:prstGeom prst="rect">
            <a:avLst/>
          </a:prstGeom>
        </p:spPr>
      </p:pic>
      <p:sp>
        <p:nvSpPr>
          <p:cNvPr id="4" name="Title 1">
            <a:extLst>
              <a:ext uri="{FF2B5EF4-FFF2-40B4-BE49-F238E27FC236}">
                <a16:creationId xmlns:a16="http://schemas.microsoft.com/office/drawing/2014/main" id="{68F025F5-61F4-463A-A332-43DC6ECFA7B9}"/>
              </a:ext>
            </a:extLst>
          </p:cNvPr>
          <p:cNvSpPr>
            <a:spLocks noGrp="1"/>
          </p:cNvSpPr>
          <p:nvPr>
            <p:ph type="title"/>
          </p:nvPr>
        </p:nvSpPr>
        <p:spPr>
          <a:xfrm>
            <a:off x="381001" y="647700"/>
            <a:ext cx="11449051" cy="495300"/>
          </a:xfrm>
          <a:effectLst/>
        </p:spPr>
        <p:txBody>
          <a:bodyPr/>
          <a:lstStyle/>
          <a:p>
            <a:pPr defTabSz="914309">
              <a:lnSpc>
                <a:spcPts val="2600"/>
              </a:lnSpc>
            </a:pPr>
            <a:r>
              <a:rPr lang="ru-RU" spc="-11" dirty="0"/>
              <a:t>Полевые работы в 3</a:t>
            </a:r>
            <a:r>
              <a:rPr lang="en-US" spc="-11" dirty="0"/>
              <a:t>D</a:t>
            </a:r>
            <a:endParaRPr lang="en-GB" spc="-11" dirty="0"/>
          </a:p>
        </p:txBody>
      </p:sp>
    </p:spTree>
    <p:extLst>
      <p:ext uri="{BB962C8B-B14F-4D97-AF65-F5344CB8AC3E}">
        <p14:creationId xmlns:p14="http://schemas.microsoft.com/office/powerpoint/2010/main" val="414666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7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bandicam 2019-03-01 15-50-37-791_Trim">
            <a:hlinkClick r:id="" action="ppaction://media"/>
            <a:extLst>
              <a:ext uri="{FF2B5EF4-FFF2-40B4-BE49-F238E27FC236}">
                <a16:creationId xmlns:a16="http://schemas.microsoft.com/office/drawing/2014/main" id="{8D8CB368-2D76-485E-B4FB-0070A48221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51661" y="850268"/>
            <a:ext cx="9088677" cy="5157464"/>
          </a:xfrm>
          <a:prstGeom prst="rect">
            <a:avLst/>
          </a:prstGeom>
        </p:spPr>
      </p:pic>
      <p:sp>
        <p:nvSpPr>
          <p:cNvPr id="4" name="Title 1">
            <a:extLst>
              <a:ext uri="{FF2B5EF4-FFF2-40B4-BE49-F238E27FC236}">
                <a16:creationId xmlns:a16="http://schemas.microsoft.com/office/drawing/2014/main" id="{59F42F59-BF34-42CD-94FB-F0CD03A6DC4B}"/>
              </a:ext>
            </a:extLst>
          </p:cNvPr>
          <p:cNvSpPr>
            <a:spLocks noGrp="1"/>
          </p:cNvSpPr>
          <p:nvPr>
            <p:ph type="title"/>
          </p:nvPr>
        </p:nvSpPr>
        <p:spPr>
          <a:xfrm>
            <a:off x="0" y="354968"/>
            <a:ext cx="11449051" cy="495300"/>
          </a:xfrm>
          <a:effectLst/>
        </p:spPr>
        <p:txBody>
          <a:bodyPr/>
          <a:lstStyle/>
          <a:p>
            <a:pPr defTabSz="914309">
              <a:lnSpc>
                <a:spcPts val="2600"/>
              </a:lnSpc>
            </a:pPr>
            <a:r>
              <a:rPr lang="ru-RU" spc="-11" dirty="0"/>
              <a:t>Полевые работы в 3</a:t>
            </a:r>
            <a:r>
              <a:rPr lang="en-US" spc="-11" dirty="0"/>
              <a:t>D</a:t>
            </a:r>
            <a:endParaRPr lang="en-GB" spc="-11" dirty="0"/>
          </a:p>
        </p:txBody>
      </p:sp>
    </p:spTree>
    <p:extLst>
      <p:ext uri="{BB962C8B-B14F-4D97-AF65-F5344CB8AC3E}">
        <p14:creationId xmlns:p14="http://schemas.microsoft.com/office/powerpoint/2010/main" val="363311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483567" y="2815357"/>
            <a:ext cx="9416489" cy="830997"/>
          </a:xfrm>
          <a:prstGeom prst="rect">
            <a:avLst/>
          </a:prstGeom>
        </p:spPr>
        <p:txBody>
          <a:bodyPr wrap="none">
            <a:spAutoFit/>
          </a:bodyPr>
          <a:lstStyle/>
          <a:p>
            <a:r>
              <a:rPr lang="ru-RU" sz="4800" dirty="0">
                <a:latin typeface="Calibri" panose="020F0502020204030204" pitchFamily="34" charset="0"/>
                <a:cs typeface="Times New Roman" panose="02020603050405020304" pitchFamily="18" charset="0"/>
              </a:rPr>
              <a:t>Ведение цифровых и фото абрисов</a:t>
            </a:r>
          </a:p>
        </p:txBody>
      </p:sp>
    </p:spTree>
    <p:extLst>
      <p:ext uri="{BB962C8B-B14F-4D97-AF65-F5344CB8AC3E}">
        <p14:creationId xmlns:p14="http://schemas.microsoft.com/office/powerpoint/2010/main" val="300779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5" name="bandicam 2019-03-01 14-42-44-679_Trim">
            <a:hlinkClick r:id="" action="ppaction://media"/>
            <a:extLst>
              <a:ext uri="{FF2B5EF4-FFF2-40B4-BE49-F238E27FC236}">
                <a16:creationId xmlns:a16="http://schemas.microsoft.com/office/drawing/2014/main" id="{4ECD3940-3DB4-4E8B-92C2-8508C75E4C7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24100" y="1162050"/>
            <a:ext cx="7543800" cy="4533900"/>
          </a:xfrm>
          <a:prstGeom prst="rect">
            <a:avLst/>
          </a:prstGeom>
        </p:spPr>
      </p:pic>
      <p:sp>
        <p:nvSpPr>
          <p:cNvPr id="4" name="Title 1">
            <a:extLst>
              <a:ext uri="{FF2B5EF4-FFF2-40B4-BE49-F238E27FC236}">
                <a16:creationId xmlns:a16="http://schemas.microsoft.com/office/drawing/2014/main" id="{ACA530D6-0CA2-426E-ACDD-20A7B346C42B}"/>
              </a:ext>
            </a:extLst>
          </p:cNvPr>
          <p:cNvSpPr>
            <a:spLocks noGrp="1"/>
          </p:cNvSpPr>
          <p:nvPr>
            <p:ph type="title"/>
          </p:nvPr>
        </p:nvSpPr>
        <p:spPr>
          <a:xfrm>
            <a:off x="237994" y="556996"/>
            <a:ext cx="11449051" cy="495300"/>
          </a:xfrm>
          <a:effectLst/>
        </p:spPr>
        <p:txBody>
          <a:bodyPr/>
          <a:lstStyle/>
          <a:p>
            <a:pPr defTabSz="914309">
              <a:lnSpc>
                <a:spcPts val="2600"/>
              </a:lnSpc>
            </a:pPr>
            <a:r>
              <a:rPr lang="ru-RU" spc="-11" dirty="0"/>
              <a:t>Ведение цифровых и фото абрисов</a:t>
            </a:r>
            <a:endParaRPr lang="en-GB" spc="-11" dirty="0"/>
          </a:p>
        </p:txBody>
      </p:sp>
    </p:spTree>
    <p:extLst>
      <p:ext uri="{BB962C8B-B14F-4D97-AF65-F5344CB8AC3E}">
        <p14:creationId xmlns:p14="http://schemas.microsoft.com/office/powerpoint/2010/main" val="281576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9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bandicam 2019-03-01 14-46-59-614">
            <a:hlinkClick r:id="" action="ppaction://media"/>
            <a:extLst>
              <a:ext uri="{FF2B5EF4-FFF2-40B4-BE49-F238E27FC236}">
                <a16:creationId xmlns:a16="http://schemas.microsoft.com/office/drawing/2014/main" id="{76269D89-C248-4CD2-850E-C386347256F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24100" y="1162050"/>
            <a:ext cx="7543800" cy="4533900"/>
          </a:xfrm>
          <a:prstGeom prst="rect">
            <a:avLst/>
          </a:prstGeom>
        </p:spPr>
      </p:pic>
      <p:sp>
        <p:nvSpPr>
          <p:cNvPr id="4" name="Title 1">
            <a:extLst>
              <a:ext uri="{FF2B5EF4-FFF2-40B4-BE49-F238E27FC236}">
                <a16:creationId xmlns:a16="http://schemas.microsoft.com/office/drawing/2014/main" id="{1C9EC7C9-328B-48A9-A40A-1B9AA971D465}"/>
              </a:ext>
            </a:extLst>
          </p:cNvPr>
          <p:cNvSpPr>
            <a:spLocks noGrp="1"/>
          </p:cNvSpPr>
          <p:nvPr>
            <p:ph type="title"/>
          </p:nvPr>
        </p:nvSpPr>
        <p:spPr>
          <a:xfrm>
            <a:off x="237994" y="556996"/>
            <a:ext cx="11449051" cy="495300"/>
          </a:xfrm>
          <a:effectLst/>
        </p:spPr>
        <p:txBody>
          <a:bodyPr/>
          <a:lstStyle/>
          <a:p>
            <a:pPr defTabSz="914309">
              <a:lnSpc>
                <a:spcPts val="2600"/>
              </a:lnSpc>
            </a:pPr>
            <a:r>
              <a:rPr lang="ru-RU" spc="-11" dirty="0"/>
              <a:t>Ведение цифровых и фото абрисов</a:t>
            </a:r>
            <a:endParaRPr lang="en-GB" spc="-11" dirty="0"/>
          </a:p>
        </p:txBody>
      </p:sp>
    </p:spTree>
    <p:extLst>
      <p:ext uri="{BB962C8B-B14F-4D97-AF65-F5344CB8AC3E}">
        <p14:creationId xmlns:p14="http://schemas.microsoft.com/office/powerpoint/2010/main" val="36113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713404" y="3013501"/>
            <a:ext cx="10857844" cy="830997"/>
          </a:xfrm>
          <a:prstGeom prst="rect">
            <a:avLst/>
          </a:prstGeom>
        </p:spPr>
        <p:txBody>
          <a:bodyPr wrap="none">
            <a:spAutoFit/>
          </a:bodyPr>
          <a:lstStyle/>
          <a:p>
            <a:r>
              <a:rPr lang="ru-RU" sz="4800" dirty="0">
                <a:latin typeface="Calibri" panose="020F0502020204030204" pitchFamily="34" charset="0"/>
                <a:cs typeface="Times New Roman" panose="02020603050405020304" pitchFamily="18" charset="0"/>
              </a:rPr>
              <a:t>Применение растровых и </a:t>
            </a:r>
            <a:r>
              <a:rPr lang="en-US" sz="4800" dirty="0">
                <a:latin typeface="Calibri" panose="020F0502020204030204" pitchFamily="34" charset="0"/>
                <a:cs typeface="Times New Roman" panose="02020603050405020304" pitchFamily="18" charset="0"/>
              </a:rPr>
              <a:t>CAD </a:t>
            </a:r>
            <a:r>
              <a:rPr lang="ru-RU" sz="4800" dirty="0">
                <a:latin typeface="Calibri" panose="020F0502020204030204" pitchFamily="34" charset="0"/>
                <a:cs typeface="Times New Roman" panose="02020603050405020304" pitchFamily="18" charset="0"/>
              </a:rPr>
              <a:t>подложек</a:t>
            </a:r>
          </a:p>
        </p:txBody>
      </p:sp>
    </p:spTree>
    <p:extLst>
      <p:ext uri="{BB962C8B-B14F-4D97-AF65-F5344CB8AC3E}">
        <p14:creationId xmlns:p14="http://schemas.microsoft.com/office/powerpoint/2010/main" val="390552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4" name="Title 1">
            <a:extLst>
              <a:ext uri="{FF2B5EF4-FFF2-40B4-BE49-F238E27FC236}">
                <a16:creationId xmlns:a16="http://schemas.microsoft.com/office/drawing/2014/main" id="{68F025F5-61F4-463A-A332-43DC6ECFA7B9}"/>
              </a:ext>
            </a:extLst>
          </p:cNvPr>
          <p:cNvSpPr>
            <a:spLocks noGrp="1"/>
          </p:cNvSpPr>
          <p:nvPr>
            <p:ph type="title"/>
          </p:nvPr>
        </p:nvSpPr>
        <p:spPr>
          <a:xfrm>
            <a:off x="381001" y="647700"/>
            <a:ext cx="11449051" cy="495300"/>
          </a:xfrm>
          <a:effectLst/>
        </p:spPr>
        <p:txBody>
          <a:bodyPr/>
          <a:lstStyle/>
          <a:p>
            <a:pPr defTabSz="914309">
              <a:lnSpc>
                <a:spcPts val="2600"/>
              </a:lnSpc>
            </a:pPr>
            <a:r>
              <a:rPr lang="ru-RU" spc="-11" dirty="0"/>
              <a:t>Применение растровых и </a:t>
            </a:r>
            <a:r>
              <a:rPr lang="en-US" spc="-11" dirty="0"/>
              <a:t>CAD </a:t>
            </a:r>
            <a:r>
              <a:rPr lang="ru-RU" spc="-11" dirty="0"/>
              <a:t>подложек</a:t>
            </a:r>
            <a:endParaRPr lang="en-GB" spc="-11" dirty="0"/>
          </a:p>
        </p:txBody>
      </p:sp>
      <p:pic>
        <p:nvPicPr>
          <p:cNvPr id="6" name="CAD +графическая подложка в Captivate _Trim">
            <a:hlinkClick r:id="" action="ppaction://media"/>
            <a:extLst>
              <a:ext uri="{FF2B5EF4-FFF2-40B4-BE49-F238E27FC236}">
                <a16:creationId xmlns:a16="http://schemas.microsoft.com/office/drawing/2014/main" id="{72F06629-40AA-431A-8CF5-445952925CB7}"/>
              </a:ext>
            </a:extLst>
          </p:cNvPr>
          <p:cNvPicPr>
            <a:picLocks noChangeAspect="1"/>
          </p:cNvPicPr>
          <p:nvPr>
            <a:videoFile r:link="rId1"/>
            <p:extLst>
              <p:ext uri="{DAA4B4D4-6D71-4841-9C94-3DE7FCFB9230}">
                <p14:media xmlns:p14="http://schemas.microsoft.com/office/powerpoint/2010/main" r:embed="rId2">
                  <p14:trim end="7036.6041"/>
                </p14:media>
              </p:ext>
            </p:extLst>
          </p:nvPr>
        </p:nvPicPr>
        <p:blipFill>
          <a:blip r:embed="rId5"/>
          <a:stretch>
            <a:fillRect/>
          </a:stretch>
        </p:blipFill>
        <p:spPr>
          <a:xfrm>
            <a:off x="2015404" y="1143000"/>
            <a:ext cx="8602318" cy="4838804"/>
          </a:xfrm>
          <a:prstGeom prst="rect">
            <a:avLst/>
          </a:prstGeom>
        </p:spPr>
      </p:pic>
    </p:spTree>
    <p:extLst>
      <p:ext uri="{BB962C8B-B14F-4D97-AF65-F5344CB8AC3E}">
        <p14:creationId xmlns:p14="http://schemas.microsoft.com/office/powerpoint/2010/main" val="2147866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559288" y="2826646"/>
            <a:ext cx="11289309" cy="830997"/>
          </a:xfrm>
          <a:prstGeom prst="rect">
            <a:avLst/>
          </a:prstGeom>
        </p:spPr>
        <p:txBody>
          <a:bodyPr wrap="none">
            <a:spAutoFit/>
          </a:bodyPr>
          <a:lstStyle/>
          <a:p>
            <a:pPr lvl="0">
              <a:spcAft>
                <a:spcPts val="0"/>
              </a:spcAft>
            </a:pPr>
            <a:r>
              <a:rPr lang="ru-RU" sz="4800" dirty="0">
                <a:latin typeface="Calibri" panose="020F0502020204030204" pitchFamily="34" charset="0"/>
                <a:cs typeface="Times New Roman" panose="02020603050405020304" pitchFamily="18" charset="0"/>
              </a:rPr>
              <a:t>Использование трехмерных BIM моделей </a:t>
            </a:r>
          </a:p>
        </p:txBody>
      </p:sp>
    </p:spTree>
    <p:extLst>
      <p:ext uri="{BB962C8B-B14F-4D97-AF65-F5344CB8AC3E}">
        <p14:creationId xmlns:p14="http://schemas.microsoft.com/office/powerpoint/2010/main" val="335189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bandicam 2019-03-01 14-17-43-043">
            <a:hlinkClick r:id="" action="ppaction://media"/>
            <a:extLst>
              <a:ext uri="{FF2B5EF4-FFF2-40B4-BE49-F238E27FC236}">
                <a16:creationId xmlns:a16="http://schemas.microsoft.com/office/drawing/2014/main" id="{1173333F-20B5-4C27-9B0A-4D4836012DF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24100" y="1162050"/>
            <a:ext cx="7543800" cy="4533900"/>
          </a:xfrm>
          <a:prstGeom prst="rect">
            <a:avLst/>
          </a:prstGeom>
        </p:spPr>
      </p:pic>
      <p:sp>
        <p:nvSpPr>
          <p:cNvPr id="4" name="Title 1">
            <a:extLst>
              <a:ext uri="{FF2B5EF4-FFF2-40B4-BE49-F238E27FC236}">
                <a16:creationId xmlns:a16="http://schemas.microsoft.com/office/drawing/2014/main" id="{A230E590-E922-4EA2-9339-C849126FCE8A}"/>
              </a:ext>
            </a:extLst>
          </p:cNvPr>
          <p:cNvSpPr>
            <a:spLocks noGrp="1"/>
          </p:cNvSpPr>
          <p:nvPr>
            <p:ph type="title"/>
          </p:nvPr>
        </p:nvSpPr>
        <p:spPr>
          <a:xfrm>
            <a:off x="381001" y="647700"/>
            <a:ext cx="11449051" cy="495300"/>
          </a:xfrm>
          <a:effectLst/>
        </p:spPr>
        <p:txBody>
          <a:bodyPr/>
          <a:lstStyle/>
          <a:p>
            <a:pPr defTabSz="914309">
              <a:lnSpc>
                <a:spcPts val="2600"/>
              </a:lnSpc>
            </a:pPr>
            <a:r>
              <a:rPr lang="ru-RU" spc="-11" dirty="0"/>
              <a:t>Использование трехмерных </a:t>
            </a:r>
            <a:r>
              <a:rPr lang="en-US" spc="-11" dirty="0"/>
              <a:t>BIM </a:t>
            </a:r>
            <a:r>
              <a:rPr lang="ru-RU" spc="-11" dirty="0"/>
              <a:t>моделей</a:t>
            </a:r>
            <a:endParaRPr lang="en-GB" spc="-11" dirty="0"/>
          </a:p>
        </p:txBody>
      </p:sp>
    </p:spTree>
    <p:extLst>
      <p:ext uri="{BB962C8B-B14F-4D97-AF65-F5344CB8AC3E}">
        <p14:creationId xmlns:p14="http://schemas.microsoft.com/office/powerpoint/2010/main" val="31251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4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4594627" y="3013501"/>
            <a:ext cx="3002745" cy="830997"/>
          </a:xfrm>
          <a:prstGeom prst="rect">
            <a:avLst/>
          </a:prstGeom>
        </p:spPr>
        <p:txBody>
          <a:bodyPr wrap="none">
            <a:spAutoFit/>
          </a:bodyPr>
          <a:lstStyle/>
          <a:p>
            <a:r>
              <a:rPr lang="en-US" sz="4800" dirty="0" err="1">
                <a:latin typeface="Calibri" panose="020F0502020204030204" pitchFamily="34" charset="0"/>
                <a:cs typeface="Times New Roman" panose="02020603050405020304" pitchFamily="18" charset="0"/>
              </a:rPr>
              <a:t>MySecurity</a:t>
            </a:r>
            <a:endParaRPr lang="ru-RU" sz="48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856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Рисунок 2">
            <a:extLst>
              <a:ext uri="{FF2B5EF4-FFF2-40B4-BE49-F238E27FC236}">
                <a16:creationId xmlns:a16="http://schemas.microsoft.com/office/drawing/2014/main" id="{25F91C35-E656-4A95-A5ED-7B0CD1C08C91}"/>
              </a:ext>
            </a:extLst>
          </p:cNvPr>
          <p:cNvPicPr>
            <a:picLocks noChangeAspect="1"/>
          </p:cNvPicPr>
          <p:nvPr/>
        </p:nvPicPr>
        <p:blipFill>
          <a:blip r:embed="rId3"/>
          <a:stretch>
            <a:fillRect/>
          </a:stretch>
        </p:blipFill>
        <p:spPr>
          <a:xfrm>
            <a:off x="670056" y="1175146"/>
            <a:ext cx="11070793" cy="4598637"/>
          </a:xfrm>
          <a:prstGeom prst="rect">
            <a:avLst/>
          </a:prstGeom>
          <a:ln w="19050">
            <a:solidFill>
              <a:schemeClr val="tx1"/>
            </a:solidFill>
          </a:ln>
          <a:effectLst/>
        </p:spPr>
      </p:pic>
      <p:sp>
        <p:nvSpPr>
          <p:cNvPr id="5" name="Title 1">
            <a:extLst>
              <a:ext uri="{FF2B5EF4-FFF2-40B4-BE49-F238E27FC236}">
                <a16:creationId xmlns:a16="http://schemas.microsoft.com/office/drawing/2014/main" id="{5DEE5C39-C591-461F-B26C-9FFA8EC6327E}"/>
              </a:ext>
            </a:extLst>
          </p:cNvPr>
          <p:cNvSpPr>
            <a:spLocks noGrp="1"/>
          </p:cNvSpPr>
          <p:nvPr>
            <p:ph type="title"/>
          </p:nvPr>
        </p:nvSpPr>
        <p:spPr>
          <a:xfrm>
            <a:off x="188302" y="342871"/>
            <a:ext cx="5132032" cy="495300"/>
          </a:xfrm>
          <a:effectLst/>
        </p:spPr>
        <p:txBody>
          <a:bodyPr/>
          <a:lstStyle/>
          <a:p>
            <a:pPr defTabSz="914309">
              <a:lnSpc>
                <a:spcPts val="2600"/>
              </a:lnSpc>
            </a:pPr>
            <a:r>
              <a:rPr lang="ru-RU" spc="-11" dirty="0"/>
              <a:t>Сервис </a:t>
            </a:r>
            <a:r>
              <a:rPr lang="en-US" spc="-11" dirty="0" err="1"/>
              <a:t>MySecurity</a:t>
            </a:r>
            <a:endParaRPr lang="en-GB" spc="-11" dirty="0">
              <a:solidFill>
                <a:srgbClr val="00B050"/>
              </a:solidFill>
            </a:endParaRPr>
          </a:p>
        </p:txBody>
      </p:sp>
    </p:spTree>
    <p:extLst>
      <p:ext uri="{BB962C8B-B14F-4D97-AF65-F5344CB8AC3E}">
        <p14:creationId xmlns:p14="http://schemas.microsoft.com/office/powerpoint/2010/main" val="3481979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3345022" y="3013501"/>
            <a:ext cx="5501955" cy="830997"/>
          </a:xfrm>
          <a:prstGeom prst="rect">
            <a:avLst/>
          </a:prstGeom>
        </p:spPr>
        <p:txBody>
          <a:bodyPr wrap="none">
            <a:spAutoFit/>
          </a:bodyPr>
          <a:lstStyle/>
          <a:p>
            <a:r>
              <a:rPr lang="ru-RU" sz="4800" dirty="0">
                <a:latin typeface="Calibri" panose="020F0502020204030204" pitchFamily="34" charset="0"/>
                <a:cs typeface="Times New Roman" panose="02020603050405020304" pitchFamily="18" charset="0"/>
              </a:rPr>
              <a:t>Симулятор </a:t>
            </a:r>
            <a:r>
              <a:rPr lang="en-US" sz="4800" dirty="0">
                <a:latin typeface="Calibri" panose="020F0502020204030204" pitchFamily="34" charset="0"/>
                <a:cs typeface="Times New Roman" panose="02020603050405020304" pitchFamily="18" charset="0"/>
              </a:rPr>
              <a:t>Captivate</a:t>
            </a:r>
            <a:endParaRPr lang="ru-RU" sz="48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495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5DEE5C39-C591-461F-B26C-9FFA8EC6327E}"/>
              </a:ext>
            </a:extLst>
          </p:cNvPr>
          <p:cNvSpPr>
            <a:spLocks noGrp="1"/>
          </p:cNvSpPr>
          <p:nvPr>
            <p:ph type="title"/>
          </p:nvPr>
        </p:nvSpPr>
        <p:spPr>
          <a:xfrm>
            <a:off x="188302" y="342871"/>
            <a:ext cx="5132032" cy="495300"/>
          </a:xfrm>
          <a:effectLst/>
        </p:spPr>
        <p:txBody>
          <a:bodyPr/>
          <a:lstStyle/>
          <a:p>
            <a:pPr defTabSz="914309">
              <a:lnSpc>
                <a:spcPts val="2600"/>
              </a:lnSpc>
            </a:pPr>
            <a:r>
              <a:rPr lang="ru-RU" spc="-11" dirty="0"/>
              <a:t>Симулятор </a:t>
            </a:r>
            <a:r>
              <a:rPr lang="en-US" spc="-11" dirty="0"/>
              <a:t>Captivate</a:t>
            </a:r>
            <a:endParaRPr lang="en-GB" spc="-11" dirty="0">
              <a:solidFill>
                <a:srgbClr val="00B050"/>
              </a:solidFill>
            </a:endParaRPr>
          </a:p>
        </p:txBody>
      </p:sp>
      <p:pic>
        <p:nvPicPr>
          <p:cNvPr id="2" name="Рисунок 1">
            <a:extLst>
              <a:ext uri="{FF2B5EF4-FFF2-40B4-BE49-F238E27FC236}">
                <a16:creationId xmlns:a16="http://schemas.microsoft.com/office/drawing/2014/main" id="{3750EE38-A5F0-422C-995E-A807C21B7035}"/>
              </a:ext>
            </a:extLst>
          </p:cNvPr>
          <p:cNvPicPr>
            <a:picLocks noChangeAspect="1"/>
          </p:cNvPicPr>
          <p:nvPr/>
        </p:nvPicPr>
        <p:blipFill>
          <a:blip r:embed="rId3"/>
          <a:stretch>
            <a:fillRect/>
          </a:stretch>
        </p:blipFill>
        <p:spPr>
          <a:xfrm>
            <a:off x="926913" y="1511909"/>
            <a:ext cx="10338174" cy="3184805"/>
          </a:xfrm>
          <a:prstGeom prst="rect">
            <a:avLst/>
          </a:prstGeom>
          <a:ln w="19050">
            <a:solidFill>
              <a:schemeClr val="tx1"/>
            </a:solidFill>
          </a:ln>
          <a:effectLst/>
        </p:spPr>
      </p:pic>
      <p:sp>
        <p:nvSpPr>
          <p:cNvPr id="4" name="Прямоугольник 3">
            <a:extLst>
              <a:ext uri="{FF2B5EF4-FFF2-40B4-BE49-F238E27FC236}">
                <a16:creationId xmlns:a16="http://schemas.microsoft.com/office/drawing/2014/main" id="{3830F79A-9C62-4A07-90BB-9A9403D1D8C6}"/>
              </a:ext>
            </a:extLst>
          </p:cNvPr>
          <p:cNvSpPr/>
          <p:nvPr/>
        </p:nvSpPr>
        <p:spPr>
          <a:xfrm>
            <a:off x="3048000" y="5370452"/>
            <a:ext cx="6096000" cy="369332"/>
          </a:xfrm>
          <a:prstGeom prst="rect">
            <a:avLst/>
          </a:prstGeom>
        </p:spPr>
        <p:txBody>
          <a:bodyPr>
            <a:spAutoFit/>
          </a:bodyPr>
          <a:lstStyle/>
          <a:p>
            <a:pPr lvl="0" algn="ctr" fontAlgn="base">
              <a:spcBef>
                <a:spcPct val="0"/>
              </a:spcBef>
              <a:spcAft>
                <a:spcPct val="0"/>
              </a:spcAft>
              <a:defRPr/>
            </a:pPr>
            <a:r>
              <a:rPr lang="ru-RU" dirty="0">
                <a:solidFill>
                  <a:srgbClr val="595959"/>
                </a:solidFill>
                <a:latin typeface="Arial" panose="020B0604020202020204" pitchFamily="34" charset="0"/>
                <a:cs typeface="Arial" panose="020B0604020202020204" pitchFamily="34" charset="0"/>
              </a:rPr>
              <a:t>Доступно для скачивания на портале </a:t>
            </a:r>
            <a:r>
              <a:rPr lang="en-US" dirty="0">
                <a:solidFill>
                  <a:srgbClr val="595959"/>
                </a:solidFill>
                <a:latin typeface="Arial" panose="020B0604020202020204" pitchFamily="34" charset="0"/>
                <a:cs typeface="Arial" panose="020B0604020202020204" pitchFamily="34" charset="0"/>
              </a:rPr>
              <a:t>Leica </a:t>
            </a:r>
            <a:r>
              <a:rPr lang="en-US" dirty="0" err="1">
                <a:solidFill>
                  <a:srgbClr val="595959"/>
                </a:solidFill>
                <a:latin typeface="Arial" panose="020B0604020202020204" pitchFamily="34" charset="0"/>
                <a:cs typeface="Arial" panose="020B0604020202020204" pitchFamily="34" charset="0"/>
              </a:rPr>
              <a:t>MyWorld</a:t>
            </a:r>
            <a:endParaRPr lang="ru-RU" dirty="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86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Рисунок 54">
            <a:extLst>
              <a:ext uri="{FF2B5EF4-FFF2-40B4-BE49-F238E27FC236}">
                <a16:creationId xmlns:a16="http://schemas.microsoft.com/office/drawing/2014/main" id="{2998982D-FAA1-4CD1-8A12-6D771AAA7497}"/>
              </a:ext>
            </a:extLst>
          </p:cNvPr>
          <p:cNvPicPr>
            <a:picLocks noChangeAspect="1"/>
          </p:cNvPicPr>
          <p:nvPr/>
        </p:nvPicPr>
        <p:blipFill>
          <a:blip r:embed="rId3"/>
          <a:stretch>
            <a:fillRect/>
          </a:stretch>
        </p:blipFill>
        <p:spPr>
          <a:xfrm>
            <a:off x="8334209" y="3781776"/>
            <a:ext cx="1047750" cy="818316"/>
          </a:xfrm>
          <a:prstGeom prst="rect">
            <a:avLst/>
          </a:prstGeom>
        </p:spPr>
      </p:pic>
      <p:pic>
        <p:nvPicPr>
          <p:cNvPr id="54" name="Рисунок 53">
            <a:extLst>
              <a:ext uri="{FF2B5EF4-FFF2-40B4-BE49-F238E27FC236}">
                <a16:creationId xmlns:a16="http://schemas.microsoft.com/office/drawing/2014/main" id="{F95514BA-22D6-4BEB-BA59-2E11FF119F89}"/>
              </a:ext>
            </a:extLst>
          </p:cNvPr>
          <p:cNvPicPr>
            <a:picLocks noChangeAspect="1"/>
          </p:cNvPicPr>
          <p:nvPr/>
        </p:nvPicPr>
        <p:blipFill>
          <a:blip r:embed="rId4"/>
          <a:stretch>
            <a:fillRect/>
          </a:stretch>
        </p:blipFill>
        <p:spPr>
          <a:xfrm>
            <a:off x="2266113" y="5208673"/>
            <a:ext cx="933130" cy="800875"/>
          </a:xfrm>
          <a:prstGeom prst="rect">
            <a:avLst/>
          </a:prstGeom>
        </p:spPr>
      </p:pic>
      <p:pic>
        <p:nvPicPr>
          <p:cNvPr id="53" name="Рисунок 52">
            <a:extLst>
              <a:ext uri="{FF2B5EF4-FFF2-40B4-BE49-F238E27FC236}">
                <a16:creationId xmlns:a16="http://schemas.microsoft.com/office/drawing/2014/main" id="{AFEE78D8-E0FE-4BAD-9A93-A0D63AE70D28}"/>
              </a:ext>
            </a:extLst>
          </p:cNvPr>
          <p:cNvPicPr>
            <a:picLocks noChangeAspect="1"/>
          </p:cNvPicPr>
          <p:nvPr/>
        </p:nvPicPr>
        <p:blipFill>
          <a:blip r:embed="rId5"/>
          <a:stretch>
            <a:fillRect/>
          </a:stretch>
        </p:blipFill>
        <p:spPr>
          <a:xfrm>
            <a:off x="8413410" y="5177620"/>
            <a:ext cx="904875" cy="862983"/>
          </a:xfrm>
          <a:prstGeom prst="rect">
            <a:avLst/>
          </a:prstGeom>
        </p:spPr>
      </p:pic>
      <p:pic>
        <p:nvPicPr>
          <p:cNvPr id="52" name="Рисунок 51">
            <a:extLst>
              <a:ext uri="{FF2B5EF4-FFF2-40B4-BE49-F238E27FC236}">
                <a16:creationId xmlns:a16="http://schemas.microsoft.com/office/drawing/2014/main" id="{B6ED784F-2B96-47EB-8038-308B4E50CB44}"/>
              </a:ext>
            </a:extLst>
          </p:cNvPr>
          <p:cNvPicPr>
            <a:picLocks noChangeAspect="1"/>
          </p:cNvPicPr>
          <p:nvPr/>
        </p:nvPicPr>
        <p:blipFill>
          <a:blip r:embed="rId6"/>
          <a:stretch>
            <a:fillRect/>
          </a:stretch>
        </p:blipFill>
        <p:spPr>
          <a:xfrm>
            <a:off x="2348254" y="3678001"/>
            <a:ext cx="888572" cy="942975"/>
          </a:xfrm>
          <a:prstGeom prst="rect">
            <a:avLst/>
          </a:prstGeom>
        </p:spPr>
      </p:pic>
      <p:pic>
        <p:nvPicPr>
          <p:cNvPr id="51" name="Рисунок 50">
            <a:extLst>
              <a:ext uri="{FF2B5EF4-FFF2-40B4-BE49-F238E27FC236}">
                <a16:creationId xmlns:a16="http://schemas.microsoft.com/office/drawing/2014/main" id="{45B49C57-4EE3-4FFA-9748-32D72299AE46}"/>
              </a:ext>
            </a:extLst>
          </p:cNvPr>
          <p:cNvPicPr>
            <a:picLocks noChangeAspect="1"/>
          </p:cNvPicPr>
          <p:nvPr/>
        </p:nvPicPr>
        <p:blipFill>
          <a:blip r:embed="rId7"/>
          <a:stretch>
            <a:fillRect/>
          </a:stretch>
        </p:blipFill>
        <p:spPr>
          <a:xfrm>
            <a:off x="5282483" y="960028"/>
            <a:ext cx="1047436" cy="869577"/>
          </a:xfrm>
          <a:prstGeom prst="rect">
            <a:avLst/>
          </a:prstGeom>
        </p:spPr>
      </p:pic>
      <p:pic>
        <p:nvPicPr>
          <p:cNvPr id="50" name="Рисунок 49">
            <a:extLst>
              <a:ext uri="{FF2B5EF4-FFF2-40B4-BE49-F238E27FC236}">
                <a16:creationId xmlns:a16="http://schemas.microsoft.com/office/drawing/2014/main" id="{8DB78E09-5A3A-4883-A41D-B2C9EB7339FF}"/>
              </a:ext>
            </a:extLst>
          </p:cNvPr>
          <p:cNvPicPr>
            <a:picLocks noChangeAspect="1"/>
          </p:cNvPicPr>
          <p:nvPr/>
        </p:nvPicPr>
        <p:blipFill>
          <a:blip r:embed="rId8"/>
          <a:stretch>
            <a:fillRect/>
          </a:stretch>
        </p:blipFill>
        <p:spPr>
          <a:xfrm>
            <a:off x="8372196" y="1012457"/>
            <a:ext cx="941070" cy="866775"/>
          </a:xfrm>
          <a:prstGeom prst="rect">
            <a:avLst/>
          </a:prstGeom>
        </p:spPr>
      </p:pic>
      <p:pic>
        <p:nvPicPr>
          <p:cNvPr id="49" name="Рисунок 48">
            <a:extLst>
              <a:ext uri="{FF2B5EF4-FFF2-40B4-BE49-F238E27FC236}">
                <a16:creationId xmlns:a16="http://schemas.microsoft.com/office/drawing/2014/main" id="{7BD35465-7B62-4DD9-8CA6-4F2E0427361F}"/>
              </a:ext>
            </a:extLst>
          </p:cNvPr>
          <p:cNvPicPr>
            <a:picLocks noChangeAspect="1"/>
          </p:cNvPicPr>
          <p:nvPr/>
        </p:nvPicPr>
        <p:blipFill>
          <a:blip r:embed="rId9"/>
          <a:stretch>
            <a:fillRect/>
          </a:stretch>
        </p:blipFill>
        <p:spPr>
          <a:xfrm>
            <a:off x="2132641" y="1095514"/>
            <a:ext cx="1066602" cy="766939"/>
          </a:xfrm>
          <a:prstGeom prst="rect">
            <a:avLst/>
          </a:prstGeom>
        </p:spPr>
      </p:pic>
      <p:sp>
        <p:nvSpPr>
          <p:cNvPr id="2" name="Title 1"/>
          <p:cNvSpPr>
            <a:spLocks noGrp="1"/>
          </p:cNvSpPr>
          <p:nvPr>
            <p:ph type="title"/>
          </p:nvPr>
        </p:nvSpPr>
        <p:spPr>
          <a:xfrm>
            <a:off x="188302" y="342871"/>
            <a:ext cx="8681378" cy="495300"/>
          </a:xfrm>
          <a:effectLst/>
        </p:spPr>
        <p:txBody>
          <a:bodyPr/>
          <a:lstStyle/>
          <a:p>
            <a:pPr defTabSz="914309">
              <a:lnSpc>
                <a:spcPts val="2600"/>
              </a:lnSpc>
            </a:pPr>
            <a:r>
              <a:rPr lang="ru-RU" dirty="0"/>
              <a:t>Обзор возможностей, доступных по умолчанию</a:t>
            </a:r>
            <a:endParaRPr lang="en-GB" spc="-11" dirty="0">
              <a:solidFill>
                <a:srgbClr val="00B050"/>
              </a:solidFill>
            </a:endParaRPr>
          </a:p>
        </p:txBody>
      </p:sp>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56" name="Рисунок 55">
            <a:extLst>
              <a:ext uri="{FF2B5EF4-FFF2-40B4-BE49-F238E27FC236}">
                <a16:creationId xmlns:a16="http://schemas.microsoft.com/office/drawing/2014/main" id="{C6EAD073-547E-41F3-8261-D418DA17FEC6}"/>
              </a:ext>
            </a:extLst>
          </p:cNvPr>
          <p:cNvPicPr>
            <a:picLocks noChangeAspect="1"/>
          </p:cNvPicPr>
          <p:nvPr/>
        </p:nvPicPr>
        <p:blipFill>
          <a:blip r:embed="rId10"/>
          <a:stretch>
            <a:fillRect/>
          </a:stretch>
        </p:blipFill>
        <p:spPr>
          <a:xfrm>
            <a:off x="2457976" y="2222595"/>
            <a:ext cx="561975" cy="609600"/>
          </a:xfrm>
          <a:prstGeom prst="rect">
            <a:avLst/>
          </a:prstGeom>
        </p:spPr>
      </p:pic>
      <p:pic>
        <p:nvPicPr>
          <p:cNvPr id="57" name="Рисунок 56">
            <a:extLst>
              <a:ext uri="{FF2B5EF4-FFF2-40B4-BE49-F238E27FC236}">
                <a16:creationId xmlns:a16="http://schemas.microsoft.com/office/drawing/2014/main" id="{570FAC61-AC8B-48A5-87A3-D4ACFC010CDB}"/>
              </a:ext>
            </a:extLst>
          </p:cNvPr>
          <p:cNvPicPr>
            <a:picLocks noChangeAspect="1"/>
          </p:cNvPicPr>
          <p:nvPr/>
        </p:nvPicPr>
        <p:blipFill>
          <a:blip r:embed="rId11"/>
          <a:stretch>
            <a:fillRect/>
          </a:stretch>
        </p:blipFill>
        <p:spPr>
          <a:xfrm>
            <a:off x="8549622" y="2349209"/>
            <a:ext cx="684780" cy="581025"/>
          </a:xfrm>
          <a:prstGeom prst="rect">
            <a:avLst/>
          </a:prstGeom>
        </p:spPr>
      </p:pic>
      <p:pic>
        <p:nvPicPr>
          <p:cNvPr id="58" name="Рисунок 57">
            <a:extLst>
              <a:ext uri="{FF2B5EF4-FFF2-40B4-BE49-F238E27FC236}">
                <a16:creationId xmlns:a16="http://schemas.microsoft.com/office/drawing/2014/main" id="{095E778B-1789-43A0-AA45-06B0560F789A}"/>
              </a:ext>
            </a:extLst>
          </p:cNvPr>
          <p:cNvPicPr>
            <a:picLocks noChangeAspect="1"/>
          </p:cNvPicPr>
          <p:nvPr/>
        </p:nvPicPr>
        <p:blipFill>
          <a:blip r:embed="rId12"/>
          <a:stretch>
            <a:fillRect/>
          </a:stretch>
        </p:blipFill>
        <p:spPr>
          <a:xfrm>
            <a:off x="5511051" y="5303174"/>
            <a:ext cx="666749" cy="547647"/>
          </a:xfrm>
          <a:prstGeom prst="rect">
            <a:avLst/>
          </a:prstGeom>
        </p:spPr>
      </p:pic>
      <p:pic>
        <p:nvPicPr>
          <p:cNvPr id="4" name="Рисунок 3">
            <a:extLst>
              <a:ext uri="{FF2B5EF4-FFF2-40B4-BE49-F238E27FC236}">
                <a16:creationId xmlns:a16="http://schemas.microsoft.com/office/drawing/2014/main" id="{D5000E7B-BE9F-4EFA-83CE-E7FE8916364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17629" y="2149326"/>
            <a:ext cx="2831405" cy="2831405"/>
          </a:xfrm>
          <a:prstGeom prst="rect">
            <a:avLst/>
          </a:prstGeom>
        </p:spPr>
      </p:pic>
      <p:sp>
        <p:nvSpPr>
          <p:cNvPr id="3" name="Прямоугольник 2">
            <a:extLst>
              <a:ext uri="{FF2B5EF4-FFF2-40B4-BE49-F238E27FC236}">
                <a16:creationId xmlns:a16="http://schemas.microsoft.com/office/drawing/2014/main" id="{B03A14C9-6854-433B-A5E1-B5048630CEB1}"/>
              </a:ext>
            </a:extLst>
          </p:cNvPr>
          <p:cNvSpPr/>
          <p:nvPr/>
        </p:nvSpPr>
        <p:spPr>
          <a:xfrm>
            <a:off x="2132641" y="960028"/>
            <a:ext cx="7601383" cy="53118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a:extLst>
              <a:ext uri="{FF2B5EF4-FFF2-40B4-BE49-F238E27FC236}">
                <a16:creationId xmlns:a16="http://schemas.microsoft.com/office/drawing/2014/main" id="{7661FED3-1775-43D3-A2BA-9D33D5C6EB65}"/>
              </a:ext>
            </a:extLst>
          </p:cNvPr>
          <p:cNvSpPr/>
          <p:nvPr/>
        </p:nvSpPr>
        <p:spPr>
          <a:xfrm>
            <a:off x="9149930" y="3395265"/>
            <a:ext cx="464058" cy="651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a:extLst>
              <a:ext uri="{FF2B5EF4-FFF2-40B4-BE49-F238E27FC236}">
                <a16:creationId xmlns:a16="http://schemas.microsoft.com/office/drawing/2014/main" id="{C1BD4526-2503-4FE7-9E1F-8E901F740690}"/>
              </a:ext>
            </a:extLst>
          </p:cNvPr>
          <p:cNvSpPr/>
          <p:nvPr/>
        </p:nvSpPr>
        <p:spPr>
          <a:xfrm>
            <a:off x="6177800" y="979211"/>
            <a:ext cx="464058" cy="651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a:extLst>
              <a:ext uri="{FF2B5EF4-FFF2-40B4-BE49-F238E27FC236}">
                <a16:creationId xmlns:a16="http://schemas.microsoft.com/office/drawing/2014/main" id="{233A23F4-BA80-4663-9754-AF632829B082}"/>
              </a:ext>
            </a:extLst>
          </p:cNvPr>
          <p:cNvSpPr/>
          <p:nvPr/>
        </p:nvSpPr>
        <p:spPr>
          <a:xfrm>
            <a:off x="2967214" y="4899002"/>
            <a:ext cx="464058" cy="651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67457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1B04C8C1-AE53-4663-9002-5B1D24B3D25A}"/>
              </a:ext>
            </a:extLst>
          </p:cNvPr>
          <p:cNvSpPr/>
          <p:nvPr/>
        </p:nvSpPr>
        <p:spPr>
          <a:xfrm>
            <a:off x="370365" y="2198175"/>
            <a:ext cx="2076450" cy="368300"/>
          </a:xfrm>
          <a:prstGeom prst="rect">
            <a:avLst/>
          </a:prstGeom>
        </p:spPr>
        <p:txBody>
          <a:bodyPr wrap="none">
            <a:spAutoFit/>
          </a:bodyPr>
          <a:lstStyle/>
          <a:p>
            <a:r>
              <a:rPr lang="ru-RU" dirty="0">
                <a:solidFill>
                  <a:srgbClr val="000000"/>
                </a:solidFill>
                <a:latin typeface="Calibri" panose="020F0502020204030204" pitchFamily="34" charset="0"/>
              </a:rPr>
              <a:t>Установка станции</a:t>
            </a:r>
            <a:r>
              <a:rPr lang="ru-RU" dirty="0"/>
              <a:t> </a:t>
            </a:r>
          </a:p>
        </p:txBody>
      </p:sp>
      <p:sp>
        <p:nvSpPr>
          <p:cNvPr id="5" name="Прямоугольник 4">
            <a:extLst>
              <a:ext uri="{FF2B5EF4-FFF2-40B4-BE49-F238E27FC236}">
                <a16:creationId xmlns:a16="http://schemas.microsoft.com/office/drawing/2014/main" id="{4B5C95FF-EC57-4CEF-8C4D-B6C7B7317A2F}"/>
              </a:ext>
            </a:extLst>
          </p:cNvPr>
          <p:cNvSpPr/>
          <p:nvPr/>
        </p:nvSpPr>
        <p:spPr>
          <a:xfrm>
            <a:off x="5125374" y="2307712"/>
            <a:ext cx="6096000" cy="647700"/>
          </a:xfrm>
          <a:prstGeom prst="rect">
            <a:avLst/>
          </a:prstGeom>
        </p:spPr>
        <p:txBody>
          <a:bodyPr>
            <a:spAutoFit/>
          </a:bodyPr>
          <a:lstStyle/>
          <a:p>
            <a:r>
              <a:rPr lang="ru-RU" dirty="0">
                <a:solidFill>
                  <a:srgbClr val="000000"/>
                </a:solidFill>
                <a:latin typeface="Calibri" panose="020F0502020204030204" pitchFamily="34" charset="0"/>
              </a:rPr>
              <a:t>Программа для определения различными методами точки стояния и ориентирования тахеометра</a:t>
            </a:r>
            <a:r>
              <a:rPr lang="ru-RU" dirty="0"/>
              <a:t> </a:t>
            </a:r>
          </a:p>
        </p:txBody>
      </p:sp>
      <p:sp>
        <p:nvSpPr>
          <p:cNvPr id="6" name="Прямоугольник 5">
            <a:extLst>
              <a:ext uri="{FF2B5EF4-FFF2-40B4-BE49-F238E27FC236}">
                <a16:creationId xmlns:a16="http://schemas.microsoft.com/office/drawing/2014/main" id="{69139BD2-E55D-4A6E-9E3C-58C8E1B4642D}"/>
              </a:ext>
            </a:extLst>
          </p:cNvPr>
          <p:cNvSpPr/>
          <p:nvPr/>
        </p:nvSpPr>
        <p:spPr>
          <a:xfrm>
            <a:off x="370365" y="3308178"/>
            <a:ext cx="1463675" cy="368300"/>
          </a:xfrm>
          <a:prstGeom prst="rect">
            <a:avLst/>
          </a:prstGeom>
        </p:spPr>
        <p:txBody>
          <a:bodyPr wrap="none">
            <a:spAutoFit/>
          </a:bodyPr>
          <a:lstStyle/>
          <a:p>
            <a:r>
              <a:rPr lang="ru-RU" dirty="0">
                <a:solidFill>
                  <a:srgbClr val="000000"/>
                </a:solidFill>
                <a:latin typeface="Calibri" panose="020F0502020204030204" pitchFamily="34" charset="0"/>
              </a:rPr>
              <a:t>Вынос точек</a:t>
            </a:r>
            <a:r>
              <a:rPr lang="ru-RU" dirty="0"/>
              <a:t> </a:t>
            </a:r>
          </a:p>
        </p:txBody>
      </p:sp>
      <p:sp>
        <p:nvSpPr>
          <p:cNvPr id="7" name="Прямоугольник 6">
            <a:extLst>
              <a:ext uri="{FF2B5EF4-FFF2-40B4-BE49-F238E27FC236}">
                <a16:creationId xmlns:a16="http://schemas.microsoft.com/office/drawing/2014/main" id="{D23F87A5-67F8-46C6-894D-5335F2DE13C0}"/>
              </a:ext>
            </a:extLst>
          </p:cNvPr>
          <p:cNvSpPr/>
          <p:nvPr/>
        </p:nvSpPr>
        <p:spPr>
          <a:xfrm>
            <a:off x="5125374" y="3158072"/>
            <a:ext cx="6096000" cy="923925"/>
          </a:xfrm>
          <a:prstGeom prst="rect">
            <a:avLst/>
          </a:prstGeom>
        </p:spPr>
        <p:txBody>
          <a:bodyPr>
            <a:spAutoFit/>
          </a:bodyPr>
          <a:lstStyle/>
          <a:p>
            <a:r>
              <a:rPr lang="ru-RU" dirty="0">
                <a:solidFill>
                  <a:srgbClr val="000000"/>
                </a:solidFill>
                <a:latin typeface="Calibri" panose="020F0502020204030204" pitchFamily="34" charset="0"/>
              </a:rPr>
              <a:t>Программа для поиска точек по известным координатам. Можно использовать в режиме RTK для ровера и для тахеометров</a:t>
            </a:r>
            <a:r>
              <a:rPr lang="ru-RU" dirty="0"/>
              <a:t> </a:t>
            </a:r>
          </a:p>
        </p:txBody>
      </p:sp>
      <p:sp>
        <p:nvSpPr>
          <p:cNvPr id="8" name="Прямоугольник 7">
            <a:extLst>
              <a:ext uri="{FF2B5EF4-FFF2-40B4-BE49-F238E27FC236}">
                <a16:creationId xmlns:a16="http://schemas.microsoft.com/office/drawing/2014/main" id="{2A4C223C-4FF4-47C0-B549-825D12DC63DB}"/>
              </a:ext>
            </a:extLst>
          </p:cNvPr>
          <p:cNvSpPr/>
          <p:nvPr/>
        </p:nvSpPr>
        <p:spPr>
          <a:xfrm>
            <a:off x="370365" y="4406542"/>
            <a:ext cx="2722155" cy="646331"/>
          </a:xfrm>
          <a:prstGeom prst="rect">
            <a:avLst/>
          </a:prstGeom>
        </p:spPr>
        <p:txBody>
          <a:bodyPr wrap="none">
            <a:spAutoFit/>
          </a:bodyPr>
          <a:lstStyle/>
          <a:p>
            <a:r>
              <a:rPr lang="ru-RU" dirty="0">
                <a:solidFill>
                  <a:srgbClr val="000000"/>
                </a:solidFill>
                <a:latin typeface="Calibri" panose="020F0502020204030204" pitchFamily="34" charset="0"/>
              </a:rPr>
              <a:t>Координатная геометрия </a:t>
            </a:r>
          </a:p>
          <a:p>
            <a:r>
              <a:rPr lang="ru-RU" dirty="0">
                <a:solidFill>
                  <a:srgbClr val="000000"/>
                </a:solidFill>
                <a:latin typeface="Calibri" panose="020F0502020204030204" pitchFamily="34" charset="0"/>
              </a:rPr>
              <a:t>(</a:t>
            </a:r>
            <a:r>
              <a:rPr lang="en-US" dirty="0">
                <a:solidFill>
                  <a:srgbClr val="000000"/>
                </a:solidFill>
                <a:latin typeface="Calibri" panose="020F0502020204030204" pitchFamily="34" charset="0"/>
              </a:rPr>
              <a:t>COGO)</a:t>
            </a:r>
            <a:r>
              <a:rPr lang="en-US" dirty="0"/>
              <a:t> </a:t>
            </a:r>
            <a:endParaRPr lang="ru-RU" dirty="0"/>
          </a:p>
        </p:txBody>
      </p:sp>
      <p:sp>
        <p:nvSpPr>
          <p:cNvPr id="9" name="Прямоугольник 8">
            <a:extLst>
              <a:ext uri="{FF2B5EF4-FFF2-40B4-BE49-F238E27FC236}">
                <a16:creationId xmlns:a16="http://schemas.microsoft.com/office/drawing/2014/main" id="{1B9F5D35-370B-4BF9-87A2-6A10A43ABFB9}"/>
              </a:ext>
            </a:extLst>
          </p:cNvPr>
          <p:cNvSpPr/>
          <p:nvPr/>
        </p:nvSpPr>
        <p:spPr>
          <a:xfrm>
            <a:off x="5125374" y="4406542"/>
            <a:ext cx="6096000" cy="646331"/>
          </a:xfrm>
          <a:prstGeom prst="rect">
            <a:avLst/>
          </a:prstGeom>
        </p:spPr>
        <p:txBody>
          <a:bodyPr>
            <a:spAutoFit/>
          </a:bodyPr>
          <a:lstStyle/>
          <a:p>
            <a:r>
              <a:rPr lang="ru-RU" dirty="0">
                <a:solidFill>
                  <a:srgbClr val="000000"/>
                </a:solidFill>
                <a:latin typeface="Calibri" panose="020F0502020204030204" pitchFamily="34" charset="0"/>
              </a:rPr>
              <a:t>Позволяет выполнять расчеты, такие как: расчет координат, азимута между точками и расстояния между точками</a:t>
            </a:r>
            <a:r>
              <a:rPr lang="ru-RU" dirty="0"/>
              <a:t> </a:t>
            </a:r>
          </a:p>
        </p:txBody>
      </p:sp>
      <p:sp>
        <p:nvSpPr>
          <p:cNvPr id="10" name="Прямоугольник 9">
            <a:extLst>
              <a:ext uri="{FF2B5EF4-FFF2-40B4-BE49-F238E27FC236}">
                <a16:creationId xmlns:a16="http://schemas.microsoft.com/office/drawing/2014/main" id="{A6DCD484-EB52-4BB3-8A0E-87BEBEF3D3C2}"/>
              </a:ext>
            </a:extLst>
          </p:cNvPr>
          <p:cNvSpPr/>
          <p:nvPr/>
        </p:nvSpPr>
        <p:spPr>
          <a:xfrm>
            <a:off x="355570" y="5550221"/>
            <a:ext cx="2462854" cy="646331"/>
          </a:xfrm>
          <a:prstGeom prst="rect">
            <a:avLst/>
          </a:prstGeom>
        </p:spPr>
        <p:txBody>
          <a:bodyPr wrap="none">
            <a:spAutoFit/>
          </a:bodyPr>
          <a:lstStyle/>
          <a:p>
            <a:r>
              <a:rPr lang="ru-RU" dirty="0">
                <a:solidFill>
                  <a:srgbClr val="000000"/>
                </a:solidFill>
                <a:latin typeface="Calibri" panose="020F0502020204030204" pitchFamily="34" charset="0"/>
              </a:rPr>
              <a:t>Определение системы </a:t>
            </a:r>
          </a:p>
          <a:p>
            <a:r>
              <a:rPr lang="ru-RU" dirty="0">
                <a:solidFill>
                  <a:srgbClr val="000000"/>
                </a:solidFill>
                <a:latin typeface="Calibri" panose="020F0502020204030204" pitchFamily="34" charset="0"/>
              </a:rPr>
              <a:t>координат</a:t>
            </a:r>
            <a:r>
              <a:rPr lang="ru-RU" dirty="0"/>
              <a:t> </a:t>
            </a:r>
          </a:p>
        </p:txBody>
      </p:sp>
      <p:sp>
        <p:nvSpPr>
          <p:cNvPr id="11" name="Прямоугольник 10">
            <a:extLst>
              <a:ext uri="{FF2B5EF4-FFF2-40B4-BE49-F238E27FC236}">
                <a16:creationId xmlns:a16="http://schemas.microsoft.com/office/drawing/2014/main" id="{EC655488-4F68-4E0A-9444-FCE2D3DFC36B}"/>
              </a:ext>
            </a:extLst>
          </p:cNvPr>
          <p:cNvSpPr/>
          <p:nvPr/>
        </p:nvSpPr>
        <p:spPr>
          <a:xfrm>
            <a:off x="5125374" y="5548852"/>
            <a:ext cx="6096000" cy="647700"/>
          </a:xfrm>
          <a:prstGeom prst="rect">
            <a:avLst/>
          </a:prstGeom>
        </p:spPr>
        <p:txBody>
          <a:bodyPr>
            <a:spAutoFit/>
          </a:bodyPr>
          <a:lstStyle/>
          <a:p>
            <a:r>
              <a:rPr lang="ru-RU" dirty="0">
                <a:solidFill>
                  <a:srgbClr val="000000"/>
                </a:solidFill>
                <a:latin typeface="Calibri" panose="020F0502020204030204" pitchFamily="34" charset="0"/>
              </a:rPr>
              <a:t>Позволяет получить параметры неизвестной или уточнить параметры известной системы координат</a:t>
            </a:r>
            <a:r>
              <a:rPr lang="ru-RU" dirty="0"/>
              <a:t> </a:t>
            </a:r>
          </a:p>
        </p:txBody>
      </p:sp>
      <p:pic>
        <p:nvPicPr>
          <p:cNvPr id="16" name="Рисунок 15">
            <a:extLst>
              <a:ext uri="{FF2B5EF4-FFF2-40B4-BE49-F238E27FC236}">
                <a16:creationId xmlns:a16="http://schemas.microsoft.com/office/drawing/2014/main" id="{9F56A3C6-95B5-4DF9-978B-5A51CF3BDF69}"/>
              </a:ext>
            </a:extLst>
          </p:cNvPr>
          <p:cNvPicPr>
            <a:picLocks noChangeAspect="1"/>
          </p:cNvPicPr>
          <p:nvPr/>
        </p:nvPicPr>
        <p:blipFill>
          <a:blip r:embed="rId2"/>
          <a:stretch>
            <a:fillRect/>
          </a:stretch>
        </p:blipFill>
        <p:spPr>
          <a:xfrm>
            <a:off x="3519461" y="5548852"/>
            <a:ext cx="904875" cy="862983"/>
          </a:xfrm>
          <a:prstGeom prst="rect">
            <a:avLst/>
          </a:prstGeom>
        </p:spPr>
      </p:pic>
      <p:pic>
        <p:nvPicPr>
          <p:cNvPr id="17" name="Рисунок 16">
            <a:extLst>
              <a:ext uri="{FF2B5EF4-FFF2-40B4-BE49-F238E27FC236}">
                <a16:creationId xmlns:a16="http://schemas.microsoft.com/office/drawing/2014/main" id="{8C237045-4656-468F-A864-0A5C662BD746}"/>
              </a:ext>
            </a:extLst>
          </p:cNvPr>
          <p:cNvPicPr>
            <a:picLocks noChangeAspect="1"/>
          </p:cNvPicPr>
          <p:nvPr/>
        </p:nvPicPr>
        <p:blipFill>
          <a:blip r:embed="rId3"/>
          <a:stretch>
            <a:fillRect/>
          </a:stretch>
        </p:blipFill>
        <p:spPr>
          <a:xfrm>
            <a:off x="3488591" y="4406542"/>
            <a:ext cx="888572" cy="942975"/>
          </a:xfrm>
          <a:prstGeom prst="rect">
            <a:avLst/>
          </a:prstGeom>
        </p:spPr>
      </p:pic>
      <p:pic>
        <p:nvPicPr>
          <p:cNvPr id="18" name="Рисунок 17">
            <a:extLst>
              <a:ext uri="{FF2B5EF4-FFF2-40B4-BE49-F238E27FC236}">
                <a16:creationId xmlns:a16="http://schemas.microsoft.com/office/drawing/2014/main" id="{CB5FF331-918F-41B6-B067-890CC0385833}"/>
              </a:ext>
            </a:extLst>
          </p:cNvPr>
          <p:cNvPicPr>
            <a:picLocks noChangeAspect="1"/>
          </p:cNvPicPr>
          <p:nvPr/>
        </p:nvPicPr>
        <p:blipFill>
          <a:blip r:embed="rId4"/>
          <a:stretch>
            <a:fillRect/>
          </a:stretch>
        </p:blipFill>
        <p:spPr>
          <a:xfrm>
            <a:off x="3501886" y="3285600"/>
            <a:ext cx="1047436" cy="869577"/>
          </a:xfrm>
          <a:prstGeom prst="rect">
            <a:avLst/>
          </a:prstGeom>
        </p:spPr>
      </p:pic>
      <p:pic>
        <p:nvPicPr>
          <p:cNvPr id="19" name="Рисунок 18">
            <a:extLst>
              <a:ext uri="{FF2B5EF4-FFF2-40B4-BE49-F238E27FC236}">
                <a16:creationId xmlns:a16="http://schemas.microsoft.com/office/drawing/2014/main" id="{ABAD92FC-42A1-4EC1-A2F7-39F74D6AB2E4}"/>
              </a:ext>
            </a:extLst>
          </p:cNvPr>
          <p:cNvPicPr>
            <a:picLocks noChangeAspect="1"/>
          </p:cNvPicPr>
          <p:nvPr/>
        </p:nvPicPr>
        <p:blipFill>
          <a:blip r:embed="rId5"/>
          <a:stretch>
            <a:fillRect/>
          </a:stretch>
        </p:blipFill>
        <p:spPr>
          <a:xfrm>
            <a:off x="3541774" y="2198175"/>
            <a:ext cx="941070" cy="866775"/>
          </a:xfrm>
          <a:prstGeom prst="rect">
            <a:avLst/>
          </a:prstGeom>
        </p:spPr>
      </p:pic>
      <p:sp>
        <p:nvSpPr>
          <p:cNvPr id="20" name="Прямоугольник 19">
            <a:extLst>
              <a:ext uri="{FF2B5EF4-FFF2-40B4-BE49-F238E27FC236}">
                <a16:creationId xmlns:a16="http://schemas.microsoft.com/office/drawing/2014/main" id="{346C3B47-7D7F-452B-8FC7-3A5F8EDA5249}"/>
              </a:ext>
            </a:extLst>
          </p:cNvPr>
          <p:cNvSpPr/>
          <p:nvPr/>
        </p:nvSpPr>
        <p:spPr>
          <a:xfrm>
            <a:off x="355570" y="1238278"/>
            <a:ext cx="981075" cy="368300"/>
          </a:xfrm>
          <a:prstGeom prst="rect">
            <a:avLst/>
          </a:prstGeom>
        </p:spPr>
        <p:txBody>
          <a:bodyPr wrap="none">
            <a:spAutoFit/>
          </a:bodyPr>
          <a:lstStyle/>
          <a:p>
            <a:r>
              <a:rPr lang="ru-RU" dirty="0">
                <a:solidFill>
                  <a:srgbClr val="000000"/>
                </a:solidFill>
                <a:latin typeface="Calibri" panose="020F0502020204030204" pitchFamily="34" charset="0"/>
              </a:rPr>
              <a:t>Съемка</a:t>
            </a:r>
            <a:r>
              <a:rPr lang="ru-RU" dirty="0"/>
              <a:t> </a:t>
            </a:r>
          </a:p>
        </p:txBody>
      </p:sp>
      <p:pic>
        <p:nvPicPr>
          <p:cNvPr id="21" name="Рисунок 20">
            <a:extLst>
              <a:ext uri="{FF2B5EF4-FFF2-40B4-BE49-F238E27FC236}">
                <a16:creationId xmlns:a16="http://schemas.microsoft.com/office/drawing/2014/main" id="{72F0E46C-CACD-4351-8707-B1361CFCD467}"/>
              </a:ext>
            </a:extLst>
          </p:cNvPr>
          <p:cNvPicPr>
            <a:picLocks noChangeAspect="1"/>
          </p:cNvPicPr>
          <p:nvPr/>
        </p:nvPicPr>
        <p:blipFill>
          <a:blip r:embed="rId6"/>
          <a:stretch>
            <a:fillRect/>
          </a:stretch>
        </p:blipFill>
        <p:spPr>
          <a:xfrm>
            <a:off x="3519461" y="1142282"/>
            <a:ext cx="941070" cy="766939"/>
          </a:xfrm>
          <a:prstGeom prst="rect">
            <a:avLst/>
          </a:prstGeom>
        </p:spPr>
      </p:pic>
      <p:sp>
        <p:nvSpPr>
          <p:cNvPr id="22" name="Прямоугольник 21">
            <a:extLst>
              <a:ext uri="{FF2B5EF4-FFF2-40B4-BE49-F238E27FC236}">
                <a16:creationId xmlns:a16="http://schemas.microsoft.com/office/drawing/2014/main" id="{FBD5F7C0-D531-4727-8459-33E5E0CB4966}"/>
              </a:ext>
            </a:extLst>
          </p:cNvPr>
          <p:cNvSpPr/>
          <p:nvPr/>
        </p:nvSpPr>
        <p:spPr>
          <a:xfrm>
            <a:off x="5125374" y="930196"/>
            <a:ext cx="8519604" cy="1200329"/>
          </a:xfrm>
          <a:prstGeom prst="rect">
            <a:avLst/>
          </a:prstGeom>
        </p:spPr>
        <p:txBody>
          <a:bodyPr wrap="square">
            <a:spAutoFit/>
          </a:bodyPr>
          <a:lstStyle/>
          <a:p>
            <a:r>
              <a:rPr lang="ru-RU" dirty="0">
                <a:solidFill>
                  <a:srgbClr val="000000"/>
                </a:solidFill>
                <a:latin typeface="Calibri" panose="020F0502020204030204" pitchFamily="34" charset="0"/>
                <a:cs typeface="Calibri" panose="020F0502020204030204" pitchFamily="34" charset="0"/>
              </a:rPr>
              <a:t>Предназначена для определения координат </a:t>
            </a:r>
            <a:endParaRPr lang="en-US" dirty="0">
              <a:solidFill>
                <a:srgbClr val="000000"/>
              </a:solidFill>
              <a:latin typeface="Calibri" panose="020F0502020204030204" pitchFamily="34" charset="0"/>
              <a:cs typeface="Calibri" panose="020F0502020204030204" pitchFamily="34" charset="0"/>
            </a:endParaRPr>
          </a:p>
          <a:p>
            <a:r>
              <a:rPr lang="ru-RU" dirty="0">
                <a:solidFill>
                  <a:srgbClr val="000000"/>
                </a:solidFill>
                <a:latin typeface="Calibri" panose="020F0502020204030204" pitchFamily="34" charset="0"/>
                <a:cs typeface="Calibri" panose="020F0502020204030204" pitchFamily="34" charset="0"/>
              </a:rPr>
              <a:t>(для GNSS в режимах статика и кинематика, в том числе RTK), </a:t>
            </a:r>
            <a:endParaRPr lang="en-US" dirty="0">
              <a:solidFill>
                <a:srgbClr val="000000"/>
              </a:solidFill>
              <a:latin typeface="Calibri" panose="020F0502020204030204" pitchFamily="34" charset="0"/>
              <a:cs typeface="Calibri" panose="020F0502020204030204" pitchFamily="34" charset="0"/>
            </a:endParaRPr>
          </a:p>
          <a:p>
            <a:r>
              <a:rPr lang="ru-RU" dirty="0">
                <a:solidFill>
                  <a:srgbClr val="000000"/>
                </a:solidFill>
                <a:latin typeface="Calibri" panose="020F0502020204030204" pitchFamily="34" charset="0"/>
                <a:cs typeface="Calibri" panose="020F0502020204030204" pitchFamily="34" charset="0"/>
              </a:rPr>
              <a:t>а также расстояний, горизонтальных и вертикальных углов, </a:t>
            </a:r>
            <a:endParaRPr lang="en-US" dirty="0">
              <a:solidFill>
                <a:srgbClr val="000000"/>
              </a:solidFill>
              <a:latin typeface="Calibri" panose="020F0502020204030204" pitchFamily="34" charset="0"/>
              <a:cs typeface="Calibri" panose="020F0502020204030204" pitchFamily="34" charset="0"/>
            </a:endParaRPr>
          </a:p>
          <a:p>
            <a:r>
              <a:rPr lang="ru-RU" dirty="0">
                <a:solidFill>
                  <a:srgbClr val="000000"/>
                </a:solidFill>
                <a:latin typeface="Calibri" panose="020F0502020204030204" pitchFamily="34" charset="0"/>
                <a:cs typeface="Calibri" panose="020F0502020204030204" pitchFamily="34" charset="0"/>
              </a:rPr>
              <a:t>координат (для тахеометров). </a:t>
            </a:r>
          </a:p>
        </p:txBody>
      </p:sp>
      <p:sp>
        <p:nvSpPr>
          <p:cNvPr id="24" name="Прямоугольник: скругленные углы 23">
            <a:extLst>
              <a:ext uri="{FF2B5EF4-FFF2-40B4-BE49-F238E27FC236}">
                <a16:creationId xmlns:a16="http://schemas.microsoft.com/office/drawing/2014/main" id="{9285CEB5-C906-430A-9D85-46066FFD5E21}"/>
              </a:ext>
            </a:extLst>
          </p:cNvPr>
          <p:cNvSpPr/>
          <p:nvPr/>
        </p:nvSpPr>
        <p:spPr>
          <a:xfrm>
            <a:off x="1575999" y="1037896"/>
            <a:ext cx="1074027" cy="960224"/>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скругленные углы 24">
            <a:extLst>
              <a:ext uri="{FF2B5EF4-FFF2-40B4-BE49-F238E27FC236}">
                <a16:creationId xmlns:a16="http://schemas.microsoft.com/office/drawing/2014/main" id="{0C104558-23DE-45FC-AD64-CAA555CA857F}"/>
              </a:ext>
            </a:extLst>
          </p:cNvPr>
          <p:cNvSpPr/>
          <p:nvPr/>
        </p:nvSpPr>
        <p:spPr>
          <a:xfrm>
            <a:off x="3465126" y="2186887"/>
            <a:ext cx="1074027" cy="936366"/>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скругленные углы 25">
            <a:extLst>
              <a:ext uri="{FF2B5EF4-FFF2-40B4-BE49-F238E27FC236}">
                <a16:creationId xmlns:a16="http://schemas.microsoft.com/office/drawing/2014/main" id="{CD517CED-2F55-462B-A5A4-ECC7226EE555}"/>
              </a:ext>
            </a:extLst>
          </p:cNvPr>
          <p:cNvSpPr/>
          <p:nvPr/>
        </p:nvSpPr>
        <p:spPr>
          <a:xfrm>
            <a:off x="3491717" y="3262476"/>
            <a:ext cx="1047436" cy="991876"/>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скругленные углы 26">
            <a:extLst>
              <a:ext uri="{FF2B5EF4-FFF2-40B4-BE49-F238E27FC236}">
                <a16:creationId xmlns:a16="http://schemas.microsoft.com/office/drawing/2014/main" id="{05C432A9-4E22-4D2A-A78E-C8E0ED4EA0C5}"/>
              </a:ext>
            </a:extLst>
          </p:cNvPr>
          <p:cNvSpPr/>
          <p:nvPr/>
        </p:nvSpPr>
        <p:spPr>
          <a:xfrm>
            <a:off x="3541774" y="4400321"/>
            <a:ext cx="1020844" cy="936366"/>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скругленные углы 27">
            <a:extLst>
              <a:ext uri="{FF2B5EF4-FFF2-40B4-BE49-F238E27FC236}">
                <a16:creationId xmlns:a16="http://schemas.microsoft.com/office/drawing/2014/main" id="{569E9E59-395E-4439-B462-2ADEDB143D72}"/>
              </a:ext>
            </a:extLst>
          </p:cNvPr>
          <p:cNvSpPr/>
          <p:nvPr/>
        </p:nvSpPr>
        <p:spPr>
          <a:xfrm>
            <a:off x="3555069" y="5548852"/>
            <a:ext cx="994253" cy="936366"/>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9" name="Прямая соединительная линия 28">
            <a:extLst>
              <a:ext uri="{FF2B5EF4-FFF2-40B4-BE49-F238E27FC236}">
                <a16:creationId xmlns:a16="http://schemas.microsoft.com/office/drawing/2014/main" id="{29656674-592A-4963-8F12-FD668BCA1EFD}"/>
              </a:ext>
            </a:extLst>
          </p:cNvPr>
          <p:cNvCxnSpPr>
            <a:cxnSpLocks/>
          </p:cNvCxnSpPr>
          <p:nvPr/>
        </p:nvCxnSpPr>
        <p:spPr>
          <a:xfrm flipH="1">
            <a:off x="299543" y="2087018"/>
            <a:ext cx="11510127" cy="18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a:extLst>
              <a:ext uri="{FF2B5EF4-FFF2-40B4-BE49-F238E27FC236}">
                <a16:creationId xmlns:a16="http://schemas.microsoft.com/office/drawing/2014/main" id="{717809F4-178F-4D2D-923A-FAACCEEB6B86}"/>
              </a:ext>
            </a:extLst>
          </p:cNvPr>
          <p:cNvCxnSpPr>
            <a:cxnSpLocks/>
          </p:cNvCxnSpPr>
          <p:nvPr/>
        </p:nvCxnSpPr>
        <p:spPr>
          <a:xfrm flipH="1">
            <a:off x="355570" y="3132924"/>
            <a:ext cx="11510127" cy="18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a:extLst>
              <a:ext uri="{FF2B5EF4-FFF2-40B4-BE49-F238E27FC236}">
                <a16:creationId xmlns:a16="http://schemas.microsoft.com/office/drawing/2014/main" id="{CE973C8D-1E67-4C09-A3E0-2F7205D8255F}"/>
              </a:ext>
            </a:extLst>
          </p:cNvPr>
          <p:cNvCxnSpPr>
            <a:cxnSpLocks/>
          </p:cNvCxnSpPr>
          <p:nvPr/>
        </p:nvCxnSpPr>
        <p:spPr>
          <a:xfrm flipH="1">
            <a:off x="340936" y="4321129"/>
            <a:ext cx="11510127" cy="18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094CDF5D-B894-4141-A45B-2E5FCBE24E00}"/>
              </a:ext>
            </a:extLst>
          </p:cNvPr>
          <p:cNvCxnSpPr>
            <a:cxnSpLocks/>
          </p:cNvCxnSpPr>
          <p:nvPr/>
        </p:nvCxnSpPr>
        <p:spPr>
          <a:xfrm flipH="1">
            <a:off x="340935" y="5397243"/>
            <a:ext cx="11510127" cy="18636"/>
          </a:xfrm>
          <a:prstGeom prst="line">
            <a:avLst/>
          </a:prstGeom>
        </p:spPr>
        <p:style>
          <a:lnRef idx="1">
            <a:schemeClr val="accent1"/>
          </a:lnRef>
          <a:fillRef idx="0">
            <a:schemeClr val="accent1"/>
          </a:fillRef>
          <a:effectRef idx="0">
            <a:schemeClr val="accent1"/>
          </a:effectRef>
          <a:fontRef idx="minor">
            <a:schemeClr val="tx1"/>
          </a:fontRef>
        </p:style>
      </p:cxnSp>
      <p:sp>
        <p:nvSpPr>
          <p:cNvPr id="33" name="Title 1">
            <a:extLst>
              <a:ext uri="{FF2B5EF4-FFF2-40B4-BE49-F238E27FC236}">
                <a16:creationId xmlns:a16="http://schemas.microsoft.com/office/drawing/2014/main" id="{5FAB0B67-8FB3-44A6-A692-E030ECD98ACC}"/>
              </a:ext>
            </a:extLst>
          </p:cNvPr>
          <p:cNvSpPr>
            <a:spLocks noGrp="1"/>
          </p:cNvSpPr>
          <p:nvPr>
            <p:ph type="title"/>
          </p:nvPr>
        </p:nvSpPr>
        <p:spPr>
          <a:xfrm>
            <a:off x="252407" y="356429"/>
            <a:ext cx="8757121" cy="495300"/>
          </a:xfrm>
          <a:effectLst/>
        </p:spPr>
        <p:txBody>
          <a:bodyPr/>
          <a:lstStyle/>
          <a:p>
            <a:pPr defTabSz="914309">
              <a:lnSpc>
                <a:spcPts val="2600"/>
              </a:lnSpc>
            </a:pPr>
            <a:r>
              <a:rPr lang="ru-RU" dirty="0"/>
              <a:t>Обзор возможностей, доступных по умолчанию</a:t>
            </a:r>
            <a:endParaRPr lang="en-GB" spc="-11" dirty="0">
              <a:solidFill>
                <a:srgbClr val="00B050"/>
              </a:solidFill>
            </a:endParaRPr>
          </a:p>
        </p:txBody>
      </p:sp>
    </p:spTree>
    <p:extLst>
      <p:ext uri="{BB962C8B-B14F-4D97-AF65-F5344CB8AC3E}">
        <p14:creationId xmlns:p14="http://schemas.microsoft.com/office/powerpoint/2010/main" val="19510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45911979-3C2E-496F-BAC5-6F92432EA9F5}"/>
              </a:ext>
            </a:extLst>
          </p:cNvPr>
          <p:cNvSpPr/>
          <p:nvPr/>
        </p:nvSpPr>
        <p:spPr>
          <a:xfrm>
            <a:off x="446396" y="2380219"/>
            <a:ext cx="2371725" cy="368300"/>
          </a:xfrm>
          <a:prstGeom prst="rect">
            <a:avLst/>
          </a:prstGeom>
        </p:spPr>
        <p:txBody>
          <a:bodyPr wrap="none">
            <a:spAutoFit/>
          </a:bodyPr>
          <a:lstStyle/>
          <a:p>
            <a:r>
              <a:rPr lang="ru-RU" dirty="0">
                <a:solidFill>
                  <a:srgbClr val="000000"/>
                </a:solidFill>
                <a:latin typeface="Calibri" panose="020F0502020204030204" pitchFamily="34" charset="0"/>
              </a:rPr>
              <a:t>Контрольные данные</a:t>
            </a:r>
            <a:r>
              <a:rPr lang="ru-RU" dirty="0"/>
              <a:t> </a:t>
            </a:r>
          </a:p>
        </p:txBody>
      </p:sp>
      <p:sp>
        <p:nvSpPr>
          <p:cNvPr id="6" name="Прямоугольник 5">
            <a:extLst>
              <a:ext uri="{FF2B5EF4-FFF2-40B4-BE49-F238E27FC236}">
                <a16:creationId xmlns:a16="http://schemas.microsoft.com/office/drawing/2014/main" id="{0D505F03-242E-4155-A1A1-B31D51EE6367}"/>
              </a:ext>
            </a:extLst>
          </p:cNvPr>
          <p:cNvSpPr/>
          <p:nvPr/>
        </p:nvSpPr>
        <p:spPr>
          <a:xfrm>
            <a:off x="4947821" y="2396076"/>
            <a:ext cx="6096000" cy="647700"/>
          </a:xfrm>
          <a:prstGeom prst="rect">
            <a:avLst/>
          </a:prstGeom>
        </p:spPr>
        <p:txBody>
          <a:bodyPr>
            <a:spAutoFit/>
          </a:bodyPr>
          <a:lstStyle/>
          <a:p>
            <a:r>
              <a:rPr lang="ru-RU" dirty="0">
                <a:solidFill>
                  <a:srgbClr val="000000"/>
                </a:solidFill>
                <a:latin typeface="Calibri" panose="020F0502020204030204" pitchFamily="34" charset="0"/>
              </a:rPr>
              <a:t>Позволяет создавать точки и линии для контроля положения объектов</a:t>
            </a:r>
            <a:r>
              <a:rPr lang="ru-RU" dirty="0"/>
              <a:t> </a:t>
            </a:r>
          </a:p>
        </p:txBody>
      </p:sp>
      <p:sp>
        <p:nvSpPr>
          <p:cNvPr id="7" name="Прямоугольник 6">
            <a:extLst>
              <a:ext uri="{FF2B5EF4-FFF2-40B4-BE49-F238E27FC236}">
                <a16:creationId xmlns:a16="http://schemas.microsoft.com/office/drawing/2014/main" id="{D0632E07-22BA-47ED-A8F2-02B4A9B6A7BB}"/>
              </a:ext>
            </a:extLst>
          </p:cNvPr>
          <p:cNvSpPr/>
          <p:nvPr/>
        </p:nvSpPr>
        <p:spPr>
          <a:xfrm>
            <a:off x="446396" y="3429000"/>
            <a:ext cx="1797050" cy="368300"/>
          </a:xfrm>
          <a:prstGeom prst="rect">
            <a:avLst/>
          </a:prstGeom>
        </p:spPr>
        <p:txBody>
          <a:bodyPr wrap="none">
            <a:spAutoFit/>
          </a:bodyPr>
          <a:lstStyle/>
          <a:p>
            <a:r>
              <a:rPr lang="ru-RU" dirty="0">
                <a:solidFill>
                  <a:srgbClr val="000000"/>
                </a:solidFill>
                <a:latin typeface="Calibri" panose="020F0502020204030204" pitchFamily="34" charset="0"/>
              </a:rPr>
              <a:t>Импорт данных</a:t>
            </a:r>
            <a:r>
              <a:rPr lang="ru-RU" dirty="0"/>
              <a:t> </a:t>
            </a:r>
          </a:p>
        </p:txBody>
      </p:sp>
      <p:sp>
        <p:nvSpPr>
          <p:cNvPr id="8" name="Прямоугольник 7">
            <a:extLst>
              <a:ext uri="{FF2B5EF4-FFF2-40B4-BE49-F238E27FC236}">
                <a16:creationId xmlns:a16="http://schemas.microsoft.com/office/drawing/2014/main" id="{E451ACDE-EF11-4E56-8F9A-4A2771528DA6}"/>
              </a:ext>
            </a:extLst>
          </p:cNvPr>
          <p:cNvSpPr/>
          <p:nvPr/>
        </p:nvSpPr>
        <p:spPr>
          <a:xfrm>
            <a:off x="4947821" y="3357588"/>
            <a:ext cx="6096000" cy="923925"/>
          </a:xfrm>
          <a:prstGeom prst="rect">
            <a:avLst/>
          </a:prstGeom>
        </p:spPr>
        <p:txBody>
          <a:bodyPr>
            <a:spAutoFit/>
          </a:bodyPr>
          <a:lstStyle/>
          <a:p>
            <a:r>
              <a:rPr lang="ru-RU" dirty="0">
                <a:solidFill>
                  <a:srgbClr val="000000"/>
                </a:solidFill>
                <a:latin typeface="Calibri" panose="020F0502020204030204" pitchFamily="34" charset="0"/>
              </a:rPr>
              <a:t>Позволяет загружать данные в проект в различных форматах. Эти данные можно использовать например при выносе в натуру (разбивка)</a:t>
            </a:r>
            <a:r>
              <a:rPr lang="ru-RU" dirty="0"/>
              <a:t> </a:t>
            </a:r>
          </a:p>
        </p:txBody>
      </p:sp>
      <p:sp>
        <p:nvSpPr>
          <p:cNvPr id="9" name="Прямоугольник 8">
            <a:extLst>
              <a:ext uri="{FF2B5EF4-FFF2-40B4-BE49-F238E27FC236}">
                <a16:creationId xmlns:a16="http://schemas.microsoft.com/office/drawing/2014/main" id="{C380C36E-1D6F-43D5-A483-55FD37726856}"/>
              </a:ext>
            </a:extLst>
          </p:cNvPr>
          <p:cNvSpPr/>
          <p:nvPr/>
        </p:nvSpPr>
        <p:spPr>
          <a:xfrm>
            <a:off x="433696" y="4592772"/>
            <a:ext cx="1822450" cy="368300"/>
          </a:xfrm>
          <a:prstGeom prst="rect">
            <a:avLst/>
          </a:prstGeom>
        </p:spPr>
        <p:txBody>
          <a:bodyPr wrap="none">
            <a:spAutoFit/>
          </a:bodyPr>
          <a:lstStyle/>
          <a:p>
            <a:r>
              <a:rPr lang="ru-RU" dirty="0">
                <a:solidFill>
                  <a:srgbClr val="000000"/>
                </a:solidFill>
                <a:latin typeface="Calibri" panose="020F0502020204030204" pitchFamily="34" charset="0"/>
              </a:rPr>
              <a:t>Экспорт данных</a:t>
            </a:r>
            <a:r>
              <a:rPr lang="ru-RU" dirty="0"/>
              <a:t> </a:t>
            </a:r>
          </a:p>
        </p:txBody>
      </p:sp>
      <p:sp>
        <p:nvSpPr>
          <p:cNvPr id="10" name="Прямоугольник 9">
            <a:extLst>
              <a:ext uri="{FF2B5EF4-FFF2-40B4-BE49-F238E27FC236}">
                <a16:creationId xmlns:a16="http://schemas.microsoft.com/office/drawing/2014/main" id="{B3056549-3EB5-4E8D-804D-76572FF9A8A8}"/>
              </a:ext>
            </a:extLst>
          </p:cNvPr>
          <p:cNvSpPr/>
          <p:nvPr/>
        </p:nvSpPr>
        <p:spPr>
          <a:xfrm>
            <a:off x="4947821" y="4461924"/>
            <a:ext cx="6096000" cy="647700"/>
          </a:xfrm>
          <a:prstGeom prst="rect">
            <a:avLst/>
          </a:prstGeom>
        </p:spPr>
        <p:txBody>
          <a:bodyPr>
            <a:spAutoFit/>
          </a:bodyPr>
          <a:lstStyle/>
          <a:p>
            <a:r>
              <a:rPr lang="ru-RU" dirty="0">
                <a:solidFill>
                  <a:srgbClr val="000000"/>
                </a:solidFill>
                <a:latin typeface="Calibri" panose="020F0502020204030204" pitchFamily="34" charset="0"/>
              </a:rPr>
              <a:t>Позволяет передавать данные проекта в различных форматах</a:t>
            </a:r>
            <a:r>
              <a:rPr lang="ru-RU" dirty="0"/>
              <a:t> </a:t>
            </a:r>
          </a:p>
        </p:txBody>
      </p:sp>
      <p:sp>
        <p:nvSpPr>
          <p:cNvPr id="11" name="Прямоугольник 10">
            <a:extLst>
              <a:ext uri="{FF2B5EF4-FFF2-40B4-BE49-F238E27FC236}">
                <a16:creationId xmlns:a16="http://schemas.microsoft.com/office/drawing/2014/main" id="{92DA766A-9739-437E-B7F5-8EF83B6C4146}"/>
              </a:ext>
            </a:extLst>
          </p:cNvPr>
          <p:cNvSpPr/>
          <p:nvPr/>
        </p:nvSpPr>
        <p:spPr>
          <a:xfrm>
            <a:off x="459667" y="5653960"/>
            <a:ext cx="2611805" cy="646331"/>
          </a:xfrm>
          <a:prstGeom prst="rect">
            <a:avLst/>
          </a:prstGeom>
        </p:spPr>
        <p:txBody>
          <a:bodyPr wrap="none">
            <a:spAutoFit/>
          </a:bodyPr>
          <a:lstStyle/>
          <a:p>
            <a:r>
              <a:rPr lang="ru-RU" dirty="0">
                <a:solidFill>
                  <a:srgbClr val="000000"/>
                </a:solidFill>
                <a:latin typeface="Calibri" panose="020F0502020204030204" pitchFamily="34" charset="0"/>
              </a:rPr>
              <a:t>Управление сторонними</a:t>
            </a:r>
          </a:p>
          <a:p>
            <a:r>
              <a:rPr lang="ru-RU" dirty="0">
                <a:solidFill>
                  <a:srgbClr val="000000"/>
                </a:solidFill>
                <a:latin typeface="Calibri" panose="020F0502020204030204" pitchFamily="34" charset="0"/>
              </a:rPr>
              <a:t>тахеометрами</a:t>
            </a:r>
            <a:r>
              <a:rPr lang="ru-RU" dirty="0"/>
              <a:t> </a:t>
            </a:r>
          </a:p>
        </p:txBody>
      </p:sp>
      <p:sp>
        <p:nvSpPr>
          <p:cNvPr id="12" name="Прямоугольник 11">
            <a:extLst>
              <a:ext uri="{FF2B5EF4-FFF2-40B4-BE49-F238E27FC236}">
                <a16:creationId xmlns:a16="http://schemas.microsoft.com/office/drawing/2014/main" id="{3AF745DA-D02D-437E-BF5E-EE9E92BD59B3}"/>
              </a:ext>
            </a:extLst>
          </p:cNvPr>
          <p:cNvSpPr/>
          <p:nvPr/>
        </p:nvSpPr>
        <p:spPr>
          <a:xfrm>
            <a:off x="4947821" y="5470445"/>
            <a:ext cx="6096000" cy="923330"/>
          </a:xfrm>
          <a:prstGeom prst="rect">
            <a:avLst/>
          </a:prstGeom>
        </p:spPr>
        <p:txBody>
          <a:bodyPr>
            <a:spAutoFit/>
          </a:bodyPr>
          <a:lstStyle/>
          <a:p>
            <a:r>
              <a:rPr lang="ru-RU" dirty="0">
                <a:solidFill>
                  <a:srgbClr val="000000"/>
                </a:solidFill>
                <a:latin typeface="Calibri" panose="020F0502020204030204" pitchFamily="34" charset="0"/>
              </a:rPr>
              <a:t>Возможность подключения к сторонним тахеометрам для управления ими программным обеспечением Leica </a:t>
            </a:r>
            <a:r>
              <a:rPr lang="ru-RU" dirty="0" err="1">
                <a:solidFill>
                  <a:srgbClr val="000000"/>
                </a:solidFill>
                <a:latin typeface="Calibri" panose="020F0502020204030204" pitchFamily="34" charset="0"/>
              </a:rPr>
              <a:t>Captivate</a:t>
            </a:r>
            <a:r>
              <a:rPr lang="ru-RU" dirty="0"/>
              <a:t> </a:t>
            </a:r>
          </a:p>
        </p:txBody>
      </p:sp>
      <p:pic>
        <p:nvPicPr>
          <p:cNvPr id="13" name="Рисунок 12">
            <a:extLst>
              <a:ext uri="{FF2B5EF4-FFF2-40B4-BE49-F238E27FC236}">
                <a16:creationId xmlns:a16="http://schemas.microsoft.com/office/drawing/2014/main" id="{E8FAEBA9-1B32-43A3-BA02-2C5FB0703086}"/>
              </a:ext>
            </a:extLst>
          </p:cNvPr>
          <p:cNvPicPr>
            <a:picLocks noChangeAspect="1"/>
          </p:cNvPicPr>
          <p:nvPr/>
        </p:nvPicPr>
        <p:blipFill>
          <a:blip r:embed="rId2"/>
          <a:stretch>
            <a:fillRect/>
          </a:stretch>
        </p:blipFill>
        <p:spPr>
          <a:xfrm>
            <a:off x="3719215" y="5833926"/>
            <a:ext cx="666749" cy="547647"/>
          </a:xfrm>
          <a:prstGeom prst="rect">
            <a:avLst/>
          </a:prstGeom>
        </p:spPr>
      </p:pic>
      <p:pic>
        <p:nvPicPr>
          <p:cNvPr id="14" name="Рисунок 13">
            <a:extLst>
              <a:ext uri="{FF2B5EF4-FFF2-40B4-BE49-F238E27FC236}">
                <a16:creationId xmlns:a16="http://schemas.microsoft.com/office/drawing/2014/main" id="{7A2E04D0-4175-4FCB-B1D3-DBC6EC98032C}"/>
              </a:ext>
            </a:extLst>
          </p:cNvPr>
          <p:cNvPicPr>
            <a:picLocks noChangeAspect="1"/>
          </p:cNvPicPr>
          <p:nvPr/>
        </p:nvPicPr>
        <p:blipFill>
          <a:blip r:embed="rId3"/>
          <a:stretch>
            <a:fillRect/>
          </a:stretch>
        </p:blipFill>
        <p:spPr>
          <a:xfrm>
            <a:off x="3632305" y="4643493"/>
            <a:ext cx="684780" cy="581025"/>
          </a:xfrm>
          <a:prstGeom prst="rect">
            <a:avLst/>
          </a:prstGeom>
        </p:spPr>
      </p:pic>
      <p:pic>
        <p:nvPicPr>
          <p:cNvPr id="15" name="Рисунок 14">
            <a:extLst>
              <a:ext uri="{FF2B5EF4-FFF2-40B4-BE49-F238E27FC236}">
                <a16:creationId xmlns:a16="http://schemas.microsoft.com/office/drawing/2014/main" id="{83E28A5B-4B60-437A-A97A-CC4D7A9981BE}"/>
              </a:ext>
            </a:extLst>
          </p:cNvPr>
          <p:cNvPicPr>
            <a:picLocks noChangeAspect="1"/>
          </p:cNvPicPr>
          <p:nvPr/>
        </p:nvPicPr>
        <p:blipFill>
          <a:blip r:embed="rId4"/>
          <a:stretch>
            <a:fillRect/>
          </a:stretch>
        </p:blipFill>
        <p:spPr>
          <a:xfrm>
            <a:off x="3665669" y="3583978"/>
            <a:ext cx="561975" cy="609600"/>
          </a:xfrm>
          <a:prstGeom prst="rect">
            <a:avLst/>
          </a:prstGeom>
        </p:spPr>
      </p:pic>
      <p:pic>
        <p:nvPicPr>
          <p:cNvPr id="16" name="Рисунок 15">
            <a:extLst>
              <a:ext uri="{FF2B5EF4-FFF2-40B4-BE49-F238E27FC236}">
                <a16:creationId xmlns:a16="http://schemas.microsoft.com/office/drawing/2014/main" id="{C9358B5A-8141-4470-A666-D01F3DF950E2}"/>
              </a:ext>
            </a:extLst>
          </p:cNvPr>
          <p:cNvPicPr>
            <a:picLocks noChangeAspect="1"/>
          </p:cNvPicPr>
          <p:nvPr/>
        </p:nvPicPr>
        <p:blipFill>
          <a:blip r:embed="rId5"/>
          <a:stretch>
            <a:fillRect/>
          </a:stretch>
        </p:blipFill>
        <p:spPr>
          <a:xfrm>
            <a:off x="3528714" y="2329492"/>
            <a:ext cx="1047750" cy="818316"/>
          </a:xfrm>
          <a:prstGeom prst="rect">
            <a:avLst/>
          </a:prstGeom>
        </p:spPr>
      </p:pic>
      <p:sp>
        <p:nvSpPr>
          <p:cNvPr id="17" name="Прямоугольник 16">
            <a:extLst>
              <a:ext uri="{FF2B5EF4-FFF2-40B4-BE49-F238E27FC236}">
                <a16:creationId xmlns:a16="http://schemas.microsoft.com/office/drawing/2014/main" id="{37D68312-399F-4D52-BA1A-7F387695461F}"/>
              </a:ext>
            </a:extLst>
          </p:cNvPr>
          <p:cNvSpPr/>
          <p:nvPr/>
        </p:nvSpPr>
        <p:spPr>
          <a:xfrm>
            <a:off x="4947821" y="1334321"/>
            <a:ext cx="6096000" cy="647700"/>
          </a:xfrm>
          <a:prstGeom prst="rect">
            <a:avLst/>
          </a:prstGeom>
        </p:spPr>
        <p:txBody>
          <a:bodyPr>
            <a:spAutoFit/>
          </a:bodyPr>
          <a:lstStyle/>
          <a:p>
            <a:r>
              <a:rPr lang="ru-RU" dirty="0">
                <a:solidFill>
                  <a:srgbClr val="000000"/>
                </a:solidFill>
                <a:latin typeface="Calibri" panose="020F0502020204030204" pitchFamily="34" charset="0"/>
              </a:rPr>
              <a:t>Позволяет создавать и редактировать различные типы профилей: для автодорог, ЖД и туннелей</a:t>
            </a:r>
            <a:r>
              <a:rPr lang="ru-RU" dirty="0"/>
              <a:t> </a:t>
            </a:r>
          </a:p>
        </p:txBody>
      </p:sp>
      <p:pic>
        <p:nvPicPr>
          <p:cNvPr id="18" name="Рисунок 17">
            <a:extLst>
              <a:ext uri="{FF2B5EF4-FFF2-40B4-BE49-F238E27FC236}">
                <a16:creationId xmlns:a16="http://schemas.microsoft.com/office/drawing/2014/main" id="{02A0979D-7D2C-423F-B87F-92EC8C95C938}"/>
              </a:ext>
            </a:extLst>
          </p:cNvPr>
          <p:cNvPicPr>
            <a:picLocks noChangeAspect="1"/>
          </p:cNvPicPr>
          <p:nvPr/>
        </p:nvPicPr>
        <p:blipFill>
          <a:blip r:embed="rId6"/>
          <a:stretch>
            <a:fillRect/>
          </a:stretch>
        </p:blipFill>
        <p:spPr>
          <a:xfrm>
            <a:off x="3488579" y="1305313"/>
            <a:ext cx="933130" cy="800875"/>
          </a:xfrm>
          <a:prstGeom prst="rect">
            <a:avLst/>
          </a:prstGeom>
        </p:spPr>
      </p:pic>
      <p:sp>
        <p:nvSpPr>
          <p:cNvPr id="19" name="Прямоугольник 18">
            <a:extLst>
              <a:ext uri="{FF2B5EF4-FFF2-40B4-BE49-F238E27FC236}">
                <a16:creationId xmlns:a16="http://schemas.microsoft.com/office/drawing/2014/main" id="{20290574-9E26-4979-8423-1B3AF0C5A48B}"/>
              </a:ext>
            </a:extLst>
          </p:cNvPr>
          <p:cNvSpPr/>
          <p:nvPr/>
        </p:nvSpPr>
        <p:spPr>
          <a:xfrm>
            <a:off x="459667" y="1334321"/>
            <a:ext cx="2197100" cy="368300"/>
          </a:xfrm>
          <a:prstGeom prst="rect">
            <a:avLst/>
          </a:prstGeom>
        </p:spPr>
        <p:txBody>
          <a:bodyPr wrap="none">
            <a:spAutoFit/>
          </a:bodyPr>
          <a:lstStyle/>
          <a:p>
            <a:r>
              <a:rPr lang="ru-RU" dirty="0">
                <a:solidFill>
                  <a:srgbClr val="000000"/>
                </a:solidFill>
                <a:latin typeface="Calibri" panose="020F0502020204030204" pitchFamily="34" charset="0"/>
              </a:rPr>
              <a:t>Редактор профилей</a:t>
            </a:r>
            <a:r>
              <a:rPr lang="ru-RU" dirty="0"/>
              <a:t> </a:t>
            </a:r>
          </a:p>
        </p:txBody>
      </p:sp>
      <p:sp>
        <p:nvSpPr>
          <p:cNvPr id="20" name="Прямоугольник: скругленные углы 19">
            <a:extLst>
              <a:ext uri="{FF2B5EF4-FFF2-40B4-BE49-F238E27FC236}">
                <a16:creationId xmlns:a16="http://schemas.microsoft.com/office/drawing/2014/main" id="{60D51C80-0A73-46E4-9E51-F297F194BB26}"/>
              </a:ext>
            </a:extLst>
          </p:cNvPr>
          <p:cNvSpPr/>
          <p:nvPr/>
        </p:nvSpPr>
        <p:spPr>
          <a:xfrm>
            <a:off x="3431269" y="1167581"/>
            <a:ext cx="1047750" cy="975878"/>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скругленные углы 20">
            <a:extLst>
              <a:ext uri="{FF2B5EF4-FFF2-40B4-BE49-F238E27FC236}">
                <a16:creationId xmlns:a16="http://schemas.microsoft.com/office/drawing/2014/main" id="{DC52951B-BDAC-4843-8DE7-D8FB9692460F}"/>
              </a:ext>
            </a:extLst>
          </p:cNvPr>
          <p:cNvSpPr/>
          <p:nvPr/>
        </p:nvSpPr>
        <p:spPr>
          <a:xfrm>
            <a:off x="3473956" y="2276945"/>
            <a:ext cx="1047750" cy="1009498"/>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скругленные углы 21">
            <a:extLst>
              <a:ext uri="{FF2B5EF4-FFF2-40B4-BE49-F238E27FC236}">
                <a16:creationId xmlns:a16="http://schemas.microsoft.com/office/drawing/2014/main" id="{21FFB6D2-1405-4D42-932A-51B918EF628D}"/>
              </a:ext>
            </a:extLst>
          </p:cNvPr>
          <p:cNvSpPr/>
          <p:nvPr/>
        </p:nvSpPr>
        <p:spPr>
          <a:xfrm>
            <a:off x="3488579" y="3434716"/>
            <a:ext cx="994253" cy="936366"/>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скругленные углы 22">
            <a:extLst>
              <a:ext uri="{FF2B5EF4-FFF2-40B4-BE49-F238E27FC236}">
                <a16:creationId xmlns:a16="http://schemas.microsoft.com/office/drawing/2014/main" id="{DAC3750B-F698-42CD-B698-3EEF5BB3B98B}"/>
              </a:ext>
            </a:extLst>
          </p:cNvPr>
          <p:cNvSpPr/>
          <p:nvPr/>
        </p:nvSpPr>
        <p:spPr>
          <a:xfrm>
            <a:off x="3500704" y="4528599"/>
            <a:ext cx="994253" cy="936366"/>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скругленные углы 23">
            <a:extLst>
              <a:ext uri="{FF2B5EF4-FFF2-40B4-BE49-F238E27FC236}">
                <a16:creationId xmlns:a16="http://schemas.microsoft.com/office/drawing/2014/main" id="{4F7A8BE4-963B-4067-B38D-0F3C41904430}"/>
              </a:ext>
            </a:extLst>
          </p:cNvPr>
          <p:cNvSpPr/>
          <p:nvPr/>
        </p:nvSpPr>
        <p:spPr>
          <a:xfrm>
            <a:off x="3488578" y="5609421"/>
            <a:ext cx="994253" cy="936366"/>
          </a:xfrm>
          <a:prstGeom prst="roundRect">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7" name="Прямая соединительная линия 26">
            <a:extLst>
              <a:ext uri="{FF2B5EF4-FFF2-40B4-BE49-F238E27FC236}">
                <a16:creationId xmlns:a16="http://schemas.microsoft.com/office/drawing/2014/main" id="{45153FAD-6340-4443-B5CE-AD4DB7A29164}"/>
              </a:ext>
            </a:extLst>
          </p:cNvPr>
          <p:cNvCxnSpPr>
            <a:cxnSpLocks/>
          </p:cNvCxnSpPr>
          <p:nvPr/>
        </p:nvCxnSpPr>
        <p:spPr>
          <a:xfrm flipH="1">
            <a:off x="340936" y="2181172"/>
            <a:ext cx="11510127" cy="18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a:extLst>
              <a:ext uri="{FF2B5EF4-FFF2-40B4-BE49-F238E27FC236}">
                <a16:creationId xmlns:a16="http://schemas.microsoft.com/office/drawing/2014/main" id="{306B19AA-AA07-47FA-A87E-381716D8CE3F}"/>
              </a:ext>
            </a:extLst>
          </p:cNvPr>
          <p:cNvCxnSpPr>
            <a:cxnSpLocks/>
          </p:cNvCxnSpPr>
          <p:nvPr/>
        </p:nvCxnSpPr>
        <p:spPr>
          <a:xfrm flipH="1">
            <a:off x="242221" y="3342736"/>
            <a:ext cx="11510127" cy="18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a:extLst>
              <a:ext uri="{FF2B5EF4-FFF2-40B4-BE49-F238E27FC236}">
                <a16:creationId xmlns:a16="http://schemas.microsoft.com/office/drawing/2014/main" id="{935384F5-BECC-4015-80F7-E7E1D01C1AE8}"/>
              </a:ext>
            </a:extLst>
          </p:cNvPr>
          <p:cNvCxnSpPr>
            <a:cxnSpLocks/>
          </p:cNvCxnSpPr>
          <p:nvPr/>
        </p:nvCxnSpPr>
        <p:spPr>
          <a:xfrm flipH="1">
            <a:off x="242221" y="4455021"/>
            <a:ext cx="11510127" cy="18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a:extLst>
              <a:ext uri="{FF2B5EF4-FFF2-40B4-BE49-F238E27FC236}">
                <a16:creationId xmlns:a16="http://schemas.microsoft.com/office/drawing/2014/main" id="{9DFCC6B0-F0FF-45C8-94FD-D0BB14780953}"/>
              </a:ext>
            </a:extLst>
          </p:cNvPr>
          <p:cNvCxnSpPr>
            <a:cxnSpLocks/>
          </p:cNvCxnSpPr>
          <p:nvPr/>
        </p:nvCxnSpPr>
        <p:spPr>
          <a:xfrm flipH="1">
            <a:off x="267674" y="5541245"/>
            <a:ext cx="11510127" cy="18636"/>
          </a:xfrm>
          <a:prstGeom prst="line">
            <a:avLst/>
          </a:prstGeom>
        </p:spPr>
        <p:style>
          <a:lnRef idx="1">
            <a:schemeClr val="accent1"/>
          </a:lnRef>
          <a:fillRef idx="0">
            <a:schemeClr val="accent1"/>
          </a:fillRef>
          <a:effectRef idx="0">
            <a:schemeClr val="accent1"/>
          </a:effectRef>
          <a:fontRef idx="minor">
            <a:schemeClr val="tx1"/>
          </a:fontRef>
        </p:style>
      </p:cxnSp>
      <p:sp>
        <p:nvSpPr>
          <p:cNvPr id="28" name="Title 1">
            <a:extLst>
              <a:ext uri="{FF2B5EF4-FFF2-40B4-BE49-F238E27FC236}">
                <a16:creationId xmlns:a16="http://schemas.microsoft.com/office/drawing/2014/main" id="{45D88CBA-1AE4-4B61-A787-0648F7F56A19}"/>
              </a:ext>
            </a:extLst>
          </p:cNvPr>
          <p:cNvSpPr>
            <a:spLocks noGrp="1"/>
          </p:cNvSpPr>
          <p:nvPr>
            <p:ph type="title"/>
          </p:nvPr>
        </p:nvSpPr>
        <p:spPr>
          <a:xfrm>
            <a:off x="252408" y="356429"/>
            <a:ext cx="8434392" cy="495300"/>
          </a:xfrm>
          <a:effectLst/>
        </p:spPr>
        <p:txBody>
          <a:bodyPr/>
          <a:lstStyle/>
          <a:p>
            <a:pPr defTabSz="914309">
              <a:lnSpc>
                <a:spcPts val="2600"/>
              </a:lnSpc>
            </a:pPr>
            <a:r>
              <a:rPr lang="ru-RU" dirty="0"/>
              <a:t>Обзор возможностей, доступных по умолчанию</a:t>
            </a:r>
            <a:endParaRPr lang="en-GB" spc="-11" dirty="0">
              <a:solidFill>
                <a:srgbClr val="00B050"/>
              </a:solidFill>
            </a:endParaRPr>
          </a:p>
        </p:txBody>
      </p:sp>
    </p:spTree>
    <p:extLst>
      <p:ext uri="{BB962C8B-B14F-4D97-AF65-F5344CB8AC3E}">
        <p14:creationId xmlns:p14="http://schemas.microsoft.com/office/powerpoint/2010/main" val="2345883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Съемка</a:t>
            </a:r>
            <a:endParaRPr lang="en-GB" spc="-11" dirty="0">
              <a:solidFill>
                <a:srgbClr val="00B050"/>
              </a:solidFill>
            </a:endParaRPr>
          </a:p>
        </p:txBody>
      </p:sp>
      <p:pic>
        <p:nvPicPr>
          <p:cNvPr id="2" name="Рисунок 1">
            <a:extLst>
              <a:ext uri="{FF2B5EF4-FFF2-40B4-BE49-F238E27FC236}">
                <a16:creationId xmlns:a16="http://schemas.microsoft.com/office/drawing/2014/main" id="{4FDF5D2D-5F36-4B36-849D-693180D7B543}"/>
              </a:ext>
            </a:extLst>
          </p:cNvPr>
          <p:cNvPicPr>
            <a:picLocks noChangeAspect="1"/>
          </p:cNvPicPr>
          <p:nvPr/>
        </p:nvPicPr>
        <p:blipFill>
          <a:blip r:embed="rId4"/>
          <a:stretch>
            <a:fillRect/>
          </a:stretch>
        </p:blipFill>
        <p:spPr>
          <a:xfrm>
            <a:off x="2136351" y="1143285"/>
            <a:ext cx="7619048" cy="4571429"/>
          </a:xfrm>
          <a:prstGeom prst="rect">
            <a:avLst/>
          </a:prstGeom>
          <a:ln w="19050">
            <a:solidFill>
              <a:schemeClr val="tx1"/>
            </a:solidFill>
          </a:ln>
          <a:effectLst/>
        </p:spPr>
      </p:pic>
    </p:spTree>
    <p:extLst>
      <p:ext uri="{BB962C8B-B14F-4D97-AF65-F5344CB8AC3E}">
        <p14:creationId xmlns:p14="http://schemas.microsoft.com/office/powerpoint/2010/main" val="343997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Съемка</a:t>
            </a:r>
            <a:endParaRPr lang="en-GB" spc="-11" dirty="0">
              <a:solidFill>
                <a:srgbClr val="00B050"/>
              </a:solidFill>
            </a:endParaRPr>
          </a:p>
        </p:txBody>
      </p:sp>
      <p:pic>
        <p:nvPicPr>
          <p:cNvPr id="3" name="Рисунок 2">
            <a:extLst>
              <a:ext uri="{FF2B5EF4-FFF2-40B4-BE49-F238E27FC236}">
                <a16:creationId xmlns:a16="http://schemas.microsoft.com/office/drawing/2014/main" id="{5253488A-3A31-44D6-840B-E28A96CBE582}"/>
              </a:ext>
            </a:extLst>
          </p:cNvPr>
          <p:cNvPicPr>
            <a:picLocks noChangeAspect="1"/>
          </p:cNvPicPr>
          <p:nvPr/>
        </p:nvPicPr>
        <p:blipFill>
          <a:blip r:embed="rId4"/>
          <a:stretch>
            <a:fillRect/>
          </a:stretch>
        </p:blipFill>
        <p:spPr>
          <a:xfrm>
            <a:off x="2163646" y="1143285"/>
            <a:ext cx="7619048" cy="4571429"/>
          </a:xfrm>
          <a:prstGeom prst="rect">
            <a:avLst/>
          </a:prstGeom>
          <a:ln w="19050">
            <a:solidFill>
              <a:schemeClr val="tx1"/>
            </a:solidFill>
          </a:ln>
          <a:effectLst/>
        </p:spPr>
      </p:pic>
    </p:spTree>
    <p:extLst>
      <p:ext uri="{BB962C8B-B14F-4D97-AF65-F5344CB8AC3E}">
        <p14:creationId xmlns:p14="http://schemas.microsoft.com/office/powerpoint/2010/main" val="541977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spc="-11"/>
              <a:t>Съемка</a:t>
            </a:r>
            <a:endParaRPr lang="en-GB" spc="-11" dirty="0">
              <a:solidFill>
                <a:srgbClr val="00B050"/>
              </a:solidFill>
            </a:endParaRPr>
          </a:p>
        </p:txBody>
      </p:sp>
      <p:pic>
        <p:nvPicPr>
          <p:cNvPr id="3" name="Рисунок 2">
            <a:extLst>
              <a:ext uri="{FF2B5EF4-FFF2-40B4-BE49-F238E27FC236}">
                <a16:creationId xmlns:a16="http://schemas.microsoft.com/office/drawing/2014/main" id="{2EE8CFF8-8D4C-40EF-AF0C-51C15FE9346A}"/>
              </a:ext>
            </a:extLst>
          </p:cNvPr>
          <p:cNvPicPr>
            <a:picLocks noChangeAspect="1"/>
          </p:cNvPicPr>
          <p:nvPr/>
        </p:nvPicPr>
        <p:blipFill>
          <a:blip r:embed="rId4"/>
          <a:stretch>
            <a:fillRect/>
          </a:stretch>
        </p:blipFill>
        <p:spPr>
          <a:xfrm>
            <a:off x="2286476" y="1143285"/>
            <a:ext cx="7619048" cy="4571429"/>
          </a:xfrm>
          <a:prstGeom prst="rect">
            <a:avLst/>
          </a:prstGeom>
          <a:ln w="19050">
            <a:solidFill>
              <a:schemeClr val="tx1"/>
            </a:solidFill>
          </a:ln>
          <a:effectLst/>
        </p:spPr>
      </p:pic>
    </p:spTree>
    <p:extLst>
      <p:ext uri="{BB962C8B-B14F-4D97-AF65-F5344CB8AC3E}">
        <p14:creationId xmlns:p14="http://schemas.microsoft.com/office/powerpoint/2010/main" val="16116239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Съемка</a:t>
            </a:r>
            <a:endParaRPr lang="en-GB" spc="-11" dirty="0">
              <a:solidFill>
                <a:srgbClr val="00B050"/>
              </a:solidFill>
            </a:endParaRPr>
          </a:p>
        </p:txBody>
      </p:sp>
      <p:pic>
        <p:nvPicPr>
          <p:cNvPr id="4" name="Рисунок 3">
            <a:extLst>
              <a:ext uri="{FF2B5EF4-FFF2-40B4-BE49-F238E27FC236}">
                <a16:creationId xmlns:a16="http://schemas.microsoft.com/office/drawing/2014/main" id="{C07E5F31-4E26-40C7-85C0-B8E99E2EB5CD}"/>
              </a:ext>
            </a:extLst>
          </p:cNvPr>
          <p:cNvPicPr>
            <a:picLocks noChangeAspect="1"/>
          </p:cNvPicPr>
          <p:nvPr/>
        </p:nvPicPr>
        <p:blipFill>
          <a:blip r:embed="rId4"/>
          <a:stretch>
            <a:fillRect/>
          </a:stretch>
        </p:blipFill>
        <p:spPr>
          <a:xfrm>
            <a:off x="2286476" y="1303222"/>
            <a:ext cx="7619048" cy="4571429"/>
          </a:xfrm>
          <a:prstGeom prst="rect">
            <a:avLst/>
          </a:prstGeom>
          <a:ln w="19050">
            <a:solidFill>
              <a:schemeClr val="tx1"/>
            </a:solidFill>
          </a:ln>
          <a:effectLst/>
        </p:spPr>
      </p:pic>
    </p:spTree>
    <p:extLst>
      <p:ext uri="{BB962C8B-B14F-4D97-AF65-F5344CB8AC3E}">
        <p14:creationId xmlns:p14="http://schemas.microsoft.com/office/powerpoint/2010/main" val="41680120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altLang="ru-RU" spc="-11" dirty="0"/>
              <a:t>Быстрое цифровое кодирование</a:t>
            </a:r>
            <a:endParaRPr lang="en-GB" spc="-11" dirty="0">
              <a:solidFill>
                <a:srgbClr val="00B050"/>
              </a:solidFill>
            </a:endParaRPr>
          </a:p>
        </p:txBody>
      </p:sp>
      <p:sp>
        <p:nvSpPr>
          <p:cNvPr id="7" name="Text Box 3">
            <a:extLst>
              <a:ext uri="{FF2B5EF4-FFF2-40B4-BE49-F238E27FC236}">
                <a16:creationId xmlns:a16="http://schemas.microsoft.com/office/drawing/2014/main" id="{D18E3BE8-2F5C-4092-B457-819622B8B373}"/>
              </a:ext>
            </a:extLst>
          </p:cNvPr>
          <p:cNvSpPr txBox="1">
            <a:spLocks noChangeArrowheads="1"/>
          </p:cNvSpPr>
          <p:nvPr/>
        </p:nvSpPr>
        <p:spPr bwMode="auto">
          <a:xfrm>
            <a:off x="822152" y="1133093"/>
            <a:ext cx="5273848"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rIns="0">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50000"/>
              </a:spcBef>
              <a:spcAft>
                <a:spcPct val="0"/>
              </a:spcAft>
              <a:defRPr sz="1600">
                <a:solidFill>
                  <a:schemeClr val="tx1"/>
                </a:solidFill>
                <a:latin typeface="Arial" pitchFamily="34" charset="0"/>
              </a:defRPr>
            </a:lvl6pPr>
            <a:lvl7pPr marL="2971800" indent="-228600" eaLnBrk="0" fontAlgn="base" hangingPunct="0">
              <a:spcBef>
                <a:spcPct val="50000"/>
              </a:spcBef>
              <a:spcAft>
                <a:spcPct val="0"/>
              </a:spcAft>
              <a:defRPr sz="1600">
                <a:solidFill>
                  <a:schemeClr val="tx1"/>
                </a:solidFill>
                <a:latin typeface="Arial" pitchFamily="34" charset="0"/>
              </a:defRPr>
            </a:lvl7pPr>
            <a:lvl8pPr marL="3429000" indent="-228600" eaLnBrk="0" fontAlgn="base" hangingPunct="0">
              <a:spcBef>
                <a:spcPct val="50000"/>
              </a:spcBef>
              <a:spcAft>
                <a:spcPct val="0"/>
              </a:spcAft>
              <a:defRPr sz="1600">
                <a:solidFill>
                  <a:schemeClr val="tx1"/>
                </a:solidFill>
                <a:latin typeface="Arial" pitchFamily="34" charset="0"/>
              </a:defRPr>
            </a:lvl8pPr>
            <a:lvl9pPr marL="3886200" indent="-228600" eaLnBrk="0" fontAlgn="base" hangingPunct="0">
              <a:spcBef>
                <a:spcPct val="50000"/>
              </a:spcBef>
              <a:spcAft>
                <a:spcPct val="0"/>
              </a:spcAft>
              <a:defRPr sz="1600">
                <a:solidFill>
                  <a:schemeClr val="tx1"/>
                </a:solidFill>
                <a:latin typeface="Arial" pitchFamily="34" charset="0"/>
              </a:defRPr>
            </a:lvl9pPr>
          </a:lstStyle>
          <a:p>
            <a:pPr marL="285750" indent="-285750">
              <a:buClr>
                <a:schemeClr val="tx2"/>
              </a:buClr>
              <a:buFont typeface="Wingdings" panose="05000000000000000000" pitchFamily="2" charset="2"/>
              <a:buChar char="§"/>
              <a:defRPr/>
            </a:pPr>
            <a:r>
              <a:rPr lang="ru-RU" b="1" dirty="0">
                <a:latin typeface="Arial"/>
              </a:rPr>
              <a:t>Преимущества </a:t>
            </a:r>
          </a:p>
          <a:p>
            <a:pPr marL="285750" indent="-285750">
              <a:buClr>
                <a:schemeClr val="tx2"/>
              </a:buClr>
              <a:buFont typeface="Wingdings" panose="05000000000000000000" pitchFamily="2" charset="2"/>
              <a:buChar char="§"/>
              <a:defRPr/>
            </a:pPr>
            <a:endParaRPr lang="ru-RU" b="1" dirty="0">
              <a:latin typeface="Arial"/>
            </a:endParaRPr>
          </a:p>
          <a:p>
            <a:pPr marL="1028700" lvl="1">
              <a:buClr>
                <a:schemeClr val="tx2"/>
              </a:buClr>
              <a:buFont typeface="Wingdings" panose="05000000000000000000" pitchFamily="2" charset="2"/>
              <a:buChar char="§"/>
              <a:defRPr/>
            </a:pPr>
            <a:r>
              <a:rPr lang="ru-RU" sz="1400" b="1" dirty="0">
                <a:latin typeface="Arial"/>
              </a:rPr>
              <a:t>Быстрая и эффективная работа при небольшом числе объектов полевого кодирования (около 30)</a:t>
            </a:r>
          </a:p>
          <a:p>
            <a:pPr marL="1028700" lvl="1">
              <a:buClr>
                <a:schemeClr val="tx2"/>
              </a:buClr>
              <a:buFont typeface="Wingdings" panose="05000000000000000000" pitchFamily="2" charset="2"/>
              <a:buChar char="§"/>
              <a:defRPr/>
            </a:pPr>
            <a:endParaRPr lang="ru-RU" sz="1400" b="1" dirty="0">
              <a:latin typeface="Arial"/>
            </a:endParaRPr>
          </a:p>
          <a:p>
            <a:pPr marL="1028700" lvl="1">
              <a:buClr>
                <a:schemeClr val="tx2"/>
              </a:buClr>
              <a:buFont typeface="Wingdings" panose="05000000000000000000" pitchFamily="2" charset="2"/>
              <a:buChar char="§"/>
              <a:defRPr/>
            </a:pPr>
            <a:r>
              <a:rPr lang="ru-RU" sz="1400" b="1" dirty="0">
                <a:latin typeface="Arial"/>
              </a:rPr>
              <a:t>Возможность работы в 3</a:t>
            </a:r>
            <a:r>
              <a:rPr lang="en-US" sz="1400" b="1" dirty="0">
                <a:latin typeface="Arial"/>
              </a:rPr>
              <a:t>D </a:t>
            </a:r>
            <a:r>
              <a:rPr lang="ru-RU" sz="1400" b="1" dirty="0">
                <a:latin typeface="Arial"/>
              </a:rPr>
              <a:t>для более удобной навигации во время измерений</a:t>
            </a:r>
          </a:p>
          <a:p>
            <a:pPr marL="1028700" lvl="1">
              <a:buClr>
                <a:schemeClr val="tx2"/>
              </a:buClr>
              <a:buFont typeface="Wingdings" panose="05000000000000000000" pitchFamily="2" charset="2"/>
              <a:buChar char="§"/>
              <a:defRPr/>
            </a:pPr>
            <a:endParaRPr lang="ru-RU" sz="1400" b="1" dirty="0">
              <a:latin typeface="Arial"/>
            </a:endParaRPr>
          </a:p>
          <a:p>
            <a:pPr marL="342900" indent="-342900">
              <a:buClr>
                <a:schemeClr val="tx2"/>
              </a:buClr>
              <a:buFont typeface="Wingdings" panose="05000000000000000000" pitchFamily="2" charset="2"/>
              <a:buChar char="§"/>
              <a:defRPr/>
            </a:pPr>
            <a:r>
              <a:rPr lang="ru-RU" b="1" dirty="0">
                <a:latin typeface="Arial"/>
              </a:rPr>
              <a:t>Недостатки</a:t>
            </a:r>
          </a:p>
          <a:p>
            <a:pPr marL="342900" indent="-342900">
              <a:buClr>
                <a:schemeClr val="tx2"/>
              </a:buClr>
              <a:buFont typeface="Wingdings" panose="05000000000000000000" pitchFamily="2" charset="2"/>
              <a:buChar char="§"/>
              <a:defRPr/>
            </a:pPr>
            <a:endParaRPr lang="ru-RU" b="1" dirty="0">
              <a:latin typeface="Arial"/>
            </a:endParaRPr>
          </a:p>
          <a:p>
            <a:pPr marL="1085850" lvl="1" indent="-342900">
              <a:buClr>
                <a:schemeClr val="tx2"/>
              </a:buClr>
              <a:buFont typeface="Wingdings" panose="05000000000000000000" pitchFamily="2" charset="2"/>
              <a:buChar char="§"/>
              <a:defRPr/>
            </a:pPr>
            <a:r>
              <a:rPr lang="ru-RU" sz="1400" b="1" dirty="0">
                <a:latin typeface="Arial"/>
              </a:rPr>
              <a:t>Необходимо иметь с собой памятку с таблицей  цифровых кодов во время сбора полевых данных</a:t>
            </a:r>
          </a:p>
          <a:p>
            <a:pPr marL="285750">
              <a:buClr>
                <a:schemeClr val="tx2"/>
              </a:buClr>
              <a:defRPr/>
            </a:pPr>
            <a:r>
              <a:rPr lang="ru-RU" sz="1400" b="1" dirty="0">
                <a:latin typeface="Arial"/>
              </a:rPr>
              <a:t> </a:t>
            </a:r>
          </a:p>
          <a:p>
            <a:pPr marL="1028700" lvl="1">
              <a:buClr>
                <a:schemeClr val="tx2"/>
              </a:buClr>
              <a:buFont typeface="Wingdings" panose="05000000000000000000" pitchFamily="2" charset="2"/>
              <a:buChar char="§"/>
              <a:defRPr/>
            </a:pPr>
            <a:endParaRPr lang="ru-RU" sz="1400" b="1" dirty="0">
              <a:latin typeface="Arial"/>
            </a:endParaRPr>
          </a:p>
        </p:txBody>
      </p:sp>
      <p:pic>
        <p:nvPicPr>
          <p:cNvPr id="8" name="Picture 3">
            <a:extLst>
              <a:ext uri="{FF2B5EF4-FFF2-40B4-BE49-F238E27FC236}">
                <a16:creationId xmlns:a16="http://schemas.microsoft.com/office/drawing/2014/main" id="{760AC8E0-AFDB-4769-AABF-A73FCB15169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136" y="3789040"/>
            <a:ext cx="3027734" cy="18143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5E63D6BA-0925-4D9B-BBD2-8B555AFA0BF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38392" y="1700809"/>
            <a:ext cx="3027734" cy="1814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5">
            <a:extLst>
              <a:ext uri="{FF2B5EF4-FFF2-40B4-BE49-F238E27FC236}">
                <a16:creationId xmlns:a16="http://schemas.microsoft.com/office/drawing/2014/main" id="{3A572044-44DF-4693-BD8D-47ABE648D4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6208" y="4695986"/>
            <a:ext cx="4265736" cy="1526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38765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1000"/>
                                        <p:tgtEl>
                                          <p:spTgt spid="7">
                                            <p:txEl>
                                              <p:pRg st="2" end="2"/>
                                            </p:txEl>
                                          </p:spTgt>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childTnLst>
                                </p:cTn>
                              </p:par>
                            </p:childTnLst>
                          </p:cTn>
                        </p:par>
                        <p:par>
                          <p:cTn id="22" fill="hold">
                            <p:stCondLst>
                              <p:cond delay="1000"/>
                            </p:stCondLst>
                            <p:childTnLst>
                              <p:par>
                                <p:cTn id="23" presetID="2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1000"/>
                                        <p:tgtEl>
                                          <p:spTgt spid="7">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Effect transition="in" filter="fade">
                                      <p:cBhvr>
                                        <p:cTn id="35" dur="1000"/>
                                        <p:tgtEl>
                                          <p:spTgt spid="7">
                                            <p:txEl>
                                              <p:pRg st="8" end="8"/>
                                            </p:txEl>
                                          </p:spTgt>
                                        </p:tgtEl>
                                      </p:cBhvr>
                                    </p:animEffect>
                                  </p:childTnLst>
                                </p:cTn>
                              </p:par>
                            </p:childTnLst>
                          </p:cTn>
                        </p:par>
                        <p:par>
                          <p:cTn id="36" fill="hold">
                            <p:stCondLst>
                              <p:cond delay="1000"/>
                            </p:stCondLst>
                            <p:childTnLst>
                              <p:par>
                                <p:cTn id="37" presetID="22" presetClass="entr" presetSubtype="8"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877078" y="2844225"/>
            <a:ext cx="10927644" cy="584775"/>
          </a:xfrm>
          <a:prstGeom prst="rect">
            <a:avLst/>
          </a:prstGeom>
        </p:spPr>
        <p:txBody>
          <a:bodyPr wrap="square">
            <a:spAutoFit/>
          </a:bodyPr>
          <a:lstStyle/>
          <a:p>
            <a:r>
              <a:rPr lang="ru-RU" sz="3200" dirty="0">
                <a:latin typeface="Calibri" panose="020F0502020204030204" pitchFamily="34" charset="0"/>
                <a:cs typeface="Times New Roman" panose="02020603050405020304" pitchFamily="18" charset="0"/>
              </a:rPr>
              <a:t>Быстрое кодирование с классификатором ПО «СREDO_DAT»</a:t>
            </a:r>
          </a:p>
        </p:txBody>
      </p:sp>
    </p:spTree>
    <p:extLst>
      <p:ext uri="{BB962C8B-B14F-4D97-AF65-F5344CB8AC3E}">
        <p14:creationId xmlns:p14="http://schemas.microsoft.com/office/powerpoint/2010/main" val="71069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6" name="Рисунок 5" descr="Изображение выглядит как снимок экрана&#10;&#10;Описание создано с очень высокой степенью достоверности">
            <a:extLst>
              <a:ext uri="{FF2B5EF4-FFF2-40B4-BE49-F238E27FC236}">
                <a16:creationId xmlns:a16="http://schemas.microsoft.com/office/drawing/2014/main" id="{BCAF9D7B-1BF5-4788-B4C0-36254CFEB2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782" y="963027"/>
            <a:ext cx="8209506" cy="4931945"/>
          </a:xfrm>
          <a:prstGeom prst="rect">
            <a:avLst/>
          </a:prstGeom>
          <a:ln w="19050">
            <a:solidFill>
              <a:srgbClr val="0098BA"/>
            </a:solidFill>
          </a:ln>
          <a:effectLst/>
        </p:spPr>
      </p:pic>
      <p:sp>
        <p:nvSpPr>
          <p:cNvPr id="8" name="Title 1">
            <a:extLst>
              <a:ext uri="{FF2B5EF4-FFF2-40B4-BE49-F238E27FC236}">
                <a16:creationId xmlns:a16="http://schemas.microsoft.com/office/drawing/2014/main" id="{070BC97A-5726-473A-9B83-D835275E710F}"/>
              </a:ext>
            </a:extLst>
          </p:cNvPr>
          <p:cNvSpPr>
            <a:spLocks noGrp="1"/>
          </p:cNvSpPr>
          <p:nvPr>
            <p:ph type="title"/>
          </p:nvPr>
        </p:nvSpPr>
        <p:spPr>
          <a:xfrm>
            <a:off x="0" y="467727"/>
            <a:ext cx="11449051" cy="495300"/>
          </a:xfrm>
          <a:effectLst/>
        </p:spPr>
        <p:txBody>
          <a:bodyPr/>
          <a:lstStyle/>
          <a:p>
            <a:r>
              <a:rPr lang="ru-RU" sz="2400" dirty="0">
                <a:latin typeface="Calibri" panose="020F0502020204030204" pitchFamily="34" charset="0"/>
                <a:cs typeface="Times New Roman" panose="02020603050405020304" pitchFamily="18" charset="0"/>
              </a:rPr>
              <a:t>Быстрое кодирование с классификатором ПО «СREDO_DAT»</a:t>
            </a:r>
          </a:p>
        </p:txBody>
      </p:sp>
    </p:spTree>
    <p:extLst>
      <p:ext uri="{BB962C8B-B14F-4D97-AF65-F5344CB8AC3E}">
        <p14:creationId xmlns:p14="http://schemas.microsoft.com/office/powerpoint/2010/main" val="153724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Рисунок 2" descr="Изображение выглядит как снимок экрана&#10;&#10;Описание создано с очень высокой степенью достоверности">
            <a:extLst>
              <a:ext uri="{FF2B5EF4-FFF2-40B4-BE49-F238E27FC236}">
                <a16:creationId xmlns:a16="http://schemas.microsoft.com/office/drawing/2014/main" id="{AC53791E-ECE6-46F7-91E1-1747AF757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137" y="1262478"/>
            <a:ext cx="8621725" cy="4614734"/>
          </a:xfrm>
          <a:prstGeom prst="rect">
            <a:avLst/>
          </a:prstGeom>
          <a:ln w="19050">
            <a:solidFill>
              <a:srgbClr val="0098BA"/>
            </a:solidFill>
          </a:ln>
          <a:effectLst/>
        </p:spPr>
      </p:pic>
      <p:sp>
        <p:nvSpPr>
          <p:cNvPr id="7" name="Title 1">
            <a:extLst>
              <a:ext uri="{FF2B5EF4-FFF2-40B4-BE49-F238E27FC236}">
                <a16:creationId xmlns:a16="http://schemas.microsoft.com/office/drawing/2014/main" id="{6B068D46-915B-4985-A83B-0DBBA513B424}"/>
              </a:ext>
            </a:extLst>
          </p:cNvPr>
          <p:cNvSpPr>
            <a:spLocks noGrp="1"/>
          </p:cNvSpPr>
          <p:nvPr>
            <p:ph type="title"/>
          </p:nvPr>
        </p:nvSpPr>
        <p:spPr>
          <a:xfrm>
            <a:off x="0" y="467727"/>
            <a:ext cx="11449051" cy="495300"/>
          </a:xfrm>
          <a:effectLst/>
        </p:spPr>
        <p:txBody>
          <a:bodyPr/>
          <a:lstStyle/>
          <a:p>
            <a:r>
              <a:rPr lang="ru-RU" sz="2400" dirty="0">
                <a:latin typeface="Calibri" panose="020F0502020204030204" pitchFamily="34" charset="0"/>
                <a:cs typeface="Times New Roman" panose="02020603050405020304" pitchFamily="18" charset="0"/>
              </a:rPr>
              <a:t>Быстрое кодирование с классификатором ПО «СREDO_DAT»</a:t>
            </a:r>
          </a:p>
        </p:txBody>
      </p:sp>
    </p:spTree>
    <p:extLst>
      <p:ext uri="{BB962C8B-B14F-4D97-AF65-F5344CB8AC3E}">
        <p14:creationId xmlns:p14="http://schemas.microsoft.com/office/powerpoint/2010/main" val="363208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4" name="Рисунок 3" descr="Изображение выглядит как снимок экрана&#10;&#10;Описание создано с очень высокой степенью достоверности">
            <a:extLst>
              <a:ext uri="{FF2B5EF4-FFF2-40B4-BE49-F238E27FC236}">
                <a16:creationId xmlns:a16="http://schemas.microsoft.com/office/drawing/2014/main" id="{86486852-19DF-4351-A054-D3CADE858D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0183" y="965101"/>
            <a:ext cx="8491634" cy="5094980"/>
          </a:xfrm>
          <a:prstGeom prst="rect">
            <a:avLst/>
          </a:prstGeom>
          <a:ln w="19050">
            <a:solidFill>
              <a:srgbClr val="0098BA"/>
            </a:solidFill>
          </a:ln>
          <a:effectLst/>
        </p:spPr>
      </p:pic>
      <p:sp>
        <p:nvSpPr>
          <p:cNvPr id="5" name="Title 1">
            <a:extLst>
              <a:ext uri="{FF2B5EF4-FFF2-40B4-BE49-F238E27FC236}">
                <a16:creationId xmlns:a16="http://schemas.microsoft.com/office/drawing/2014/main" id="{C617C37A-2F19-41AD-AE35-7BC52508F31D}"/>
              </a:ext>
            </a:extLst>
          </p:cNvPr>
          <p:cNvSpPr>
            <a:spLocks noGrp="1"/>
          </p:cNvSpPr>
          <p:nvPr>
            <p:ph type="title"/>
          </p:nvPr>
        </p:nvSpPr>
        <p:spPr>
          <a:xfrm>
            <a:off x="0" y="467727"/>
            <a:ext cx="11449051" cy="495300"/>
          </a:xfrm>
          <a:effectLst/>
        </p:spPr>
        <p:txBody>
          <a:bodyPr/>
          <a:lstStyle/>
          <a:p>
            <a:r>
              <a:rPr lang="ru-RU" sz="2400" dirty="0">
                <a:latin typeface="Calibri" panose="020F0502020204030204" pitchFamily="34" charset="0"/>
                <a:cs typeface="Times New Roman" panose="02020603050405020304" pitchFamily="18" charset="0"/>
              </a:rPr>
              <a:t>Быстрое кодирование с классификатором ПО «СREDO_DAT»</a:t>
            </a:r>
          </a:p>
        </p:txBody>
      </p:sp>
    </p:spTree>
    <p:extLst>
      <p:ext uri="{BB962C8B-B14F-4D97-AF65-F5344CB8AC3E}">
        <p14:creationId xmlns:p14="http://schemas.microsoft.com/office/powerpoint/2010/main" val="24321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C617C37A-2F19-41AD-AE35-7BC52508F31D}"/>
              </a:ext>
            </a:extLst>
          </p:cNvPr>
          <p:cNvSpPr>
            <a:spLocks noGrp="1"/>
          </p:cNvSpPr>
          <p:nvPr>
            <p:ph type="title"/>
          </p:nvPr>
        </p:nvSpPr>
        <p:spPr>
          <a:xfrm>
            <a:off x="0" y="467727"/>
            <a:ext cx="11449051" cy="495300"/>
          </a:xfrm>
          <a:effectLst/>
        </p:spPr>
        <p:txBody>
          <a:bodyPr/>
          <a:lstStyle/>
          <a:p>
            <a:r>
              <a:rPr lang="ru-RU" altLang="ru-RU" sz="2400" dirty="0">
                <a:latin typeface="Calibri" panose="020F0502020204030204" pitchFamily="34" charset="0"/>
                <a:cs typeface="Times New Roman" panose="02020603050405020304" pitchFamily="18" charset="0"/>
              </a:rPr>
              <a:t>Алфавитно-цифровое кодирование</a:t>
            </a:r>
            <a:endParaRPr lang="ru-RU" sz="2400" dirty="0">
              <a:latin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F2145405-B43D-4B98-9E2C-D97E0AE2981E}"/>
              </a:ext>
            </a:extLst>
          </p:cNvPr>
          <p:cNvSpPr/>
          <p:nvPr/>
        </p:nvSpPr>
        <p:spPr>
          <a:xfrm>
            <a:off x="877078" y="1105287"/>
            <a:ext cx="6096000" cy="4647426"/>
          </a:xfrm>
          <a:prstGeom prst="rect">
            <a:avLst/>
          </a:prstGeom>
        </p:spPr>
        <p:txBody>
          <a:bodyPr>
            <a:spAutoFit/>
          </a:bodyPr>
          <a:lstStyle/>
          <a:p>
            <a:pPr marL="285750" indent="-285750">
              <a:buClr>
                <a:schemeClr val="tx2"/>
              </a:buClr>
              <a:buFont typeface="Wingdings" panose="05000000000000000000" pitchFamily="2" charset="2"/>
              <a:buChar char="§"/>
              <a:defRPr/>
            </a:pPr>
            <a:r>
              <a:rPr lang="ru-RU" b="1" dirty="0"/>
              <a:t>Преимущества </a:t>
            </a:r>
          </a:p>
          <a:p>
            <a:pPr marL="285750" indent="-285750">
              <a:buClr>
                <a:schemeClr val="tx2"/>
              </a:buClr>
              <a:buFont typeface="Wingdings" panose="05000000000000000000" pitchFamily="2" charset="2"/>
              <a:buChar char="§"/>
              <a:defRPr/>
            </a:pPr>
            <a:endParaRPr lang="ru-RU" b="1" dirty="0"/>
          </a:p>
          <a:p>
            <a:pPr marL="1028700" lvl="1">
              <a:buClr>
                <a:schemeClr val="tx2"/>
              </a:buClr>
              <a:buFont typeface="Wingdings" panose="05000000000000000000" pitchFamily="2" charset="2"/>
              <a:buChar char="§"/>
              <a:defRPr/>
            </a:pPr>
            <a:r>
              <a:rPr lang="ru-RU" sz="1400" b="1" dirty="0"/>
              <a:t>Большая библиотека кодов в поле</a:t>
            </a:r>
          </a:p>
          <a:p>
            <a:pPr marL="1028700" lvl="1">
              <a:buClr>
                <a:schemeClr val="tx2"/>
              </a:buClr>
              <a:buFont typeface="Wingdings" panose="05000000000000000000" pitchFamily="2" charset="2"/>
              <a:buChar char="§"/>
              <a:defRPr/>
            </a:pPr>
            <a:endParaRPr lang="ru-RU" sz="1400" b="1" dirty="0"/>
          </a:p>
          <a:p>
            <a:pPr marL="1028700" lvl="1">
              <a:buClr>
                <a:schemeClr val="tx2"/>
              </a:buClr>
              <a:buFont typeface="Wingdings" panose="05000000000000000000" pitchFamily="2" charset="2"/>
              <a:buChar char="§"/>
              <a:defRPr/>
            </a:pPr>
            <a:r>
              <a:rPr lang="ru-RU" sz="1400" b="1" dirty="0"/>
              <a:t>Корректная работа с классификатором настольного ПО </a:t>
            </a:r>
            <a:r>
              <a:rPr lang="en-US" sz="1400" b="1" dirty="0">
                <a:solidFill>
                  <a:srgbClr val="FF0000"/>
                </a:solidFill>
              </a:rPr>
              <a:t>CREDO</a:t>
            </a:r>
            <a:endParaRPr lang="ru-RU" sz="1400" b="1" dirty="0">
              <a:solidFill>
                <a:srgbClr val="FF0000"/>
              </a:solidFill>
            </a:endParaRPr>
          </a:p>
          <a:p>
            <a:pPr marL="1028700" lvl="1">
              <a:buClr>
                <a:schemeClr val="tx2"/>
              </a:buClr>
              <a:buFont typeface="Wingdings" panose="05000000000000000000" pitchFamily="2" charset="2"/>
              <a:buChar char="§"/>
              <a:defRPr/>
            </a:pPr>
            <a:endParaRPr lang="ru-RU" sz="1400" b="1" dirty="0">
              <a:solidFill>
                <a:srgbClr val="FF0000"/>
              </a:solidFill>
            </a:endParaRPr>
          </a:p>
          <a:p>
            <a:pPr marL="1028700" lvl="1">
              <a:buClr>
                <a:schemeClr val="tx2"/>
              </a:buClr>
              <a:buFont typeface="Wingdings" panose="05000000000000000000" pitchFamily="2" charset="2"/>
              <a:buChar char="§"/>
              <a:defRPr/>
            </a:pPr>
            <a:r>
              <a:rPr lang="ru-RU" sz="1400" b="1" dirty="0"/>
              <a:t>Нет необходимости в использовании памятки с таблицей кодов во время сбора полевых данных </a:t>
            </a:r>
          </a:p>
          <a:p>
            <a:pPr marL="1028700" lvl="1">
              <a:buClr>
                <a:schemeClr val="tx2"/>
              </a:buClr>
              <a:buFont typeface="Wingdings" panose="05000000000000000000" pitchFamily="2" charset="2"/>
              <a:buChar char="§"/>
              <a:defRPr/>
            </a:pPr>
            <a:endParaRPr lang="ru-RU" sz="1400" b="1" dirty="0">
              <a:solidFill>
                <a:srgbClr val="FF0000"/>
              </a:solidFill>
            </a:endParaRPr>
          </a:p>
          <a:p>
            <a:pPr marL="1028700" lvl="1">
              <a:buClr>
                <a:schemeClr val="tx2"/>
              </a:buClr>
              <a:buFont typeface="Wingdings" panose="05000000000000000000" pitchFamily="2" charset="2"/>
              <a:buChar char="§"/>
              <a:defRPr/>
            </a:pPr>
            <a:r>
              <a:rPr lang="ru-RU" sz="1400" b="1" dirty="0"/>
              <a:t>Поиск кодов по символам</a:t>
            </a:r>
          </a:p>
          <a:p>
            <a:pPr marL="1028700" lvl="1">
              <a:buClr>
                <a:schemeClr val="tx2"/>
              </a:buClr>
              <a:buFont typeface="Wingdings" panose="05000000000000000000" pitchFamily="2" charset="2"/>
              <a:buChar char="§"/>
              <a:defRPr/>
            </a:pPr>
            <a:endParaRPr lang="ru-RU" sz="1400" b="1" dirty="0"/>
          </a:p>
          <a:p>
            <a:pPr marL="1028700" lvl="1">
              <a:buClr>
                <a:schemeClr val="tx2"/>
              </a:buClr>
              <a:buFont typeface="Wingdings" panose="05000000000000000000" pitchFamily="2" charset="2"/>
              <a:buChar char="§"/>
              <a:defRPr/>
            </a:pPr>
            <a:r>
              <a:rPr lang="ru-RU" sz="1400" b="1" dirty="0"/>
              <a:t>Возможность работы в 3</a:t>
            </a:r>
            <a:r>
              <a:rPr lang="en-US" sz="1400" b="1" dirty="0"/>
              <a:t>D </a:t>
            </a:r>
            <a:r>
              <a:rPr lang="ru-RU" sz="1400" b="1" dirty="0"/>
              <a:t>для более удобной навигации во время измерений</a:t>
            </a:r>
          </a:p>
          <a:p>
            <a:pPr marL="1028700" lvl="1">
              <a:buClr>
                <a:schemeClr val="tx2"/>
              </a:buClr>
              <a:buFont typeface="Wingdings" panose="05000000000000000000" pitchFamily="2" charset="2"/>
              <a:buChar char="§"/>
              <a:defRPr/>
            </a:pPr>
            <a:endParaRPr lang="ru-RU" sz="1400" b="1" dirty="0"/>
          </a:p>
          <a:p>
            <a:pPr marL="342900" indent="-342900">
              <a:buClr>
                <a:schemeClr val="tx2"/>
              </a:buClr>
              <a:buFont typeface="Wingdings" panose="05000000000000000000" pitchFamily="2" charset="2"/>
              <a:buChar char="§"/>
              <a:defRPr/>
            </a:pPr>
            <a:r>
              <a:rPr lang="ru-RU" b="1" dirty="0"/>
              <a:t>Недостатки</a:t>
            </a:r>
          </a:p>
          <a:p>
            <a:pPr marL="342900" indent="-342900">
              <a:buClr>
                <a:schemeClr val="tx2"/>
              </a:buClr>
              <a:buFont typeface="Wingdings" panose="05000000000000000000" pitchFamily="2" charset="2"/>
              <a:buChar char="§"/>
              <a:defRPr/>
            </a:pPr>
            <a:endParaRPr lang="ru-RU" b="1" dirty="0"/>
          </a:p>
          <a:p>
            <a:pPr marL="1085850" lvl="1" indent="-342900">
              <a:buClr>
                <a:schemeClr val="tx2"/>
              </a:buClr>
              <a:buFont typeface="Wingdings" panose="05000000000000000000" pitchFamily="2" charset="2"/>
              <a:buChar char="§"/>
              <a:defRPr/>
            </a:pPr>
            <a:r>
              <a:rPr lang="ru-RU" sz="1400" b="1" dirty="0"/>
              <a:t>Необходимо разработать единую библиотеку кодов для дальнейшего использования во всех филиалах предприятия</a:t>
            </a:r>
          </a:p>
        </p:txBody>
      </p:sp>
      <p:pic>
        <p:nvPicPr>
          <p:cNvPr id="7" name="Picture 2">
            <a:extLst>
              <a:ext uri="{FF2B5EF4-FFF2-40B4-BE49-F238E27FC236}">
                <a16:creationId xmlns:a16="http://schemas.microsoft.com/office/drawing/2014/main" id="{4B93E29C-0456-442F-9CE4-2125F51122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1588" y="1484785"/>
            <a:ext cx="2986528" cy="179866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8673864C-F6C7-4F1D-BDF6-E69C6304F3A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31588" y="3705693"/>
            <a:ext cx="2986529" cy="18016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486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000"/>
                                        <p:tgtEl>
                                          <p:spTgt spid="7"/>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C617C37A-2F19-41AD-AE35-7BC52508F31D}"/>
              </a:ext>
            </a:extLst>
          </p:cNvPr>
          <p:cNvSpPr>
            <a:spLocks noGrp="1"/>
          </p:cNvSpPr>
          <p:nvPr>
            <p:ph type="title"/>
          </p:nvPr>
        </p:nvSpPr>
        <p:spPr>
          <a:xfrm>
            <a:off x="0" y="467727"/>
            <a:ext cx="11449051" cy="495300"/>
          </a:xfrm>
          <a:effectLst/>
        </p:spPr>
        <p:txBody>
          <a:bodyPr/>
          <a:lstStyle/>
          <a:p>
            <a:r>
              <a:rPr lang="ru-RU" altLang="ru-RU" sz="2400" dirty="0">
                <a:latin typeface="Calibri" panose="020F0502020204030204" pitchFamily="34" charset="0"/>
                <a:cs typeface="Times New Roman" panose="02020603050405020304" pitchFamily="18" charset="0"/>
              </a:rPr>
              <a:t>Смарт-кодирование</a:t>
            </a:r>
            <a:endParaRPr lang="ru-RU" sz="2400" dirty="0">
              <a:latin typeface="Calibri" panose="020F0502020204030204" pitchFamily="34" charset="0"/>
              <a:cs typeface="Times New Roman" panose="02020603050405020304" pitchFamily="18" charset="0"/>
            </a:endParaRPr>
          </a:p>
        </p:txBody>
      </p:sp>
      <p:pic>
        <p:nvPicPr>
          <p:cNvPr id="11" name="Picture 2">
            <a:extLst>
              <a:ext uri="{FF2B5EF4-FFF2-40B4-BE49-F238E27FC236}">
                <a16:creationId xmlns:a16="http://schemas.microsoft.com/office/drawing/2014/main" id="{821F4990-F322-441F-98B1-473FA52060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6679" y="1258839"/>
            <a:ext cx="7362080" cy="43695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a:extLst>
              <a:ext uri="{FF2B5EF4-FFF2-40B4-BE49-F238E27FC236}">
                <a16:creationId xmlns:a16="http://schemas.microsoft.com/office/drawing/2014/main" id="{9AB5F850-095D-493C-9865-53667E3CF75C}"/>
              </a:ext>
            </a:extLst>
          </p:cNvPr>
          <p:cNvSpPr/>
          <p:nvPr/>
        </p:nvSpPr>
        <p:spPr bwMode="auto">
          <a:xfrm>
            <a:off x="4655840" y="4005064"/>
            <a:ext cx="4824536" cy="338554"/>
          </a:xfrm>
          <a:prstGeom prst="rect">
            <a:avLst/>
          </a:prstGeom>
          <a:noFill/>
          <a:ln w="63500" cap="sq" cmpd="sng" algn="ctr">
            <a:solidFill>
              <a:schemeClr val="tx2"/>
            </a:solidFill>
            <a:prstDash val="solid"/>
            <a:bevel/>
            <a:headEnd type="none" w="med" len="med"/>
            <a:tailEnd type="none" w="med" len="med"/>
          </a:ln>
          <a:effectLst/>
        </p:spPr>
        <p:txBody>
          <a:bodyPr vert="horz" wrap="square" lIns="0" tIns="45720" rIns="0" bIns="45720" numCol="1" rtlCol="0" anchor="t" anchorCtr="0" compatLnSpc="1">
            <a:prstTxWarp prst="textNoShape">
              <a:avLst/>
            </a:prstTxWarp>
            <a:spAutoFit/>
          </a:bodyPr>
          <a:lstStyle/>
          <a:p>
            <a:pPr eaLnBrk="0" fontAlgn="base" hangingPunct="0">
              <a:spcBef>
                <a:spcPct val="50000"/>
              </a:spcBef>
              <a:spcAft>
                <a:spcPct val="0"/>
              </a:spcAft>
            </a:pPr>
            <a:endParaRPr lang="ru-RU" sz="1600">
              <a:latin typeface="Arial" charset="0"/>
            </a:endParaRPr>
          </a:p>
        </p:txBody>
      </p:sp>
      <p:pic>
        <p:nvPicPr>
          <p:cNvPr id="13" name="Picture 3">
            <a:extLst>
              <a:ext uri="{FF2B5EF4-FFF2-40B4-BE49-F238E27FC236}">
                <a16:creationId xmlns:a16="http://schemas.microsoft.com/office/drawing/2014/main" id="{2831E836-F27E-4265-9BA6-11DFED1F05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6680" y="1258839"/>
            <a:ext cx="7394575" cy="4423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Прямая со стрелкой 13">
            <a:extLst>
              <a:ext uri="{FF2B5EF4-FFF2-40B4-BE49-F238E27FC236}">
                <a16:creationId xmlns:a16="http://schemas.microsoft.com/office/drawing/2014/main" id="{26AF45E0-88B4-46CD-839C-ACA0317F7447}"/>
              </a:ext>
            </a:extLst>
          </p:cNvPr>
          <p:cNvCxnSpPr/>
          <p:nvPr/>
        </p:nvCxnSpPr>
        <p:spPr bwMode="auto">
          <a:xfrm flipV="1">
            <a:off x="3503712" y="4725144"/>
            <a:ext cx="3168352" cy="432048"/>
          </a:xfrm>
          <a:prstGeom prst="straightConnector1">
            <a:avLst/>
          </a:prstGeom>
          <a:noFill/>
          <a:ln w="76200" cap="flat" cmpd="sng" algn="ctr">
            <a:solidFill>
              <a:srgbClr val="0070C0"/>
            </a:solidFill>
            <a:prstDash val="solid"/>
            <a:round/>
            <a:headEnd type="none" w="med" len="med"/>
            <a:tailEnd type="triangle" w="med" len="med"/>
          </a:ln>
          <a:effectLst/>
        </p:spPr>
      </p:cxnSp>
      <p:cxnSp>
        <p:nvCxnSpPr>
          <p:cNvPr id="15" name="Прямая со стрелкой 14">
            <a:extLst>
              <a:ext uri="{FF2B5EF4-FFF2-40B4-BE49-F238E27FC236}">
                <a16:creationId xmlns:a16="http://schemas.microsoft.com/office/drawing/2014/main" id="{5B810781-AEA1-47C0-BAF0-4BEB7E99693A}"/>
              </a:ext>
            </a:extLst>
          </p:cNvPr>
          <p:cNvCxnSpPr/>
          <p:nvPr/>
        </p:nvCxnSpPr>
        <p:spPr bwMode="auto">
          <a:xfrm flipH="1" flipV="1">
            <a:off x="3935760" y="3470692"/>
            <a:ext cx="2664296" cy="1093855"/>
          </a:xfrm>
          <a:prstGeom prst="straightConnector1">
            <a:avLst/>
          </a:prstGeom>
          <a:noFill/>
          <a:ln w="76200" cap="flat" cmpd="sng" algn="ctr">
            <a:solidFill>
              <a:srgbClr val="0070C0"/>
            </a:solidFill>
            <a:prstDash val="solid"/>
            <a:round/>
            <a:headEnd type="none" w="med" len="med"/>
            <a:tailEnd type="triangle" w="med" len="med"/>
          </a:ln>
          <a:effectLst/>
        </p:spPr>
      </p:cxnSp>
      <p:cxnSp>
        <p:nvCxnSpPr>
          <p:cNvPr id="16" name="Прямая со стрелкой 15">
            <a:extLst>
              <a:ext uri="{FF2B5EF4-FFF2-40B4-BE49-F238E27FC236}">
                <a16:creationId xmlns:a16="http://schemas.microsoft.com/office/drawing/2014/main" id="{7E71D321-3D37-4419-8860-DBA7835A6DBA}"/>
              </a:ext>
            </a:extLst>
          </p:cNvPr>
          <p:cNvCxnSpPr/>
          <p:nvPr/>
        </p:nvCxnSpPr>
        <p:spPr bwMode="auto">
          <a:xfrm flipV="1">
            <a:off x="4160614" y="2132856"/>
            <a:ext cx="2511451" cy="1206792"/>
          </a:xfrm>
          <a:prstGeom prst="straightConnector1">
            <a:avLst/>
          </a:prstGeom>
          <a:noFill/>
          <a:ln w="76200" cap="flat" cmpd="sng" algn="ctr">
            <a:solidFill>
              <a:srgbClr val="0070C0"/>
            </a:solidFill>
            <a:prstDash val="solid"/>
            <a:round/>
            <a:headEnd type="none" w="med" len="med"/>
            <a:tailEnd type="triangle" w="med" len="med"/>
          </a:ln>
          <a:effectLst/>
        </p:spPr>
      </p:cxnSp>
    </p:spTree>
    <p:extLst>
      <p:ext uri="{BB962C8B-B14F-4D97-AF65-F5344CB8AC3E}">
        <p14:creationId xmlns:p14="http://schemas.microsoft.com/office/powerpoint/2010/main" val="2325073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ou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plus(out)">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heel(1)">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1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C617C37A-2F19-41AD-AE35-7BC52508F31D}"/>
              </a:ext>
            </a:extLst>
          </p:cNvPr>
          <p:cNvSpPr>
            <a:spLocks noGrp="1"/>
          </p:cNvSpPr>
          <p:nvPr>
            <p:ph type="title"/>
          </p:nvPr>
        </p:nvSpPr>
        <p:spPr>
          <a:xfrm>
            <a:off x="0" y="467727"/>
            <a:ext cx="11449051" cy="495300"/>
          </a:xfrm>
          <a:effectLst/>
        </p:spPr>
        <p:txBody>
          <a:bodyPr/>
          <a:lstStyle/>
          <a:p>
            <a:r>
              <a:rPr lang="ru-RU" altLang="ru-RU" sz="2400" dirty="0">
                <a:latin typeface="Calibri" panose="020F0502020204030204" pitchFamily="34" charset="0"/>
                <a:cs typeface="Times New Roman" panose="02020603050405020304" pitchFamily="18" charset="0"/>
              </a:rPr>
              <a:t>Смарт-кодирование</a:t>
            </a:r>
            <a:endParaRPr lang="ru-RU" sz="2400" dirty="0">
              <a:latin typeface="Calibri" panose="020F0502020204030204" pitchFamily="34" charset="0"/>
              <a:cs typeface="Times New Roman" panose="02020603050405020304" pitchFamily="18" charset="0"/>
            </a:endParaRPr>
          </a:p>
        </p:txBody>
      </p:sp>
      <p:pic>
        <p:nvPicPr>
          <p:cNvPr id="2" name="Рисунок 1">
            <a:extLst>
              <a:ext uri="{FF2B5EF4-FFF2-40B4-BE49-F238E27FC236}">
                <a16:creationId xmlns:a16="http://schemas.microsoft.com/office/drawing/2014/main" id="{C1D8A4F8-B03F-4134-8BC1-0BFE508C9EE7}"/>
              </a:ext>
            </a:extLst>
          </p:cNvPr>
          <p:cNvPicPr>
            <a:picLocks noChangeAspect="1"/>
          </p:cNvPicPr>
          <p:nvPr/>
        </p:nvPicPr>
        <p:blipFill>
          <a:blip r:embed="rId3"/>
          <a:stretch>
            <a:fillRect/>
          </a:stretch>
        </p:blipFill>
        <p:spPr>
          <a:xfrm>
            <a:off x="2295525" y="1152525"/>
            <a:ext cx="7600950" cy="4552950"/>
          </a:xfrm>
          <a:prstGeom prst="rect">
            <a:avLst/>
          </a:prstGeom>
          <a:ln w="19050">
            <a:solidFill>
              <a:schemeClr val="tx1"/>
            </a:solidFill>
          </a:ln>
          <a:effectLst/>
        </p:spPr>
      </p:pic>
    </p:spTree>
    <p:extLst>
      <p:ext uri="{BB962C8B-B14F-4D97-AF65-F5344CB8AC3E}">
        <p14:creationId xmlns:p14="http://schemas.microsoft.com/office/powerpoint/2010/main" val="366180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spc="-11"/>
              <a:t>Вынос в натуру</a:t>
            </a:r>
            <a:endParaRPr lang="en-GB" spc="-11" dirty="0">
              <a:solidFill>
                <a:srgbClr val="00B050"/>
              </a:solidFill>
            </a:endParaRPr>
          </a:p>
        </p:txBody>
      </p:sp>
      <p:pic>
        <p:nvPicPr>
          <p:cNvPr id="2" name="Рисунок 1">
            <a:extLst>
              <a:ext uri="{FF2B5EF4-FFF2-40B4-BE49-F238E27FC236}">
                <a16:creationId xmlns:a16="http://schemas.microsoft.com/office/drawing/2014/main" id="{E38BE56C-DF08-4D5C-AF17-EBBB7ECB9C78}"/>
              </a:ext>
            </a:extLst>
          </p:cNvPr>
          <p:cNvPicPr>
            <a:picLocks noChangeAspect="1"/>
          </p:cNvPicPr>
          <p:nvPr/>
        </p:nvPicPr>
        <p:blipFill>
          <a:blip r:embed="rId4"/>
          <a:stretch>
            <a:fillRect/>
          </a:stretch>
        </p:blipFill>
        <p:spPr>
          <a:xfrm>
            <a:off x="2286476" y="1143285"/>
            <a:ext cx="7619048" cy="4571429"/>
          </a:xfrm>
          <a:prstGeom prst="rect">
            <a:avLst/>
          </a:prstGeom>
          <a:ln w="19050">
            <a:solidFill>
              <a:schemeClr val="tx1"/>
            </a:solidFill>
          </a:ln>
          <a:effectLst/>
        </p:spPr>
      </p:pic>
    </p:spTree>
    <p:extLst>
      <p:ext uri="{BB962C8B-B14F-4D97-AF65-F5344CB8AC3E}">
        <p14:creationId xmlns:p14="http://schemas.microsoft.com/office/powerpoint/2010/main" val="30262300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spc="-11"/>
              <a:t>Вынос в натуру</a:t>
            </a:r>
            <a:endParaRPr lang="en-GB" spc="-11" dirty="0">
              <a:solidFill>
                <a:srgbClr val="00B050"/>
              </a:solidFill>
            </a:endParaRPr>
          </a:p>
        </p:txBody>
      </p:sp>
      <p:pic>
        <p:nvPicPr>
          <p:cNvPr id="6" name="Вынос в натуру с GS07">
            <a:hlinkClick r:id="" action="ppaction://media"/>
            <a:extLst>
              <a:ext uri="{FF2B5EF4-FFF2-40B4-BE49-F238E27FC236}">
                <a16:creationId xmlns:a16="http://schemas.microsoft.com/office/drawing/2014/main" id="{92C9073A-97E3-402E-96D9-3F54426683A0}"/>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1946894" y="1242022"/>
            <a:ext cx="8298211" cy="4748421"/>
          </a:xfrm>
          <a:prstGeom prst="rect">
            <a:avLst/>
          </a:prstGeom>
        </p:spPr>
      </p:pic>
    </p:spTree>
    <p:extLst>
      <p:ext uri="{BB962C8B-B14F-4D97-AF65-F5344CB8AC3E}">
        <p14:creationId xmlns:p14="http://schemas.microsoft.com/office/powerpoint/2010/main" val="11966682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18182">
                <p:cTn id="12" fill="hold" display="0">
                  <p:stCondLst>
                    <p:cond delay="indefinite"/>
                  </p:stCondLst>
                </p:cTn>
                <p:tgtEl>
                  <p:spTgt spid="6"/>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Рисунок 2">
            <a:extLst>
              <a:ext uri="{FF2B5EF4-FFF2-40B4-BE49-F238E27FC236}">
                <a16:creationId xmlns:a16="http://schemas.microsoft.com/office/drawing/2014/main" id="{84F18AA2-3B63-4DB3-8FF4-D55E66030E7F}"/>
              </a:ext>
            </a:extLst>
          </p:cNvPr>
          <p:cNvPicPr>
            <a:picLocks noChangeAspect="1"/>
          </p:cNvPicPr>
          <p:nvPr/>
        </p:nvPicPr>
        <p:blipFill>
          <a:blip r:embed="rId4"/>
          <a:stretch>
            <a:fillRect/>
          </a:stretch>
        </p:blipFill>
        <p:spPr>
          <a:xfrm>
            <a:off x="2190750" y="1266825"/>
            <a:ext cx="7581900" cy="4552950"/>
          </a:xfrm>
          <a:prstGeom prst="rect">
            <a:avLst/>
          </a:prstGeom>
          <a:ln w="19050">
            <a:solidFill>
              <a:schemeClr val="tx1"/>
            </a:solidFill>
          </a:ln>
          <a:effectLst/>
        </p:spPr>
      </p:pic>
      <p:sp>
        <p:nvSpPr>
          <p:cNvPr id="5" name="Title 1">
            <a:extLst>
              <a:ext uri="{FF2B5EF4-FFF2-40B4-BE49-F238E27FC236}">
                <a16:creationId xmlns:a16="http://schemas.microsoft.com/office/drawing/2014/main" id="{00E12820-A696-4BDC-889A-AF646FA7832D}"/>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Импорт и экспорт данных</a:t>
            </a:r>
            <a:endParaRPr lang="en-GB" spc="-11" dirty="0">
              <a:solidFill>
                <a:srgbClr val="00B050"/>
              </a:solidFill>
            </a:endParaRPr>
          </a:p>
        </p:txBody>
      </p:sp>
    </p:spTree>
    <p:extLst>
      <p:ext uri="{BB962C8B-B14F-4D97-AF65-F5344CB8AC3E}">
        <p14:creationId xmlns:p14="http://schemas.microsoft.com/office/powerpoint/2010/main" val="3738950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Рисунок 1">
            <a:extLst>
              <a:ext uri="{FF2B5EF4-FFF2-40B4-BE49-F238E27FC236}">
                <a16:creationId xmlns:a16="http://schemas.microsoft.com/office/drawing/2014/main" id="{77AA43D0-049C-44F4-899A-66EF15D17EF1}"/>
              </a:ext>
            </a:extLst>
          </p:cNvPr>
          <p:cNvPicPr>
            <a:picLocks noChangeAspect="1"/>
          </p:cNvPicPr>
          <p:nvPr/>
        </p:nvPicPr>
        <p:blipFill>
          <a:blip r:embed="rId3"/>
          <a:stretch>
            <a:fillRect/>
          </a:stretch>
        </p:blipFill>
        <p:spPr>
          <a:xfrm>
            <a:off x="2205037" y="1287780"/>
            <a:ext cx="7553325" cy="4533900"/>
          </a:xfrm>
          <a:prstGeom prst="rect">
            <a:avLst/>
          </a:prstGeom>
          <a:ln w="19050">
            <a:solidFill>
              <a:schemeClr val="tx1"/>
            </a:solidFill>
          </a:ln>
          <a:effectLst/>
        </p:spPr>
      </p:pic>
      <p:sp>
        <p:nvSpPr>
          <p:cNvPr id="5" name="Title 1">
            <a:extLst>
              <a:ext uri="{FF2B5EF4-FFF2-40B4-BE49-F238E27FC236}">
                <a16:creationId xmlns:a16="http://schemas.microsoft.com/office/drawing/2014/main" id="{F2BE7A6E-CF86-4E4E-B857-191145921BB7}"/>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Импорт и экспорт данных</a:t>
            </a:r>
            <a:endParaRPr lang="en-GB" spc="-11" dirty="0">
              <a:solidFill>
                <a:srgbClr val="00B050"/>
              </a:solidFill>
            </a:endParaRPr>
          </a:p>
        </p:txBody>
      </p:sp>
    </p:spTree>
    <p:extLst>
      <p:ext uri="{BB962C8B-B14F-4D97-AF65-F5344CB8AC3E}">
        <p14:creationId xmlns:p14="http://schemas.microsoft.com/office/powerpoint/2010/main" val="234863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8C5350B-A4BB-4BDE-A17C-3CE335590DC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021611" y="1068861"/>
            <a:ext cx="1405419" cy="1027009"/>
          </a:xfrm>
          <a:prstGeom prst="rect">
            <a:avLst/>
          </a:prstGeom>
          <a:noFill/>
          <a:ln w="19050">
            <a:solidFill>
              <a:schemeClr val="accent1"/>
            </a:solidFill>
          </a:ln>
        </p:spPr>
      </p:pic>
      <p:pic>
        <p:nvPicPr>
          <p:cNvPr id="3" name="Рисунок 2">
            <a:extLst>
              <a:ext uri="{FF2B5EF4-FFF2-40B4-BE49-F238E27FC236}">
                <a16:creationId xmlns:a16="http://schemas.microsoft.com/office/drawing/2014/main" id="{1E6CCF5F-CD25-476F-9B5B-C238E9462DE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12122" y="1586523"/>
            <a:ext cx="5953778" cy="2113535"/>
          </a:xfrm>
          <a:prstGeom prst="rect">
            <a:avLst/>
          </a:prstGeom>
          <a:noFill/>
          <a:ln w="19050">
            <a:solidFill>
              <a:schemeClr val="accent1"/>
            </a:solidFill>
          </a:ln>
        </p:spPr>
      </p:pic>
      <p:sp>
        <p:nvSpPr>
          <p:cNvPr id="5" name="Прямоугольник 4">
            <a:extLst>
              <a:ext uri="{FF2B5EF4-FFF2-40B4-BE49-F238E27FC236}">
                <a16:creationId xmlns:a16="http://schemas.microsoft.com/office/drawing/2014/main" id="{EC4F5AA9-2CD7-4238-91FC-05585AFDCEE3}"/>
              </a:ext>
            </a:extLst>
          </p:cNvPr>
          <p:cNvSpPr/>
          <p:nvPr/>
        </p:nvSpPr>
        <p:spPr>
          <a:xfrm>
            <a:off x="495301" y="3562595"/>
            <a:ext cx="6212821" cy="1324658"/>
          </a:xfrm>
          <a:prstGeom prst="rect">
            <a:avLst/>
          </a:prstGeom>
        </p:spPr>
        <p:txBody>
          <a:bodyPr wrap="square">
            <a:spAutoFit/>
          </a:bodyPr>
          <a:lstStyle/>
          <a:p>
            <a:pPr>
              <a:lnSpc>
                <a:spcPct val="107000"/>
              </a:lnSpc>
              <a:spcAft>
                <a:spcPts val="0"/>
              </a:spcAft>
            </a:pPr>
            <a:r>
              <a:rPr lang="ru-RU" sz="1200" dirty="0">
                <a:solidFill>
                  <a:srgbClr val="000000"/>
                </a:solidFill>
                <a:latin typeface="HelveticaCyr-Upright"/>
                <a:ea typeface="Times New Roman" panose="02020603050405020304" pitchFamily="18" charset="0"/>
                <a:cs typeface="Times New Roman" panose="02020603050405020304" pitchFamily="18" charset="0"/>
              </a:rPr>
              <a:t> </a:t>
            </a:r>
            <a:endParaRPr lang="ru-RU" sz="1600" dirty="0">
              <a:solidFill>
                <a:srgbClr val="545559"/>
              </a:solidFill>
            </a:endParaRPr>
          </a:p>
          <a:p>
            <a:pPr algn="just">
              <a:lnSpc>
                <a:spcPct val="107000"/>
              </a:lnSpc>
              <a:spcAft>
                <a:spcPts val="800"/>
              </a:spcAft>
            </a:pPr>
            <a:r>
              <a:rPr lang="ru-RU" sz="1600" dirty="0">
                <a:solidFill>
                  <a:srgbClr val="545559"/>
                </a:solidFill>
              </a:rPr>
              <a:t>Редактор створов является дополнительным компонентом к программам по работе с дорогами. Он предназначен для быстрого и простого создания новых или внесения изменений в существующие профили. </a:t>
            </a:r>
          </a:p>
        </p:txBody>
      </p:sp>
      <p:pic>
        <p:nvPicPr>
          <p:cNvPr id="6" name="Рисунок 5">
            <a:extLst>
              <a:ext uri="{FF2B5EF4-FFF2-40B4-BE49-F238E27FC236}">
                <a16:creationId xmlns:a16="http://schemas.microsoft.com/office/drawing/2014/main" id="{E260E312-3EA2-40C7-BF7E-7B4498F54F0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974589" y="4755398"/>
            <a:ext cx="2047022" cy="1262846"/>
          </a:xfrm>
          <a:prstGeom prst="rect">
            <a:avLst/>
          </a:prstGeom>
          <a:noFill/>
          <a:ln w="19050">
            <a:solidFill>
              <a:schemeClr val="accent1"/>
            </a:solidFill>
          </a:ln>
        </p:spPr>
      </p:pic>
      <p:sp>
        <p:nvSpPr>
          <p:cNvPr id="7" name="Прямоугольник 6">
            <a:extLst>
              <a:ext uri="{FF2B5EF4-FFF2-40B4-BE49-F238E27FC236}">
                <a16:creationId xmlns:a16="http://schemas.microsoft.com/office/drawing/2014/main" id="{00EF2ABE-A67B-4874-B5DB-2199634B1CA4}"/>
              </a:ext>
            </a:extLst>
          </p:cNvPr>
          <p:cNvSpPr/>
          <p:nvPr/>
        </p:nvSpPr>
        <p:spPr>
          <a:xfrm>
            <a:off x="785382" y="1160384"/>
            <a:ext cx="4950651" cy="336631"/>
          </a:xfrm>
          <a:prstGeom prst="rect">
            <a:avLst/>
          </a:prstGeom>
        </p:spPr>
        <p:txBody>
          <a:bodyPr wrap="none">
            <a:spAutoFit/>
          </a:bodyPr>
          <a:lstStyle/>
          <a:p>
            <a:pPr>
              <a:lnSpc>
                <a:spcPct val="107000"/>
              </a:lnSpc>
              <a:spcAft>
                <a:spcPts val="800"/>
              </a:spcAft>
            </a:pPr>
            <a:r>
              <a:rPr lang="ru-RU" sz="1600" dirty="0">
                <a:solidFill>
                  <a:srgbClr val="545559"/>
                </a:solidFill>
              </a:rPr>
              <a:t>Поддерживаемые этим приложением элементы:  </a:t>
            </a:r>
          </a:p>
        </p:txBody>
      </p:sp>
      <p:sp>
        <p:nvSpPr>
          <p:cNvPr id="8" name="Прямоугольник 7">
            <a:extLst>
              <a:ext uri="{FF2B5EF4-FFF2-40B4-BE49-F238E27FC236}">
                <a16:creationId xmlns:a16="http://schemas.microsoft.com/office/drawing/2014/main" id="{6F3D5534-F822-49A9-9C83-08E8A6BA01EE}"/>
              </a:ext>
            </a:extLst>
          </p:cNvPr>
          <p:cNvSpPr/>
          <p:nvPr/>
        </p:nvSpPr>
        <p:spPr>
          <a:xfrm>
            <a:off x="553710" y="5083260"/>
            <a:ext cx="6154411" cy="1127040"/>
          </a:xfrm>
          <a:prstGeom prst="rect">
            <a:avLst/>
          </a:prstGeom>
        </p:spPr>
        <p:txBody>
          <a:bodyPr wrap="square">
            <a:spAutoFit/>
          </a:bodyPr>
          <a:lstStyle/>
          <a:p>
            <a:pPr algn="just">
              <a:lnSpc>
                <a:spcPct val="107000"/>
              </a:lnSpc>
              <a:spcAft>
                <a:spcPts val="800"/>
              </a:spcAft>
            </a:pPr>
            <a:r>
              <a:rPr lang="ru-RU" sz="1600" dirty="0">
                <a:solidFill>
                  <a:srgbClr val="545559"/>
                </a:solidFill>
              </a:rPr>
              <a:t>Профили могут задаваться не только линиями, но и различными типами кривых. Благодаря этому мы имеем возможность создавать даже сложные элементы, прямо на борту прибора. </a:t>
            </a:r>
          </a:p>
        </p:txBody>
      </p:sp>
      <p:pic>
        <p:nvPicPr>
          <p:cNvPr id="9" name="Рисунок 8">
            <a:extLst>
              <a:ext uri="{FF2B5EF4-FFF2-40B4-BE49-F238E27FC236}">
                <a16:creationId xmlns:a16="http://schemas.microsoft.com/office/drawing/2014/main" id="{F2DCF55A-5B6D-4DDA-86A4-ADE558AE5BAC}"/>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974589" y="3245413"/>
            <a:ext cx="2047022" cy="1262846"/>
          </a:xfrm>
          <a:prstGeom prst="rect">
            <a:avLst/>
          </a:prstGeom>
          <a:noFill/>
          <a:ln w="19050">
            <a:solidFill>
              <a:schemeClr val="accent1"/>
            </a:solidFill>
          </a:ln>
        </p:spPr>
      </p:pic>
      <p:sp>
        <p:nvSpPr>
          <p:cNvPr id="15" name="Заголовок 14">
            <a:extLst>
              <a:ext uri="{FF2B5EF4-FFF2-40B4-BE49-F238E27FC236}">
                <a16:creationId xmlns:a16="http://schemas.microsoft.com/office/drawing/2014/main" id="{F9904C6A-6B28-4977-BDDC-3B0632B4ABC1}"/>
              </a:ext>
            </a:extLst>
          </p:cNvPr>
          <p:cNvSpPr>
            <a:spLocks noGrp="1"/>
          </p:cNvSpPr>
          <p:nvPr>
            <p:ph type="title"/>
          </p:nvPr>
        </p:nvSpPr>
        <p:spPr/>
        <p:txBody>
          <a:bodyPr/>
          <a:lstStyle/>
          <a:p>
            <a:r>
              <a:rPr lang="ru-RU" spc="-11" dirty="0"/>
              <a:t>Редактор профилей</a:t>
            </a:r>
            <a:endParaRPr lang="ru-RU" dirty="0"/>
          </a:p>
        </p:txBody>
      </p:sp>
    </p:spTree>
    <p:extLst>
      <p:ext uri="{BB962C8B-B14F-4D97-AF65-F5344CB8AC3E}">
        <p14:creationId xmlns:p14="http://schemas.microsoft.com/office/powerpoint/2010/main" val="3912295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5" name="Title 1">
            <a:extLst>
              <a:ext uri="{FF2B5EF4-FFF2-40B4-BE49-F238E27FC236}">
                <a16:creationId xmlns:a16="http://schemas.microsoft.com/office/drawing/2014/main" id="{F2BE7A6E-CF86-4E4E-B857-191145921BB7}"/>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Редактор профилей</a:t>
            </a:r>
            <a:endParaRPr lang="en-GB" spc="-11" dirty="0">
              <a:solidFill>
                <a:srgbClr val="00B050"/>
              </a:solidFill>
            </a:endParaRPr>
          </a:p>
        </p:txBody>
      </p:sp>
      <p:pic>
        <p:nvPicPr>
          <p:cNvPr id="3" name="Рисунок 2" descr="Изображение выглядит как снимок экрана&#10;&#10;Описание создано с очень высокой степенью достоверности">
            <a:extLst>
              <a:ext uri="{FF2B5EF4-FFF2-40B4-BE49-F238E27FC236}">
                <a16:creationId xmlns:a16="http://schemas.microsoft.com/office/drawing/2014/main" id="{1154BE6C-E7B3-4044-B3A3-BE39EA140AC5}"/>
              </a:ext>
            </a:extLst>
          </p:cNvPr>
          <p:cNvPicPr>
            <a:picLocks noChangeAspect="1"/>
          </p:cNvPicPr>
          <p:nvPr/>
        </p:nvPicPr>
        <p:blipFill>
          <a:blip r:embed="rId4"/>
          <a:stretch>
            <a:fillRect/>
          </a:stretch>
        </p:blipFill>
        <p:spPr>
          <a:xfrm>
            <a:off x="1666465" y="1254871"/>
            <a:ext cx="8857926" cy="4727918"/>
          </a:xfrm>
          <a:prstGeom prst="rect">
            <a:avLst/>
          </a:prstGeom>
          <a:ln w="19050">
            <a:solidFill>
              <a:schemeClr val="tx1"/>
            </a:solidFill>
          </a:ln>
          <a:effectLst/>
        </p:spPr>
      </p:pic>
    </p:spTree>
    <p:extLst>
      <p:ext uri="{BB962C8B-B14F-4D97-AF65-F5344CB8AC3E}">
        <p14:creationId xmlns:p14="http://schemas.microsoft.com/office/powerpoint/2010/main" val="31493222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Рисунок 2">
            <a:extLst>
              <a:ext uri="{FF2B5EF4-FFF2-40B4-BE49-F238E27FC236}">
                <a16:creationId xmlns:a16="http://schemas.microsoft.com/office/drawing/2014/main" id="{CA0A31F7-0D20-4AC9-9F73-39D4E4FB7174}"/>
              </a:ext>
            </a:extLst>
          </p:cNvPr>
          <p:cNvPicPr>
            <a:picLocks noChangeAspect="1"/>
          </p:cNvPicPr>
          <p:nvPr/>
        </p:nvPicPr>
        <p:blipFill>
          <a:blip r:embed="rId3"/>
          <a:stretch>
            <a:fillRect/>
          </a:stretch>
        </p:blipFill>
        <p:spPr>
          <a:xfrm>
            <a:off x="2286000" y="1038225"/>
            <a:ext cx="7620000" cy="4781550"/>
          </a:xfrm>
          <a:prstGeom prst="rect">
            <a:avLst/>
          </a:prstGeom>
          <a:ln w="19050">
            <a:solidFill>
              <a:schemeClr val="tx1"/>
            </a:solidFill>
          </a:ln>
          <a:effectLst/>
        </p:spPr>
      </p:pic>
      <p:sp>
        <p:nvSpPr>
          <p:cNvPr id="4" name="Title 1">
            <a:extLst>
              <a:ext uri="{FF2B5EF4-FFF2-40B4-BE49-F238E27FC236}">
                <a16:creationId xmlns:a16="http://schemas.microsoft.com/office/drawing/2014/main" id="{BF5A72B5-25CD-4F0A-BFC0-1AD6AE701E80}"/>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Определение системы координат</a:t>
            </a:r>
            <a:endParaRPr lang="en-GB" spc="-11" dirty="0">
              <a:solidFill>
                <a:srgbClr val="00B050"/>
              </a:solidFill>
            </a:endParaRPr>
          </a:p>
        </p:txBody>
      </p:sp>
    </p:spTree>
    <p:extLst>
      <p:ext uri="{BB962C8B-B14F-4D97-AF65-F5344CB8AC3E}">
        <p14:creationId xmlns:p14="http://schemas.microsoft.com/office/powerpoint/2010/main" val="310101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Рисунок 1">
            <a:extLst>
              <a:ext uri="{FF2B5EF4-FFF2-40B4-BE49-F238E27FC236}">
                <a16:creationId xmlns:a16="http://schemas.microsoft.com/office/drawing/2014/main" id="{154B3AB0-9BA7-4277-899A-8FD790D01429}"/>
              </a:ext>
            </a:extLst>
          </p:cNvPr>
          <p:cNvPicPr>
            <a:picLocks noChangeAspect="1"/>
          </p:cNvPicPr>
          <p:nvPr/>
        </p:nvPicPr>
        <p:blipFill>
          <a:blip r:embed="rId3"/>
          <a:stretch>
            <a:fillRect/>
          </a:stretch>
        </p:blipFill>
        <p:spPr>
          <a:xfrm>
            <a:off x="2300287" y="1211170"/>
            <a:ext cx="7591425" cy="4810125"/>
          </a:xfrm>
          <a:prstGeom prst="rect">
            <a:avLst/>
          </a:prstGeom>
          <a:ln w="19050">
            <a:solidFill>
              <a:schemeClr val="tx1"/>
            </a:solidFill>
          </a:ln>
          <a:effectLst/>
        </p:spPr>
      </p:pic>
      <p:sp>
        <p:nvSpPr>
          <p:cNvPr id="4" name="Title 1">
            <a:extLst>
              <a:ext uri="{FF2B5EF4-FFF2-40B4-BE49-F238E27FC236}">
                <a16:creationId xmlns:a16="http://schemas.microsoft.com/office/drawing/2014/main" id="{FF2458B5-403E-4D80-976F-755919B83921}"/>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Определение системы координат</a:t>
            </a:r>
            <a:endParaRPr lang="en-GB" spc="-11" dirty="0">
              <a:solidFill>
                <a:srgbClr val="00B050"/>
              </a:solidFill>
            </a:endParaRPr>
          </a:p>
        </p:txBody>
      </p:sp>
    </p:spTree>
    <p:extLst>
      <p:ext uri="{BB962C8B-B14F-4D97-AF65-F5344CB8AC3E}">
        <p14:creationId xmlns:p14="http://schemas.microsoft.com/office/powerpoint/2010/main" val="173917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3" name="Рисунок 2">
            <a:extLst>
              <a:ext uri="{FF2B5EF4-FFF2-40B4-BE49-F238E27FC236}">
                <a16:creationId xmlns:a16="http://schemas.microsoft.com/office/drawing/2014/main" id="{EEAED853-70A1-4833-B43F-CC4EA78C7CC0}"/>
              </a:ext>
            </a:extLst>
          </p:cNvPr>
          <p:cNvPicPr>
            <a:picLocks noChangeAspect="1"/>
          </p:cNvPicPr>
          <p:nvPr/>
        </p:nvPicPr>
        <p:blipFill>
          <a:blip r:embed="rId3"/>
          <a:stretch>
            <a:fillRect/>
          </a:stretch>
        </p:blipFill>
        <p:spPr>
          <a:xfrm>
            <a:off x="2305050" y="1234983"/>
            <a:ext cx="7581900" cy="4762500"/>
          </a:xfrm>
          <a:prstGeom prst="rect">
            <a:avLst/>
          </a:prstGeom>
          <a:ln w="19050">
            <a:solidFill>
              <a:schemeClr val="tx1"/>
            </a:solidFill>
          </a:ln>
          <a:effectLst/>
        </p:spPr>
      </p:pic>
      <p:sp>
        <p:nvSpPr>
          <p:cNvPr id="4" name="Title 1">
            <a:extLst>
              <a:ext uri="{FF2B5EF4-FFF2-40B4-BE49-F238E27FC236}">
                <a16:creationId xmlns:a16="http://schemas.microsoft.com/office/drawing/2014/main" id="{136A5000-31A9-43DE-8C67-0F6E3C80BE98}"/>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Определение системы координат</a:t>
            </a:r>
            <a:endParaRPr lang="en-GB" spc="-11" dirty="0">
              <a:solidFill>
                <a:srgbClr val="00B050"/>
              </a:solidFill>
            </a:endParaRPr>
          </a:p>
        </p:txBody>
      </p:sp>
    </p:spTree>
    <p:extLst>
      <p:ext uri="{BB962C8B-B14F-4D97-AF65-F5344CB8AC3E}">
        <p14:creationId xmlns:p14="http://schemas.microsoft.com/office/powerpoint/2010/main" val="3281231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4" name="Title 1">
            <a:extLst>
              <a:ext uri="{FF2B5EF4-FFF2-40B4-BE49-F238E27FC236}">
                <a16:creationId xmlns:a16="http://schemas.microsoft.com/office/drawing/2014/main" id="{136A5000-31A9-43DE-8C67-0F6E3C80BE98}"/>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Создание точек и линий</a:t>
            </a:r>
            <a:endParaRPr lang="en-GB" spc="-11" dirty="0">
              <a:solidFill>
                <a:srgbClr val="00B050"/>
              </a:solidFill>
            </a:endParaRPr>
          </a:p>
        </p:txBody>
      </p:sp>
      <p:pic>
        <p:nvPicPr>
          <p:cNvPr id="2" name="Рисунок 1">
            <a:extLst>
              <a:ext uri="{FF2B5EF4-FFF2-40B4-BE49-F238E27FC236}">
                <a16:creationId xmlns:a16="http://schemas.microsoft.com/office/drawing/2014/main" id="{803F852B-24C9-48E2-8402-EEB2D2730149}"/>
              </a:ext>
            </a:extLst>
          </p:cNvPr>
          <p:cNvPicPr>
            <a:picLocks noChangeAspect="1"/>
          </p:cNvPicPr>
          <p:nvPr/>
        </p:nvPicPr>
        <p:blipFill>
          <a:blip r:embed="rId3"/>
          <a:stretch>
            <a:fillRect/>
          </a:stretch>
        </p:blipFill>
        <p:spPr>
          <a:xfrm>
            <a:off x="1023293" y="1393110"/>
            <a:ext cx="10379806" cy="4071779"/>
          </a:xfrm>
          <a:prstGeom prst="rect">
            <a:avLst/>
          </a:prstGeom>
          <a:ln w="19050">
            <a:solidFill>
              <a:schemeClr val="tx1"/>
            </a:solidFill>
          </a:ln>
          <a:effectLst/>
        </p:spPr>
      </p:pic>
    </p:spTree>
    <p:extLst>
      <p:ext uri="{BB962C8B-B14F-4D97-AF65-F5344CB8AC3E}">
        <p14:creationId xmlns:p14="http://schemas.microsoft.com/office/powerpoint/2010/main" val="134574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4" name="Title 1">
            <a:extLst>
              <a:ext uri="{FF2B5EF4-FFF2-40B4-BE49-F238E27FC236}">
                <a16:creationId xmlns:a16="http://schemas.microsoft.com/office/drawing/2014/main" id="{136A5000-31A9-43DE-8C67-0F6E3C80BE98}"/>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Создание точек и линий</a:t>
            </a:r>
            <a:endParaRPr lang="en-GB" spc="-11" dirty="0">
              <a:solidFill>
                <a:srgbClr val="00B050"/>
              </a:solidFill>
            </a:endParaRPr>
          </a:p>
        </p:txBody>
      </p:sp>
      <p:pic>
        <p:nvPicPr>
          <p:cNvPr id="3" name="Рисунок 2">
            <a:extLst>
              <a:ext uri="{FF2B5EF4-FFF2-40B4-BE49-F238E27FC236}">
                <a16:creationId xmlns:a16="http://schemas.microsoft.com/office/drawing/2014/main" id="{829DC460-D2F3-4B81-A567-2E427881647F}"/>
              </a:ext>
            </a:extLst>
          </p:cNvPr>
          <p:cNvPicPr>
            <a:picLocks noChangeAspect="1"/>
          </p:cNvPicPr>
          <p:nvPr/>
        </p:nvPicPr>
        <p:blipFill>
          <a:blip r:embed="rId3"/>
          <a:stretch>
            <a:fillRect/>
          </a:stretch>
        </p:blipFill>
        <p:spPr>
          <a:xfrm>
            <a:off x="1180322" y="943623"/>
            <a:ext cx="9722743" cy="4970753"/>
          </a:xfrm>
          <a:prstGeom prst="rect">
            <a:avLst/>
          </a:prstGeom>
          <a:ln w="19050">
            <a:solidFill>
              <a:schemeClr val="tx1"/>
            </a:solidFill>
          </a:ln>
          <a:effectLst/>
        </p:spPr>
      </p:pic>
    </p:spTree>
    <p:extLst>
      <p:ext uri="{BB962C8B-B14F-4D97-AF65-F5344CB8AC3E}">
        <p14:creationId xmlns:p14="http://schemas.microsoft.com/office/powerpoint/2010/main" val="201006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3D1F75F-63C5-4633-9C1F-1C36FDC9830C}"/>
              </a:ext>
            </a:extLst>
          </p:cNvPr>
          <p:cNvSpPr txBox="1"/>
          <p:nvPr/>
        </p:nvSpPr>
        <p:spPr>
          <a:xfrm>
            <a:off x="877078" y="6419461"/>
            <a:ext cx="606489" cy="123111"/>
          </a:xfrm>
          <a:prstGeom prst="rect">
            <a:avLst/>
          </a:prstGeom>
          <a:solidFill>
            <a:schemeClr val="bg2"/>
          </a:solidFill>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3" name="Прямоугольник 2">
            <a:extLst>
              <a:ext uri="{FF2B5EF4-FFF2-40B4-BE49-F238E27FC236}">
                <a16:creationId xmlns:a16="http://schemas.microsoft.com/office/drawing/2014/main" id="{01C7FF36-7D14-4AF7-9546-D15DCC2BF91E}"/>
              </a:ext>
            </a:extLst>
          </p:cNvPr>
          <p:cNvSpPr/>
          <p:nvPr/>
        </p:nvSpPr>
        <p:spPr>
          <a:xfrm>
            <a:off x="6499931" y="1513248"/>
            <a:ext cx="5456593" cy="1554272"/>
          </a:xfrm>
          <a:prstGeom prst="rect">
            <a:avLst/>
          </a:prstGeom>
        </p:spPr>
        <p:txBody>
          <a:bodyPr wrap="square">
            <a:spAutoFit/>
          </a:bodyPr>
          <a:lstStyle/>
          <a:p>
            <a:pPr defTabSz="685749">
              <a:spcBef>
                <a:spcPts val="300"/>
              </a:spcBef>
              <a:spcAft>
                <a:spcPts val="300"/>
              </a:spcAft>
              <a:buClr>
                <a:schemeClr val="accent1"/>
              </a:buClr>
            </a:pPr>
            <a:r>
              <a:rPr lang="ru-RU" sz="1600" dirty="0">
                <a:solidFill>
                  <a:srgbClr val="545559"/>
                </a:solidFill>
              </a:rPr>
              <a:t>COGO — это приложение для выполнения Координатных Геометрических вычислений, таких как:</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координаты точек</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дирекционные углы</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расстояния между точками</a:t>
            </a:r>
          </a:p>
        </p:txBody>
      </p:sp>
      <p:pic>
        <p:nvPicPr>
          <p:cNvPr id="13" name="Рисунок 12">
            <a:extLst>
              <a:ext uri="{FF2B5EF4-FFF2-40B4-BE49-F238E27FC236}">
                <a16:creationId xmlns:a16="http://schemas.microsoft.com/office/drawing/2014/main" id="{93D6E2F9-32B9-473D-8AD0-BC05753831FD}"/>
              </a:ext>
            </a:extLst>
          </p:cNvPr>
          <p:cNvPicPr>
            <a:picLocks noChangeAspect="1"/>
          </p:cNvPicPr>
          <p:nvPr/>
        </p:nvPicPr>
        <p:blipFill>
          <a:blip r:embed="rId3"/>
          <a:stretch>
            <a:fillRect/>
          </a:stretch>
        </p:blipFill>
        <p:spPr>
          <a:xfrm>
            <a:off x="371490" y="1901504"/>
            <a:ext cx="5724510" cy="3429458"/>
          </a:xfrm>
          <a:prstGeom prst="rect">
            <a:avLst/>
          </a:prstGeom>
          <a:ln w="19050">
            <a:solidFill>
              <a:schemeClr val="tx1"/>
            </a:solidFill>
          </a:ln>
          <a:effectLst/>
        </p:spPr>
      </p:pic>
      <p:sp>
        <p:nvSpPr>
          <p:cNvPr id="19" name="Title 1">
            <a:extLst>
              <a:ext uri="{FF2B5EF4-FFF2-40B4-BE49-F238E27FC236}">
                <a16:creationId xmlns:a16="http://schemas.microsoft.com/office/drawing/2014/main" id="{F8DAE16D-D5E4-4615-9358-1287E1AC2630}"/>
              </a:ext>
            </a:extLst>
          </p:cNvPr>
          <p:cNvSpPr>
            <a:spLocks noGrp="1"/>
          </p:cNvSpPr>
          <p:nvPr>
            <p:ph type="title"/>
          </p:nvPr>
        </p:nvSpPr>
        <p:spPr>
          <a:xfrm>
            <a:off x="214830" y="317705"/>
            <a:ext cx="5132032" cy="495300"/>
          </a:xfrm>
          <a:effectLst/>
        </p:spPr>
        <p:txBody>
          <a:bodyPr/>
          <a:lstStyle/>
          <a:p>
            <a:pPr defTabSz="914309">
              <a:lnSpc>
                <a:spcPts val="2600"/>
              </a:lnSpc>
            </a:pPr>
            <a:r>
              <a:rPr lang="ru-RU" spc="-11" dirty="0"/>
              <a:t>Приложение </a:t>
            </a:r>
            <a:r>
              <a:rPr lang="en-US" spc="-11" dirty="0"/>
              <a:t>COGO</a:t>
            </a:r>
            <a:endParaRPr lang="en-GB" spc="-11" dirty="0">
              <a:solidFill>
                <a:srgbClr val="00B050"/>
              </a:solidFill>
            </a:endParaRPr>
          </a:p>
        </p:txBody>
      </p:sp>
      <p:sp>
        <p:nvSpPr>
          <p:cNvPr id="17" name="TextBox 16">
            <a:extLst>
              <a:ext uri="{FF2B5EF4-FFF2-40B4-BE49-F238E27FC236}">
                <a16:creationId xmlns:a16="http://schemas.microsoft.com/office/drawing/2014/main" id="{244250F6-FF1F-49AE-8A20-FE8B84A436C3}"/>
              </a:ext>
            </a:extLst>
          </p:cNvPr>
          <p:cNvSpPr txBox="1"/>
          <p:nvPr/>
        </p:nvSpPr>
        <p:spPr>
          <a:xfrm>
            <a:off x="6499931" y="3067520"/>
            <a:ext cx="4487594" cy="2923877"/>
          </a:xfrm>
          <a:prstGeom prst="rect">
            <a:avLst/>
          </a:prstGeom>
          <a:noFill/>
        </p:spPr>
        <p:txBody>
          <a:bodyPr wrap="square" rtlCol="0">
            <a:spAutoFit/>
          </a:bodyPr>
          <a:lstStyle/>
          <a:p>
            <a:pPr defTabSz="685749">
              <a:spcBef>
                <a:spcPts val="300"/>
              </a:spcBef>
              <a:spcAft>
                <a:spcPts val="300"/>
              </a:spcAft>
              <a:buClr>
                <a:schemeClr val="accent1"/>
              </a:buClr>
            </a:pPr>
            <a:r>
              <a:rPr lang="ru-RU" sz="1600" dirty="0">
                <a:solidFill>
                  <a:srgbClr val="545559"/>
                </a:solidFill>
              </a:rPr>
              <a:t>Решаемые задачи:</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Обратная геодезическая задача</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Прямая геодезическая задача</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Пересечение</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Расчет углов</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Расчет линий и дуг</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Расчет азимутов и углов</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Сдвиг, разворот и масштаб</a:t>
            </a:r>
          </a:p>
          <a:p>
            <a:pPr indent="-228600" defTabSz="685749">
              <a:spcBef>
                <a:spcPts val="300"/>
              </a:spcBef>
              <a:spcAft>
                <a:spcPts val="300"/>
              </a:spcAft>
              <a:buClr>
                <a:schemeClr val="accent1"/>
              </a:buClr>
              <a:buFont typeface="Wingdings" panose="05000000000000000000" pitchFamily="2" charset="2"/>
              <a:buChar char="§"/>
            </a:pPr>
            <a:r>
              <a:rPr lang="ru-RU" sz="1600" dirty="0">
                <a:solidFill>
                  <a:srgbClr val="545559"/>
                </a:solidFill>
              </a:rPr>
              <a:t>Расчет треугольников</a:t>
            </a:r>
          </a:p>
        </p:txBody>
      </p:sp>
    </p:spTree>
    <p:extLst>
      <p:ext uri="{BB962C8B-B14F-4D97-AF65-F5344CB8AC3E}">
        <p14:creationId xmlns:p14="http://schemas.microsoft.com/office/powerpoint/2010/main" val="244286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Группа 50">
            <a:extLst>
              <a:ext uri="{FF2B5EF4-FFF2-40B4-BE49-F238E27FC236}">
                <a16:creationId xmlns:a16="http://schemas.microsoft.com/office/drawing/2014/main" id="{92D5B83F-1AD4-43DA-81CB-27325E3F3B10}"/>
              </a:ext>
            </a:extLst>
          </p:cNvPr>
          <p:cNvGrpSpPr/>
          <p:nvPr/>
        </p:nvGrpSpPr>
        <p:grpSpPr>
          <a:xfrm>
            <a:off x="8381351" y="4944399"/>
            <a:ext cx="1464912" cy="888386"/>
            <a:chOff x="8381351" y="4944399"/>
            <a:chExt cx="1464912" cy="888386"/>
          </a:xfrm>
        </p:grpSpPr>
        <p:sp>
          <p:nvSpPr>
            <p:cNvPr id="28" name="Овал 27">
              <a:extLst>
                <a:ext uri="{FF2B5EF4-FFF2-40B4-BE49-F238E27FC236}">
                  <a16:creationId xmlns:a16="http://schemas.microsoft.com/office/drawing/2014/main" id="{5B0A7B6F-70B4-48FF-8091-5648588B437C}"/>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Соединитель: уступ 44">
              <a:extLst>
                <a:ext uri="{FF2B5EF4-FFF2-40B4-BE49-F238E27FC236}">
                  <a16:creationId xmlns:a16="http://schemas.microsoft.com/office/drawing/2014/main" id="{EEBC679E-9EA9-4FFD-B333-B090BAE6A5F4}"/>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A7A06E6-9CE3-4803-90BA-942E33615318}"/>
                </a:ext>
              </a:extLst>
            </p:cNvPr>
            <p:cNvSpPr txBox="1"/>
            <p:nvPr/>
          </p:nvSpPr>
          <p:spPr>
            <a:xfrm>
              <a:off x="8835270" y="4944399"/>
              <a:ext cx="466794" cy="276999"/>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ST1</a:t>
              </a:r>
              <a:endParaRPr lang="ru-RU" sz="1200" b="1" dirty="0">
                <a:solidFill>
                  <a:srgbClr val="545559"/>
                </a:solidFill>
              </a:endParaRPr>
            </a:p>
          </p:txBody>
        </p:sp>
        <p:sp>
          <p:nvSpPr>
            <p:cNvPr id="50" name="TextBox 49">
              <a:extLst>
                <a:ext uri="{FF2B5EF4-FFF2-40B4-BE49-F238E27FC236}">
                  <a16:creationId xmlns:a16="http://schemas.microsoft.com/office/drawing/2014/main" id="{86782A1F-03F8-4568-984C-9F7ECB655A4D}"/>
                </a:ext>
              </a:extLst>
            </p:cNvPr>
            <p:cNvSpPr txBox="1"/>
            <p:nvPr/>
          </p:nvSpPr>
          <p:spPr>
            <a:xfrm>
              <a:off x="8929024" y="5217232"/>
              <a:ext cx="917239" cy="615553"/>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354295.310</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6303128.566</a:t>
              </a:r>
            </a:p>
            <a:p>
              <a:pPr defTabSz="685749">
                <a:spcBef>
                  <a:spcPts val="300"/>
                </a:spcBef>
                <a:spcAft>
                  <a:spcPts val="300"/>
                </a:spcAft>
                <a:buClr>
                  <a:schemeClr val="tx2"/>
                </a:buClr>
              </a:pPr>
              <a:r>
                <a:rPr lang="en-US" sz="800" dirty="0">
                  <a:solidFill>
                    <a:srgbClr val="545559"/>
                  </a:solidFill>
                </a:rPr>
                <a:t>H: 249.841</a:t>
              </a:r>
              <a:endParaRPr lang="ru-RU" sz="800" dirty="0">
                <a:solidFill>
                  <a:srgbClr val="545559"/>
                </a:solidFill>
              </a:endParaRPr>
            </a:p>
          </p:txBody>
        </p:sp>
      </p:grpSp>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Ориентирование по углу:</a:t>
            </a:r>
          </a:p>
        </p:txBody>
      </p:sp>
      <p:pic>
        <p:nvPicPr>
          <p:cNvPr id="11" name="Рисунок 10">
            <a:extLst>
              <a:ext uri="{FF2B5EF4-FFF2-40B4-BE49-F238E27FC236}">
                <a16:creationId xmlns:a16="http://schemas.microsoft.com/office/drawing/2014/main" id="{83EF89C6-0FF1-4266-A2BA-AF42C77D4206}"/>
              </a:ext>
            </a:extLst>
          </p:cNvPr>
          <p:cNvPicPr>
            <a:picLocks noChangeAspect="1"/>
          </p:cNvPicPr>
          <p:nvPr/>
        </p:nvPicPr>
        <p:blipFill rotWithShape="1">
          <a:blip r:embed="rId3">
            <a:extLst>
              <a:ext uri="{28A0092B-C50C-407E-A947-70E740481C1C}">
                <a14:useLocalDpi xmlns:a14="http://schemas.microsoft.com/office/drawing/2010/main" val="0"/>
              </a:ext>
            </a:extLst>
          </a:blip>
          <a:srcRect l="1903" t="2327" r="1489" b="2993"/>
          <a:stretch/>
        </p:blipFill>
        <p:spPr>
          <a:xfrm>
            <a:off x="9163879" y="790462"/>
            <a:ext cx="2435087" cy="22165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6491461" cy="1400383"/>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необходим что бы задать направление (Азимут) предстоящей съёмке</a:t>
            </a:r>
          </a:p>
          <a:p>
            <a:pPr defTabSz="685749">
              <a:spcBef>
                <a:spcPts val="300"/>
              </a:spcBef>
              <a:spcAft>
                <a:spcPts val="300"/>
              </a:spcAft>
              <a:buClr>
                <a:schemeClr val="tx2"/>
              </a:buClr>
            </a:pPr>
            <a:r>
              <a:rPr lang="ru-RU" sz="1600" dirty="0">
                <a:solidFill>
                  <a:srgbClr val="545559"/>
                </a:solidFill>
              </a:rPr>
              <a:t>Используется когда координаты станции известны, но пункт для ориентирования прибора находится слишком далеко что бы выполнить измерения на отражатель</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2569699"/>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Последовательность при установке:</a:t>
            </a:r>
          </a:p>
        </p:txBody>
      </p:sp>
      <p:sp>
        <p:nvSpPr>
          <p:cNvPr id="25" name="TextBox 24">
            <a:extLst>
              <a:ext uri="{FF2B5EF4-FFF2-40B4-BE49-F238E27FC236}">
                <a16:creationId xmlns:a16="http://schemas.microsoft.com/office/drawing/2014/main" id="{E0393F16-531E-4EFA-B914-471EAE1FE08C}"/>
              </a:ext>
            </a:extLst>
          </p:cNvPr>
          <p:cNvSpPr txBox="1"/>
          <p:nvPr/>
        </p:nvSpPr>
        <p:spPr>
          <a:xfrm>
            <a:off x="856693" y="2908253"/>
            <a:ext cx="6495415" cy="3031599"/>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меню установки необходимо выбрать точку стояния из проекта или задать координаты точки вручную</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Ввести высоту инструмента</a:t>
            </a:r>
            <a:endParaRPr lang="en-US" sz="1600" dirty="0">
              <a:solidFill>
                <a:srgbClr val="545559"/>
              </a:solidFill>
            </a:endParaRP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следующем окне необходимо указать имя задней точки и направление (Направление обычно выставляется 0°00</a:t>
            </a:r>
            <a:r>
              <a:rPr lang="en-US" sz="1600" dirty="0">
                <a:solidFill>
                  <a:srgbClr val="545559"/>
                </a:solidFill>
              </a:rPr>
              <a:t>’00” </a:t>
            </a:r>
            <a:r>
              <a:rPr lang="ru-RU" sz="1600" dirty="0">
                <a:solidFill>
                  <a:srgbClr val="545559"/>
                </a:solidFill>
              </a:rPr>
              <a:t>так как зачастую этот метод ориентирования выполняют когда требуется уравнивание в офисном программном обеспечении, все параметры вносятся при камеральной обработке) </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Далее наводим прибор (перекрестие сетки нитей) на пункт и нажимаем (Уст) в сплывающем сообщении будет сказано (Заданы станция и ориентировка тахеометра) </a:t>
            </a:r>
          </a:p>
        </p:txBody>
      </p:sp>
      <p:pic>
        <p:nvPicPr>
          <p:cNvPr id="1026" name="Picture 2" descr="Картинки по запросу галочка">
            <a:extLst>
              <a:ext uri="{FF2B5EF4-FFF2-40B4-BE49-F238E27FC236}">
                <a16:creationId xmlns:a16="http://schemas.microsoft.com/office/drawing/2014/main" id="{7F8F972C-6B9D-4153-BF54-8AD5EC070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2064" y="4873409"/>
            <a:ext cx="312268" cy="312268"/>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Группа 48">
            <a:extLst>
              <a:ext uri="{FF2B5EF4-FFF2-40B4-BE49-F238E27FC236}">
                <a16:creationId xmlns:a16="http://schemas.microsoft.com/office/drawing/2014/main" id="{0B445F18-1649-497D-874C-C3F165DD06CD}"/>
              </a:ext>
            </a:extLst>
          </p:cNvPr>
          <p:cNvGrpSpPr/>
          <p:nvPr/>
        </p:nvGrpSpPr>
        <p:grpSpPr>
          <a:xfrm>
            <a:off x="7703736" y="3989237"/>
            <a:ext cx="513622" cy="1618131"/>
            <a:chOff x="7215465" y="3989237"/>
            <a:chExt cx="513622" cy="1618131"/>
          </a:xfrm>
        </p:grpSpPr>
        <p:grpSp>
          <p:nvGrpSpPr>
            <p:cNvPr id="47" name="Группа 46">
              <a:extLst>
                <a:ext uri="{FF2B5EF4-FFF2-40B4-BE49-F238E27FC236}">
                  <a16:creationId xmlns:a16="http://schemas.microsoft.com/office/drawing/2014/main" id="{F82030A4-ADE8-4182-B861-5681E976A7D6}"/>
                </a:ext>
              </a:extLst>
            </p:cNvPr>
            <p:cNvGrpSpPr/>
            <p:nvPr/>
          </p:nvGrpSpPr>
          <p:grpSpPr>
            <a:xfrm>
              <a:off x="7355937" y="3989237"/>
              <a:ext cx="373150" cy="1618131"/>
              <a:chOff x="7355937" y="3989237"/>
              <a:chExt cx="373150" cy="1618131"/>
            </a:xfrm>
          </p:grpSpPr>
          <p:cxnSp>
            <p:nvCxnSpPr>
              <p:cNvPr id="30" name="Прямая соединительная линия 29">
                <a:extLst>
                  <a:ext uri="{FF2B5EF4-FFF2-40B4-BE49-F238E27FC236}">
                    <a16:creationId xmlns:a16="http://schemas.microsoft.com/office/drawing/2014/main" id="{FDEFD5CB-5CF2-4EDE-9F75-26D177AD0811}"/>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C3F80DB8-B4EA-4DA9-868D-8796029036BA}"/>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F4CD2391-3F6C-4BF8-9434-A8683BE3CDA7}"/>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A75E753D-C7FC-44FC-87FF-EA52F235BA8C}"/>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D0215DAC-321D-4425-AD08-CA615CE9AA0D}"/>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A5278C41-5275-4C14-AD17-07B71E33C6E6}"/>
                </a:ext>
              </a:extLst>
            </p:cNvPr>
            <p:cNvSpPr txBox="1"/>
            <p:nvPr/>
          </p:nvSpPr>
          <p:spPr>
            <a:xfrm rot="16200000">
              <a:off x="7116880" y="4669348"/>
              <a:ext cx="458780" cy="261610"/>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1.65</a:t>
              </a:r>
            </a:p>
          </p:txBody>
        </p:sp>
      </p:grpSp>
      <p:pic>
        <p:nvPicPr>
          <p:cNvPr id="48" name="Picture 2" descr="Картинки по запросу галочка">
            <a:extLst>
              <a:ext uri="{FF2B5EF4-FFF2-40B4-BE49-F238E27FC236}">
                <a16:creationId xmlns:a16="http://schemas.microsoft.com/office/drawing/2014/main" id="{F6375364-B521-4921-B300-C919B19CDC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0450" y="4644018"/>
            <a:ext cx="312268" cy="3122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Картинки по запросу пункт триангуляции">
            <a:extLst>
              <a:ext uri="{FF2B5EF4-FFF2-40B4-BE49-F238E27FC236}">
                <a16:creationId xmlns:a16="http://schemas.microsoft.com/office/drawing/2014/main" id="{66F53766-077F-4ADC-AC41-412BED000B8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950" r="66462"/>
          <a:stretch/>
        </p:blipFill>
        <p:spPr bwMode="auto">
          <a:xfrm>
            <a:off x="11284291" y="4108296"/>
            <a:ext cx="314675" cy="105952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Картинки по запросу галочка">
            <a:extLst>
              <a:ext uri="{FF2B5EF4-FFF2-40B4-BE49-F238E27FC236}">
                <a16:creationId xmlns:a16="http://schemas.microsoft.com/office/drawing/2014/main" id="{8BAFEC2A-A943-442A-92A8-507307AFD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04524" y="3985785"/>
            <a:ext cx="312268" cy="312268"/>
          </a:xfrm>
          <a:prstGeom prst="rect">
            <a:avLst/>
          </a:prstGeom>
          <a:noFill/>
          <a:extLst>
            <a:ext uri="{909E8E84-426E-40DD-AFC4-6F175D3DCCD1}">
              <a14:hiddenFill xmlns:a14="http://schemas.microsoft.com/office/drawing/2010/main">
                <a:solidFill>
                  <a:srgbClr val="FFFFFF"/>
                </a:solidFill>
              </a14:hiddenFill>
            </a:ext>
          </a:extLst>
        </p:spPr>
      </p:pic>
      <p:pic>
        <p:nvPicPr>
          <p:cNvPr id="52" name="Рисунок 51">
            <a:extLst>
              <a:ext uri="{FF2B5EF4-FFF2-40B4-BE49-F238E27FC236}">
                <a16:creationId xmlns:a16="http://schemas.microsoft.com/office/drawing/2014/main" id="{C7801A65-1ED8-4DFB-83E7-E3E06E4FC640}"/>
              </a:ext>
            </a:extLst>
          </p:cNvPr>
          <p:cNvPicPr>
            <a:picLocks noChangeAspect="1"/>
          </p:cNvPicPr>
          <p:nvPr/>
        </p:nvPicPr>
        <p:blipFill>
          <a:blip r:embed="rId6"/>
          <a:stretch>
            <a:fillRect/>
          </a:stretch>
        </p:blipFill>
        <p:spPr>
          <a:xfrm>
            <a:off x="7292155" y="3451260"/>
            <a:ext cx="1381318" cy="1381318"/>
          </a:xfrm>
          <a:prstGeom prst="rect">
            <a:avLst/>
          </a:prstGeom>
        </p:spPr>
      </p:pic>
      <p:grpSp>
        <p:nvGrpSpPr>
          <p:cNvPr id="2" name="Группа 1">
            <a:extLst>
              <a:ext uri="{FF2B5EF4-FFF2-40B4-BE49-F238E27FC236}">
                <a16:creationId xmlns:a16="http://schemas.microsoft.com/office/drawing/2014/main" id="{0DE58DA6-C676-46C7-9CD5-A9B99B21AD43}"/>
              </a:ext>
            </a:extLst>
          </p:cNvPr>
          <p:cNvGrpSpPr/>
          <p:nvPr/>
        </p:nvGrpSpPr>
        <p:grpSpPr>
          <a:xfrm>
            <a:off x="8026329" y="3853466"/>
            <a:ext cx="945586" cy="2022990"/>
            <a:chOff x="8026329" y="3853466"/>
            <a:chExt cx="945586" cy="2022990"/>
          </a:xfrm>
        </p:grpSpPr>
        <p:pic>
          <p:nvPicPr>
            <p:cNvPr id="31" name="Рисунок 30">
              <a:extLst>
                <a:ext uri="{FF2B5EF4-FFF2-40B4-BE49-F238E27FC236}">
                  <a16:creationId xmlns:a16="http://schemas.microsoft.com/office/drawing/2014/main" id="{C48D1F3B-F01A-4C80-819D-8C1F158625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33" name="Рисунок 32">
              <a:extLst>
                <a:ext uri="{FF2B5EF4-FFF2-40B4-BE49-F238E27FC236}">
                  <a16:creationId xmlns:a16="http://schemas.microsoft.com/office/drawing/2014/main" id="{07A9A071-DDD9-468B-A180-B54E698B2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spTree>
    <p:extLst>
      <p:ext uri="{BB962C8B-B14F-4D97-AF65-F5344CB8AC3E}">
        <p14:creationId xmlns:p14="http://schemas.microsoft.com/office/powerpoint/2010/main" val="58820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2F32C3B-334E-4CAA-8007-D31F2916D4E8}"/>
              </a:ext>
            </a:extLst>
          </p:cNvPr>
          <p:cNvPicPr>
            <a:picLocks noChangeAspect="1"/>
          </p:cNvPicPr>
          <p:nvPr/>
        </p:nvPicPr>
        <p:blipFill rotWithShape="1">
          <a:blip r:embed="rId2">
            <a:extLst>
              <a:ext uri="{28A0092B-C50C-407E-A947-70E740481C1C}">
                <a14:useLocalDpi xmlns:a14="http://schemas.microsoft.com/office/drawing/2010/main" val="0"/>
              </a:ext>
            </a:extLst>
          </a:blip>
          <a:srcRect l="2163" t="1515" r="1610" b="2627"/>
          <a:stretch/>
        </p:blipFill>
        <p:spPr>
          <a:xfrm>
            <a:off x="9158289" y="783286"/>
            <a:ext cx="2443162" cy="22387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51" name="Группа 50">
            <a:extLst>
              <a:ext uri="{FF2B5EF4-FFF2-40B4-BE49-F238E27FC236}">
                <a16:creationId xmlns:a16="http://schemas.microsoft.com/office/drawing/2014/main" id="{92D5B83F-1AD4-43DA-81CB-27325E3F3B10}"/>
              </a:ext>
            </a:extLst>
          </p:cNvPr>
          <p:cNvGrpSpPr/>
          <p:nvPr/>
        </p:nvGrpSpPr>
        <p:grpSpPr>
          <a:xfrm>
            <a:off x="8381351" y="4944399"/>
            <a:ext cx="1464912" cy="888386"/>
            <a:chOff x="8381351" y="4944399"/>
            <a:chExt cx="1464912" cy="888386"/>
          </a:xfrm>
        </p:grpSpPr>
        <p:sp>
          <p:nvSpPr>
            <p:cNvPr id="28" name="Овал 27">
              <a:extLst>
                <a:ext uri="{FF2B5EF4-FFF2-40B4-BE49-F238E27FC236}">
                  <a16:creationId xmlns:a16="http://schemas.microsoft.com/office/drawing/2014/main" id="{5B0A7B6F-70B4-48FF-8091-5648588B437C}"/>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Соединитель: уступ 44">
              <a:extLst>
                <a:ext uri="{FF2B5EF4-FFF2-40B4-BE49-F238E27FC236}">
                  <a16:creationId xmlns:a16="http://schemas.microsoft.com/office/drawing/2014/main" id="{EEBC679E-9EA9-4FFD-B333-B090BAE6A5F4}"/>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A7A06E6-9CE3-4803-90BA-942E33615318}"/>
                </a:ext>
              </a:extLst>
            </p:cNvPr>
            <p:cNvSpPr txBox="1"/>
            <p:nvPr/>
          </p:nvSpPr>
          <p:spPr>
            <a:xfrm>
              <a:off x="8835270" y="4944399"/>
              <a:ext cx="466794" cy="276999"/>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ST1</a:t>
              </a:r>
              <a:endParaRPr lang="ru-RU" sz="1200" b="1" dirty="0">
                <a:solidFill>
                  <a:srgbClr val="545559"/>
                </a:solidFill>
              </a:endParaRPr>
            </a:p>
          </p:txBody>
        </p:sp>
        <p:sp>
          <p:nvSpPr>
            <p:cNvPr id="50" name="TextBox 49">
              <a:extLst>
                <a:ext uri="{FF2B5EF4-FFF2-40B4-BE49-F238E27FC236}">
                  <a16:creationId xmlns:a16="http://schemas.microsoft.com/office/drawing/2014/main" id="{86782A1F-03F8-4568-984C-9F7ECB655A4D}"/>
                </a:ext>
              </a:extLst>
            </p:cNvPr>
            <p:cNvSpPr txBox="1"/>
            <p:nvPr/>
          </p:nvSpPr>
          <p:spPr>
            <a:xfrm>
              <a:off x="8929024" y="5217232"/>
              <a:ext cx="917239" cy="615553"/>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354295.310</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6303128.566</a:t>
              </a:r>
            </a:p>
            <a:p>
              <a:pPr defTabSz="685749">
                <a:spcBef>
                  <a:spcPts val="300"/>
                </a:spcBef>
                <a:spcAft>
                  <a:spcPts val="300"/>
                </a:spcAft>
                <a:buClr>
                  <a:schemeClr val="tx2"/>
                </a:buClr>
              </a:pPr>
              <a:r>
                <a:rPr lang="en-US" sz="800" dirty="0">
                  <a:solidFill>
                    <a:srgbClr val="545559"/>
                  </a:solidFill>
                </a:rPr>
                <a:t>H: 249.841</a:t>
              </a:r>
              <a:endParaRPr lang="ru-RU" sz="800" dirty="0">
                <a:solidFill>
                  <a:srgbClr val="545559"/>
                </a:solidFill>
              </a:endParaRPr>
            </a:p>
          </p:txBody>
        </p:sp>
      </p:grpSp>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Известная задняя точка:</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1154162"/>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ориентирования один из самых распространённых, используется в большинстве случаев при провидении геодезических работ</a:t>
            </a:r>
          </a:p>
          <a:p>
            <a:pPr defTabSz="685749">
              <a:spcBef>
                <a:spcPts val="300"/>
              </a:spcBef>
              <a:spcAft>
                <a:spcPts val="300"/>
              </a:spcAft>
              <a:buClr>
                <a:schemeClr val="tx2"/>
              </a:buClr>
            </a:pPr>
            <a:r>
              <a:rPr lang="ru-RU" sz="1600" dirty="0">
                <a:solidFill>
                  <a:srgbClr val="545559"/>
                </a:solidFill>
              </a:rPr>
              <a:t>часто используется при ведении замкнутых и незамкнутых тахеометрических ходов, выполняется когда координаты станции и задней точки известны</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2264899"/>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Последовательность при установке:</a:t>
            </a:r>
          </a:p>
        </p:txBody>
      </p:sp>
      <p:sp>
        <p:nvSpPr>
          <p:cNvPr id="25" name="TextBox 24">
            <a:extLst>
              <a:ext uri="{FF2B5EF4-FFF2-40B4-BE49-F238E27FC236}">
                <a16:creationId xmlns:a16="http://schemas.microsoft.com/office/drawing/2014/main" id="{E0393F16-531E-4EFA-B914-471EAE1FE08C}"/>
              </a:ext>
            </a:extLst>
          </p:cNvPr>
          <p:cNvSpPr txBox="1"/>
          <p:nvPr/>
        </p:nvSpPr>
        <p:spPr>
          <a:xfrm>
            <a:off x="856693" y="2603453"/>
            <a:ext cx="6495415" cy="3508653"/>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меню установки необходимо выбрать точку стояния из проекта или задать координаты точки вручную</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Ввести высоту инструмента</a:t>
            </a:r>
            <a:endParaRPr lang="en-US" sz="1600" dirty="0">
              <a:solidFill>
                <a:srgbClr val="545559"/>
              </a:solidFill>
            </a:endParaRP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следующем окне необходимо выбрать заднюю точку из проекта или задать координаты вручную</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Ввести высоту отражателя</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Навести перекрестие сетки нитей на центр призмы</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Выполнить измерение на призму (при этом нужно обратить внимание на показания «∆Гор. </a:t>
            </a:r>
            <a:r>
              <a:rPr lang="ru-RU" sz="1600" dirty="0" err="1">
                <a:solidFill>
                  <a:srgbClr val="545559"/>
                </a:solidFill>
              </a:rPr>
              <a:t>Прол</a:t>
            </a:r>
            <a:r>
              <a:rPr lang="ru-RU" sz="1600" dirty="0">
                <a:solidFill>
                  <a:srgbClr val="545559"/>
                </a:solidFill>
              </a:rPr>
              <a:t>. и ∆</a:t>
            </a:r>
            <a:r>
              <a:rPr lang="en-US" sz="1600" dirty="0">
                <a:solidFill>
                  <a:srgbClr val="545559"/>
                </a:solidFill>
              </a:rPr>
              <a:t>H</a:t>
            </a:r>
            <a:r>
              <a:rPr lang="ru-RU" sz="1600" dirty="0">
                <a:solidFill>
                  <a:srgbClr val="545559"/>
                </a:solidFill>
              </a:rPr>
              <a:t>» в идеале эти показатели должны стремиться к </a:t>
            </a:r>
            <a:r>
              <a:rPr lang="ru-RU" sz="1600" b="1" dirty="0">
                <a:solidFill>
                  <a:srgbClr val="545559"/>
                </a:solidFill>
              </a:rPr>
              <a:t>нулю</a:t>
            </a:r>
            <a:r>
              <a:rPr lang="ru-RU" sz="1600" dirty="0">
                <a:solidFill>
                  <a:srgbClr val="545559"/>
                </a:solidFill>
              </a:rPr>
              <a:t>, от этого зависит качество установки станции)</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Нажимаем (Уст) для завершения установки станции</a:t>
            </a:r>
          </a:p>
        </p:txBody>
      </p:sp>
      <p:pic>
        <p:nvPicPr>
          <p:cNvPr id="1026" name="Picture 2" descr="Картинки по запросу галочка">
            <a:extLst>
              <a:ext uri="{FF2B5EF4-FFF2-40B4-BE49-F238E27FC236}">
                <a16:creationId xmlns:a16="http://schemas.microsoft.com/office/drawing/2014/main" id="{7F8F972C-6B9D-4153-BF54-8AD5EC070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064" y="4873409"/>
            <a:ext cx="312268" cy="312268"/>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Группа 48">
            <a:extLst>
              <a:ext uri="{FF2B5EF4-FFF2-40B4-BE49-F238E27FC236}">
                <a16:creationId xmlns:a16="http://schemas.microsoft.com/office/drawing/2014/main" id="{0B445F18-1649-497D-874C-C3F165DD06CD}"/>
              </a:ext>
            </a:extLst>
          </p:cNvPr>
          <p:cNvGrpSpPr/>
          <p:nvPr/>
        </p:nvGrpSpPr>
        <p:grpSpPr>
          <a:xfrm>
            <a:off x="7703736" y="3989237"/>
            <a:ext cx="513622" cy="1618131"/>
            <a:chOff x="7215465" y="3989237"/>
            <a:chExt cx="513622" cy="1618131"/>
          </a:xfrm>
        </p:grpSpPr>
        <p:grpSp>
          <p:nvGrpSpPr>
            <p:cNvPr id="47" name="Группа 46">
              <a:extLst>
                <a:ext uri="{FF2B5EF4-FFF2-40B4-BE49-F238E27FC236}">
                  <a16:creationId xmlns:a16="http://schemas.microsoft.com/office/drawing/2014/main" id="{F82030A4-ADE8-4182-B861-5681E976A7D6}"/>
                </a:ext>
              </a:extLst>
            </p:cNvPr>
            <p:cNvGrpSpPr/>
            <p:nvPr/>
          </p:nvGrpSpPr>
          <p:grpSpPr>
            <a:xfrm>
              <a:off x="7355937" y="3989237"/>
              <a:ext cx="373150" cy="1618131"/>
              <a:chOff x="7355937" y="3989237"/>
              <a:chExt cx="373150" cy="1618131"/>
            </a:xfrm>
          </p:grpSpPr>
          <p:cxnSp>
            <p:nvCxnSpPr>
              <p:cNvPr id="30" name="Прямая соединительная линия 29">
                <a:extLst>
                  <a:ext uri="{FF2B5EF4-FFF2-40B4-BE49-F238E27FC236}">
                    <a16:creationId xmlns:a16="http://schemas.microsoft.com/office/drawing/2014/main" id="{FDEFD5CB-5CF2-4EDE-9F75-26D177AD0811}"/>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C3F80DB8-B4EA-4DA9-868D-8796029036BA}"/>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F4CD2391-3F6C-4BF8-9434-A8683BE3CDA7}"/>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A75E753D-C7FC-44FC-87FF-EA52F235BA8C}"/>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D0215DAC-321D-4425-AD08-CA615CE9AA0D}"/>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A5278C41-5275-4C14-AD17-07B71E33C6E6}"/>
                </a:ext>
              </a:extLst>
            </p:cNvPr>
            <p:cNvSpPr txBox="1"/>
            <p:nvPr/>
          </p:nvSpPr>
          <p:spPr>
            <a:xfrm rot="16200000">
              <a:off x="7116880" y="4669348"/>
              <a:ext cx="458780" cy="261610"/>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1.65</a:t>
              </a:r>
            </a:p>
          </p:txBody>
        </p:sp>
      </p:grpSp>
      <p:pic>
        <p:nvPicPr>
          <p:cNvPr id="48" name="Picture 2" descr="Картинки по запросу галочка">
            <a:extLst>
              <a:ext uri="{FF2B5EF4-FFF2-40B4-BE49-F238E27FC236}">
                <a16:creationId xmlns:a16="http://schemas.microsoft.com/office/drawing/2014/main" id="{F6375364-B521-4921-B300-C919B19CD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0450" y="4644018"/>
            <a:ext cx="312268" cy="312268"/>
          </a:xfrm>
          <a:prstGeom prst="rect">
            <a:avLst/>
          </a:prstGeom>
          <a:noFill/>
          <a:extLst>
            <a:ext uri="{909E8E84-426E-40DD-AFC4-6F175D3DCCD1}">
              <a14:hiddenFill xmlns:a14="http://schemas.microsoft.com/office/drawing/2010/main">
                <a:solidFill>
                  <a:srgbClr val="FFFFFF"/>
                </a:solidFill>
              </a14:hiddenFill>
            </a:ext>
          </a:extLst>
        </p:spPr>
      </p:pic>
      <p:pic>
        <p:nvPicPr>
          <p:cNvPr id="52" name="Рисунок 51">
            <a:extLst>
              <a:ext uri="{FF2B5EF4-FFF2-40B4-BE49-F238E27FC236}">
                <a16:creationId xmlns:a16="http://schemas.microsoft.com/office/drawing/2014/main" id="{C7801A65-1ED8-4DFB-83E7-E3E06E4FC640}"/>
              </a:ext>
            </a:extLst>
          </p:cNvPr>
          <p:cNvPicPr>
            <a:picLocks noChangeAspect="1"/>
          </p:cNvPicPr>
          <p:nvPr/>
        </p:nvPicPr>
        <p:blipFill>
          <a:blip r:embed="rId4"/>
          <a:stretch>
            <a:fillRect/>
          </a:stretch>
        </p:blipFill>
        <p:spPr>
          <a:xfrm>
            <a:off x="7699008" y="2712723"/>
            <a:ext cx="1381318" cy="1381318"/>
          </a:xfrm>
          <a:prstGeom prst="rect">
            <a:avLst/>
          </a:prstGeom>
        </p:spPr>
      </p:pic>
      <p:grpSp>
        <p:nvGrpSpPr>
          <p:cNvPr id="42" name="Группа 41">
            <a:extLst>
              <a:ext uri="{FF2B5EF4-FFF2-40B4-BE49-F238E27FC236}">
                <a16:creationId xmlns:a16="http://schemas.microsoft.com/office/drawing/2014/main" id="{5DF728A7-308B-4C09-B7CC-7955FF3A090D}"/>
              </a:ext>
            </a:extLst>
          </p:cNvPr>
          <p:cNvGrpSpPr/>
          <p:nvPr/>
        </p:nvGrpSpPr>
        <p:grpSpPr>
          <a:xfrm flipH="1">
            <a:off x="11591018" y="3379238"/>
            <a:ext cx="432682" cy="998757"/>
            <a:chOff x="7134987" y="3989237"/>
            <a:chExt cx="594100" cy="1618131"/>
          </a:xfrm>
        </p:grpSpPr>
        <p:grpSp>
          <p:nvGrpSpPr>
            <p:cNvPr id="43" name="Группа 42">
              <a:extLst>
                <a:ext uri="{FF2B5EF4-FFF2-40B4-BE49-F238E27FC236}">
                  <a16:creationId xmlns:a16="http://schemas.microsoft.com/office/drawing/2014/main" id="{6B3361E0-F1F6-4811-8B46-1BBF6D815C41}"/>
                </a:ext>
              </a:extLst>
            </p:cNvPr>
            <p:cNvGrpSpPr/>
            <p:nvPr/>
          </p:nvGrpSpPr>
          <p:grpSpPr>
            <a:xfrm>
              <a:off x="7355937" y="3989237"/>
              <a:ext cx="373150" cy="1618131"/>
              <a:chOff x="7355937" y="3989237"/>
              <a:chExt cx="373150" cy="1618131"/>
            </a:xfrm>
          </p:grpSpPr>
          <p:cxnSp>
            <p:nvCxnSpPr>
              <p:cNvPr id="53" name="Прямая соединительная линия 52">
                <a:extLst>
                  <a:ext uri="{FF2B5EF4-FFF2-40B4-BE49-F238E27FC236}">
                    <a16:creationId xmlns:a16="http://schemas.microsoft.com/office/drawing/2014/main" id="{7C2EA8D1-3482-4998-8B2C-F6C3A46BED77}"/>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a:extLst>
                  <a:ext uri="{FF2B5EF4-FFF2-40B4-BE49-F238E27FC236}">
                    <a16:creationId xmlns:a16="http://schemas.microsoft.com/office/drawing/2014/main" id="{A8F31469-5954-4C35-8425-5749BBFD4929}"/>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a:extLst>
                  <a:ext uri="{FF2B5EF4-FFF2-40B4-BE49-F238E27FC236}">
                    <a16:creationId xmlns:a16="http://schemas.microsoft.com/office/drawing/2014/main" id="{08A110BB-6B63-4C87-9C11-E58AA07D5383}"/>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a:extLst>
                  <a:ext uri="{FF2B5EF4-FFF2-40B4-BE49-F238E27FC236}">
                    <a16:creationId xmlns:a16="http://schemas.microsoft.com/office/drawing/2014/main" id="{AB0F9FE1-7B69-432D-9E0F-2C58E13D9A83}"/>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a:extLst>
                  <a:ext uri="{FF2B5EF4-FFF2-40B4-BE49-F238E27FC236}">
                    <a16:creationId xmlns:a16="http://schemas.microsoft.com/office/drawing/2014/main" id="{AF00727E-1E3C-4715-80F3-12908452A055}"/>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5C3B9F8A-E378-4253-9943-7D30ED92FFBB}"/>
                </a:ext>
              </a:extLst>
            </p:cNvPr>
            <p:cNvSpPr txBox="1"/>
            <p:nvPr/>
          </p:nvSpPr>
          <p:spPr>
            <a:xfrm rot="16200000">
              <a:off x="6953482" y="4636588"/>
              <a:ext cx="686438" cy="323428"/>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1.40</a:t>
              </a:r>
            </a:p>
          </p:txBody>
        </p:sp>
      </p:grpSp>
      <p:grpSp>
        <p:nvGrpSpPr>
          <p:cNvPr id="59" name="Группа 58">
            <a:extLst>
              <a:ext uri="{FF2B5EF4-FFF2-40B4-BE49-F238E27FC236}">
                <a16:creationId xmlns:a16="http://schemas.microsoft.com/office/drawing/2014/main" id="{ECD5F4C6-3BFD-4FD6-8CB6-F2656A1A6DB4}"/>
              </a:ext>
            </a:extLst>
          </p:cNvPr>
          <p:cNvGrpSpPr/>
          <p:nvPr/>
        </p:nvGrpSpPr>
        <p:grpSpPr>
          <a:xfrm flipH="1">
            <a:off x="10039937" y="3738355"/>
            <a:ext cx="1551088" cy="866435"/>
            <a:chOff x="8381351" y="4936212"/>
            <a:chExt cx="1222836" cy="898952"/>
          </a:xfrm>
        </p:grpSpPr>
        <p:sp>
          <p:nvSpPr>
            <p:cNvPr id="60" name="Овал 59">
              <a:extLst>
                <a:ext uri="{FF2B5EF4-FFF2-40B4-BE49-F238E27FC236}">
                  <a16:creationId xmlns:a16="http://schemas.microsoft.com/office/drawing/2014/main" id="{F06F5E21-FA7E-4EDC-AB3D-0699D5177E81}"/>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1" name="Соединитель: уступ 60">
              <a:extLst>
                <a:ext uri="{FF2B5EF4-FFF2-40B4-BE49-F238E27FC236}">
                  <a16:creationId xmlns:a16="http://schemas.microsoft.com/office/drawing/2014/main" id="{B5E79E81-79AE-4276-B3FA-FA18D3DC3332}"/>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E05837D5-C67B-4173-898E-DFFA16748B85}"/>
                </a:ext>
              </a:extLst>
            </p:cNvPr>
            <p:cNvSpPr txBox="1"/>
            <p:nvPr/>
          </p:nvSpPr>
          <p:spPr>
            <a:xfrm>
              <a:off x="8931570" y="4936212"/>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T1</a:t>
              </a:r>
              <a:endParaRPr lang="ru-RU" sz="1200" b="1" dirty="0">
                <a:solidFill>
                  <a:srgbClr val="545559"/>
                </a:solidFill>
              </a:endParaRPr>
            </a:p>
          </p:txBody>
        </p:sp>
        <p:sp>
          <p:nvSpPr>
            <p:cNvPr id="63" name="TextBox 62">
              <a:extLst>
                <a:ext uri="{FF2B5EF4-FFF2-40B4-BE49-F238E27FC236}">
                  <a16:creationId xmlns:a16="http://schemas.microsoft.com/office/drawing/2014/main" id="{023E04BC-3AD3-45AA-A884-245FA22E9F30}"/>
                </a:ext>
              </a:extLst>
            </p:cNvPr>
            <p:cNvSpPr txBox="1"/>
            <p:nvPr/>
          </p:nvSpPr>
          <p:spPr>
            <a:xfrm>
              <a:off x="8881060" y="5196510"/>
              <a:ext cx="723127" cy="638654"/>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354297.817</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a:t>
              </a:r>
              <a:r>
                <a:rPr lang="ru-RU" sz="800" dirty="0">
                  <a:solidFill>
                    <a:srgbClr val="545559"/>
                  </a:solidFill>
                </a:rPr>
                <a:t>51</a:t>
              </a:r>
              <a:r>
                <a:rPr lang="en-US" sz="800" dirty="0">
                  <a:solidFill>
                    <a:srgbClr val="545559"/>
                  </a:solidFill>
                </a:rPr>
                <a:t>.</a:t>
              </a:r>
              <a:r>
                <a:rPr lang="ru-RU" sz="800" dirty="0">
                  <a:solidFill>
                    <a:srgbClr val="545559"/>
                  </a:solidFill>
                </a:rPr>
                <a:t>34</a:t>
              </a:r>
              <a:r>
                <a:rPr lang="en-US" sz="800" dirty="0">
                  <a:solidFill>
                    <a:srgbClr val="545559"/>
                  </a:solidFill>
                </a:rPr>
                <a:t>6</a:t>
              </a:r>
            </a:p>
            <a:p>
              <a:pPr defTabSz="685749">
                <a:spcBef>
                  <a:spcPts val="300"/>
                </a:spcBef>
                <a:spcAft>
                  <a:spcPts val="300"/>
                </a:spcAft>
                <a:buClr>
                  <a:schemeClr val="tx2"/>
                </a:buClr>
              </a:pPr>
              <a:r>
                <a:rPr lang="en-US" sz="800" dirty="0">
                  <a:solidFill>
                    <a:srgbClr val="545559"/>
                  </a:solidFill>
                </a:rPr>
                <a:t>H: 2</a:t>
              </a:r>
              <a:r>
                <a:rPr lang="ru-RU" sz="800" dirty="0">
                  <a:solidFill>
                    <a:srgbClr val="545559"/>
                  </a:solidFill>
                </a:rPr>
                <a:t>51</a:t>
              </a:r>
              <a:r>
                <a:rPr lang="en-US" sz="800" dirty="0">
                  <a:solidFill>
                    <a:srgbClr val="545559"/>
                  </a:solidFill>
                </a:rPr>
                <a:t>.</a:t>
              </a:r>
              <a:r>
                <a:rPr lang="ru-RU" sz="800" dirty="0">
                  <a:solidFill>
                    <a:srgbClr val="545559"/>
                  </a:solidFill>
                </a:rPr>
                <a:t>457</a:t>
              </a:r>
            </a:p>
          </p:txBody>
        </p:sp>
      </p:grpSp>
      <p:cxnSp>
        <p:nvCxnSpPr>
          <p:cNvPr id="5" name="Прямая соединительная линия 4">
            <a:extLst>
              <a:ext uri="{FF2B5EF4-FFF2-40B4-BE49-F238E27FC236}">
                <a16:creationId xmlns:a16="http://schemas.microsoft.com/office/drawing/2014/main" id="{5674ABE1-CCF1-47A8-8B0B-D0DFDEA24E08}"/>
              </a:ext>
            </a:extLst>
          </p:cNvPr>
          <p:cNvCxnSpPr>
            <a:cxnSpLocks/>
          </p:cNvCxnSpPr>
          <p:nvPr/>
        </p:nvCxnSpPr>
        <p:spPr>
          <a:xfrm flipV="1">
            <a:off x="8582025" y="3418153"/>
            <a:ext cx="2805957" cy="5972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4" name="Группа 53">
            <a:extLst>
              <a:ext uri="{FF2B5EF4-FFF2-40B4-BE49-F238E27FC236}">
                <a16:creationId xmlns:a16="http://schemas.microsoft.com/office/drawing/2014/main" id="{185E541F-FF94-4600-BC83-8DA73C777DAD}"/>
              </a:ext>
            </a:extLst>
          </p:cNvPr>
          <p:cNvGrpSpPr/>
          <p:nvPr/>
        </p:nvGrpSpPr>
        <p:grpSpPr>
          <a:xfrm>
            <a:off x="8026329" y="3853466"/>
            <a:ext cx="945586" cy="2022990"/>
            <a:chOff x="8026329" y="3853466"/>
            <a:chExt cx="945586" cy="2022990"/>
          </a:xfrm>
        </p:grpSpPr>
        <p:pic>
          <p:nvPicPr>
            <p:cNvPr id="64" name="Рисунок 63">
              <a:extLst>
                <a:ext uri="{FF2B5EF4-FFF2-40B4-BE49-F238E27FC236}">
                  <a16:creationId xmlns:a16="http://schemas.microsoft.com/office/drawing/2014/main" id="{E3DC4228-87B6-49CF-A2FD-BE1DD214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65" name="Рисунок 64">
              <a:extLst>
                <a:ext uri="{FF2B5EF4-FFF2-40B4-BE49-F238E27FC236}">
                  <a16:creationId xmlns:a16="http://schemas.microsoft.com/office/drawing/2014/main" id="{976BBC52-3E7A-4227-BCFF-0F434C3668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grpSp>
        <p:nvGrpSpPr>
          <p:cNvPr id="66" name="Группа 65">
            <a:extLst>
              <a:ext uri="{FF2B5EF4-FFF2-40B4-BE49-F238E27FC236}">
                <a16:creationId xmlns:a16="http://schemas.microsoft.com/office/drawing/2014/main" id="{8B742FDA-1267-4906-BF74-D1CDAA216EE6}"/>
              </a:ext>
            </a:extLst>
          </p:cNvPr>
          <p:cNvGrpSpPr/>
          <p:nvPr/>
        </p:nvGrpSpPr>
        <p:grpSpPr>
          <a:xfrm>
            <a:off x="11161957" y="3346924"/>
            <a:ext cx="575320" cy="1182297"/>
            <a:chOff x="838211" y="2201368"/>
            <a:chExt cx="945586" cy="1943204"/>
          </a:xfrm>
        </p:grpSpPr>
        <p:pic>
          <p:nvPicPr>
            <p:cNvPr id="67" name="Рисунок 66">
              <a:extLst>
                <a:ext uri="{FF2B5EF4-FFF2-40B4-BE49-F238E27FC236}">
                  <a16:creationId xmlns:a16="http://schemas.microsoft.com/office/drawing/2014/main" id="{DE0362E6-66B1-4932-96F0-ADE2E654FF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68" name="Группа 67">
              <a:extLst>
                <a:ext uri="{FF2B5EF4-FFF2-40B4-BE49-F238E27FC236}">
                  <a16:creationId xmlns:a16="http://schemas.microsoft.com/office/drawing/2014/main" id="{45C4F48D-29C9-46C8-BB20-53355B08289A}"/>
                </a:ext>
              </a:extLst>
            </p:cNvPr>
            <p:cNvGrpSpPr/>
            <p:nvPr/>
          </p:nvGrpSpPr>
          <p:grpSpPr>
            <a:xfrm>
              <a:off x="1201151" y="2201368"/>
              <a:ext cx="219705" cy="386685"/>
              <a:chOff x="725111" y="1351308"/>
              <a:chExt cx="1264902" cy="2226252"/>
            </a:xfrm>
          </p:grpSpPr>
          <p:pic>
            <p:nvPicPr>
              <p:cNvPr id="69" name="Рисунок 68">
                <a:extLst>
                  <a:ext uri="{FF2B5EF4-FFF2-40B4-BE49-F238E27FC236}">
                    <a16:creationId xmlns:a16="http://schemas.microsoft.com/office/drawing/2014/main" id="{36C8B65F-0550-4373-B34C-50D518761914}"/>
                  </a:ext>
                </a:extLst>
              </p:cNvPr>
              <p:cNvPicPr>
                <a:picLocks noChangeAspect="1"/>
              </p:cNvPicPr>
              <p:nvPr/>
            </p:nvPicPr>
            <p:blipFill rotWithShape="1">
              <a:blip r:embed="rId7">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70" name="Рисунок 69">
                <a:extLst>
                  <a:ext uri="{FF2B5EF4-FFF2-40B4-BE49-F238E27FC236}">
                    <a16:creationId xmlns:a16="http://schemas.microsoft.com/office/drawing/2014/main" id="{7034D0EC-1BE7-49E2-9BBE-46A840637B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spTree>
    <p:extLst>
      <p:ext uri="{BB962C8B-B14F-4D97-AF65-F5344CB8AC3E}">
        <p14:creationId xmlns:p14="http://schemas.microsoft.com/office/powerpoint/2010/main" val="8715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EDD802D9-94C7-4A88-906B-5224A46DE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631" y="775358"/>
            <a:ext cx="2454387" cy="22673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51" name="Группа 50">
            <a:extLst>
              <a:ext uri="{FF2B5EF4-FFF2-40B4-BE49-F238E27FC236}">
                <a16:creationId xmlns:a16="http://schemas.microsoft.com/office/drawing/2014/main" id="{92D5B83F-1AD4-43DA-81CB-27325E3F3B10}"/>
              </a:ext>
            </a:extLst>
          </p:cNvPr>
          <p:cNvGrpSpPr/>
          <p:nvPr/>
        </p:nvGrpSpPr>
        <p:grpSpPr>
          <a:xfrm>
            <a:off x="8381351" y="5553999"/>
            <a:ext cx="1464912" cy="888386"/>
            <a:chOff x="8381351" y="4944399"/>
            <a:chExt cx="1464912" cy="888386"/>
          </a:xfrm>
        </p:grpSpPr>
        <p:sp>
          <p:nvSpPr>
            <p:cNvPr id="28" name="Овал 27">
              <a:extLst>
                <a:ext uri="{FF2B5EF4-FFF2-40B4-BE49-F238E27FC236}">
                  <a16:creationId xmlns:a16="http://schemas.microsoft.com/office/drawing/2014/main" id="{5B0A7B6F-70B4-48FF-8091-5648588B437C}"/>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Соединитель: уступ 44">
              <a:extLst>
                <a:ext uri="{FF2B5EF4-FFF2-40B4-BE49-F238E27FC236}">
                  <a16:creationId xmlns:a16="http://schemas.microsoft.com/office/drawing/2014/main" id="{EEBC679E-9EA9-4FFD-B333-B090BAE6A5F4}"/>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A7A06E6-9CE3-4803-90BA-942E33615318}"/>
                </a:ext>
              </a:extLst>
            </p:cNvPr>
            <p:cNvSpPr txBox="1"/>
            <p:nvPr/>
          </p:nvSpPr>
          <p:spPr>
            <a:xfrm>
              <a:off x="8835270" y="4944399"/>
              <a:ext cx="466794" cy="276999"/>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ST1</a:t>
              </a:r>
              <a:endParaRPr lang="ru-RU" sz="1200" b="1" dirty="0">
                <a:solidFill>
                  <a:srgbClr val="545559"/>
                </a:solidFill>
              </a:endParaRPr>
            </a:p>
          </p:txBody>
        </p:sp>
        <p:sp>
          <p:nvSpPr>
            <p:cNvPr id="50" name="TextBox 49">
              <a:extLst>
                <a:ext uri="{FF2B5EF4-FFF2-40B4-BE49-F238E27FC236}">
                  <a16:creationId xmlns:a16="http://schemas.microsoft.com/office/drawing/2014/main" id="{86782A1F-03F8-4568-984C-9F7ECB655A4D}"/>
                </a:ext>
              </a:extLst>
            </p:cNvPr>
            <p:cNvSpPr txBox="1"/>
            <p:nvPr/>
          </p:nvSpPr>
          <p:spPr>
            <a:xfrm>
              <a:off x="8929024" y="5217232"/>
              <a:ext cx="917239" cy="615553"/>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354295.310</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6303128.566</a:t>
              </a:r>
            </a:p>
            <a:p>
              <a:pPr defTabSz="685749">
                <a:spcBef>
                  <a:spcPts val="300"/>
                </a:spcBef>
                <a:spcAft>
                  <a:spcPts val="300"/>
                </a:spcAft>
                <a:buClr>
                  <a:schemeClr val="tx2"/>
                </a:buClr>
              </a:pPr>
              <a:r>
                <a:rPr lang="en-US" sz="800" dirty="0">
                  <a:solidFill>
                    <a:srgbClr val="545559"/>
                  </a:solidFill>
                </a:rPr>
                <a:t>H: 249.841</a:t>
              </a:r>
              <a:endParaRPr lang="ru-RU" sz="800" dirty="0">
                <a:solidFill>
                  <a:srgbClr val="545559"/>
                </a:solidFill>
              </a:endParaRPr>
            </a:p>
          </p:txBody>
        </p:sp>
      </p:grpSp>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Несколько наведений на задние точки (несколько задних точек):</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907941"/>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Принцип данного метода схож с методом (Известная задняя точка) отличие в том что мы имеем возможность выполнить измерения на одну и более точек</a:t>
            </a:r>
          </a:p>
          <a:p>
            <a:pPr defTabSz="685749">
              <a:spcBef>
                <a:spcPts val="300"/>
              </a:spcBef>
              <a:spcAft>
                <a:spcPts val="300"/>
              </a:spcAft>
              <a:buClr>
                <a:schemeClr val="tx2"/>
              </a:buClr>
            </a:pPr>
            <a:r>
              <a:rPr lang="ru-RU" sz="1600" dirty="0">
                <a:solidFill>
                  <a:srgbClr val="545559"/>
                </a:solidFill>
              </a:rPr>
              <a:t>Выполняется так же когда координаты станции и задних точек известны</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2085997"/>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Последовательность при установке:</a:t>
            </a:r>
          </a:p>
        </p:txBody>
      </p:sp>
      <p:sp>
        <p:nvSpPr>
          <p:cNvPr id="25" name="TextBox 24">
            <a:extLst>
              <a:ext uri="{FF2B5EF4-FFF2-40B4-BE49-F238E27FC236}">
                <a16:creationId xmlns:a16="http://schemas.microsoft.com/office/drawing/2014/main" id="{E0393F16-531E-4EFA-B914-471EAE1FE08C}"/>
              </a:ext>
            </a:extLst>
          </p:cNvPr>
          <p:cNvSpPr txBox="1"/>
          <p:nvPr/>
        </p:nvSpPr>
        <p:spPr>
          <a:xfrm>
            <a:off x="856693" y="2424551"/>
            <a:ext cx="7360665" cy="2046714"/>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целом алгоритм не отличается от предыдущего метода (Известная задняя точка) </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кроме того что после первого измерения на призму прибор предложит выполнить измерение ещё на одну точку и автоматически повернётся на предыдущую точку в списке</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Выполнить измерение на призму </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Нажимаем (Уст) для завершения установки станции</a:t>
            </a:r>
          </a:p>
        </p:txBody>
      </p:sp>
      <p:grpSp>
        <p:nvGrpSpPr>
          <p:cNvPr id="49" name="Группа 48">
            <a:extLst>
              <a:ext uri="{FF2B5EF4-FFF2-40B4-BE49-F238E27FC236}">
                <a16:creationId xmlns:a16="http://schemas.microsoft.com/office/drawing/2014/main" id="{0B445F18-1649-497D-874C-C3F165DD06CD}"/>
              </a:ext>
            </a:extLst>
          </p:cNvPr>
          <p:cNvGrpSpPr/>
          <p:nvPr/>
        </p:nvGrpSpPr>
        <p:grpSpPr>
          <a:xfrm>
            <a:off x="7703736" y="4598837"/>
            <a:ext cx="513622" cy="1618131"/>
            <a:chOff x="7215465" y="3989237"/>
            <a:chExt cx="513622" cy="1618131"/>
          </a:xfrm>
        </p:grpSpPr>
        <p:grpSp>
          <p:nvGrpSpPr>
            <p:cNvPr id="47" name="Группа 46">
              <a:extLst>
                <a:ext uri="{FF2B5EF4-FFF2-40B4-BE49-F238E27FC236}">
                  <a16:creationId xmlns:a16="http://schemas.microsoft.com/office/drawing/2014/main" id="{F82030A4-ADE8-4182-B861-5681E976A7D6}"/>
                </a:ext>
              </a:extLst>
            </p:cNvPr>
            <p:cNvGrpSpPr/>
            <p:nvPr/>
          </p:nvGrpSpPr>
          <p:grpSpPr>
            <a:xfrm>
              <a:off x="7355937" y="3989237"/>
              <a:ext cx="373150" cy="1618131"/>
              <a:chOff x="7355937" y="3989237"/>
              <a:chExt cx="373150" cy="1618131"/>
            </a:xfrm>
          </p:grpSpPr>
          <p:cxnSp>
            <p:nvCxnSpPr>
              <p:cNvPr id="30" name="Прямая соединительная линия 29">
                <a:extLst>
                  <a:ext uri="{FF2B5EF4-FFF2-40B4-BE49-F238E27FC236}">
                    <a16:creationId xmlns:a16="http://schemas.microsoft.com/office/drawing/2014/main" id="{FDEFD5CB-5CF2-4EDE-9F75-26D177AD0811}"/>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C3F80DB8-B4EA-4DA9-868D-8796029036BA}"/>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F4CD2391-3F6C-4BF8-9434-A8683BE3CDA7}"/>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A75E753D-C7FC-44FC-87FF-EA52F235BA8C}"/>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D0215DAC-321D-4425-AD08-CA615CE9AA0D}"/>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A5278C41-5275-4C14-AD17-07B71E33C6E6}"/>
                </a:ext>
              </a:extLst>
            </p:cNvPr>
            <p:cNvSpPr txBox="1"/>
            <p:nvPr/>
          </p:nvSpPr>
          <p:spPr>
            <a:xfrm rot="16200000">
              <a:off x="7116880" y="4669348"/>
              <a:ext cx="458780" cy="261610"/>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1.65</a:t>
              </a:r>
            </a:p>
          </p:txBody>
        </p:sp>
      </p:grpSp>
      <p:pic>
        <p:nvPicPr>
          <p:cNvPr id="52" name="Рисунок 51">
            <a:extLst>
              <a:ext uri="{FF2B5EF4-FFF2-40B4-BE49-F238E27FC236}">
                <a16:creationId xmlns:a16="http://schemas.microsoft.com/office/drawing/2014/main" id="{C7801A65-1ED8-4DFB-83E7-E3E06E4FC640}"/>
              </a:ext>
            </a:extLst>
          </p:cNvPr>
          <p:cNvPicPr>
            <a:picLocks noChangeAspect="1"/>
          </p:cNvPicPr>
          <p:nvPr/>
        </p:nvPicPr>
        <p:blipFill>
          <a:blip r:embed="rId3"/>
          <a:stretch>
            <a:fillRect/>
          </a:stretch>
        </p:blipFill>
        <p:spPr>
          <a:xfrm>
            <a:off x="7699008" y="3322323"/>
            <a:ext cx="1381318" cy="1381318"/>
          </a:xfrm>
          <a:prstGeom prst="rect">
            <a:avLst/>
          </a:prstGeom>
        </p:spPr>
      </p:pic>
      <p:grpSp>
        <p:nvGrpSpPr>
          <p:cNvPr id="42" name="Группа 41">
            <a:extLst>
              <a:ext uri="{FF2B5EF4-FFF2-40B4-BE49-F238E27FC236}">
                <a16:creationId xmlns:a16="http://schemas.microsoft.com/office/drawing/2014/main" id="{5DF728A7-308B-4C09-B7CC-7955FF3A090D}"/>
              </a:ext>
            </a:extLst>
          </p:cNvPr>
          <p:cNvGrpSpPr/>
          <p:nvPr/>
        </p:nvGrpSpPr>
        <p:grpSpPr>
          <a:xfrm flipH="1">
            <a:off x="11591018" y="3988838"/>
            <a:ext cx="432682" cy="998757"/>
            <a:chOff x="7134987" y="3989237"/>
            <a:chExt cx="594100" cy="1618131"/>
          </a:xfrm>
        </p:grpSpPr>
        <p:grpSp>
          <p:nvGrpSpPr>
            <p:cNvPr id="43" name="Группа 42">
              <a:extLst>
                <a:ext uri="{FF2B5EF4-FFF2-40B4-BE49-F238E27FC236}">
                  <a16:creationId xmlns:a16="http://schemas.microsoft.com/office/drawing/2014/main" id="{6B3361E0-F1F6-4811-8B46-1BBF6D815C41}"/>
                </a:ext>
              </a:extLst>
            </p:cNvPr>
            <p:cNvGrpSpPr/>
            <p:nvPr/>
          </p:nvGrpSpPr>
          <p:grpSpPr>
            <a:xfrm>
              <a:off x="7355937" y="3989237"/>
              <a:ext cx="373150" cy="1618131"/>
              <a:chOff x="7355937" y="3989237"/>
              <a:chExt cx="373150" cy="1618131"/>
            </a:xfrm>
          </p:grpSpPr>
          <p:cxnSp>
            <p:nvCxnSpPr>
              <p:cNvPr id="53" name="Прямая соединительная линия 52">
                <a:extLst>
                  <a:ext uri="{FF2B5EF4-FFF2-40B4-BE49-F238E27FC236}">
                    <a16:creationId xmlns:a16="http://schemas.microsoft.com/office/drawing/2014/main" id="{7C2EA8D1-3482-4998-8B2C-F6C3A46BED77}"/>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a:extLst>
                  <a:ext uri="{FF2B5EF4-FFF2-40B4-BE49-F238E27FC236}">
                    <a16:creationId xmlns:a16="http://schemas.microsoft.com/office/drawing/2014/main" id="{A8F31469-5954-4C35-8425-5749BBFD4929}"/>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a:extLst>
                  <a:ext uri="{FF2B5EF4-FFF2-40B4-BE49-F238E27FC236}">
                    <a16:creationId xmlns:a16="http://schemas.microsoft.com/office/drawing/2014/main" id="{08A110BB-6B63-4C87-9C11-E58AA07D5383}"/>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a:extLst>
                  <a:ext uri="{FF2B5EF4-FFF2-40B4-BE49-F238E27FC236}">
                    <a16:creationId xmlns:a16="http://schemas.microsoft.com/office/drawing/2014/main" id="{AB0F9FE1-7B69-432D-9E0F-2C58E13D9A83}"/>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a:extLst>
                  <a:ext uri="{FF2B5EF4-FFF2-40B4-BE49-F238E27FC236}">
                    <a16:creationId xmlns:a16="http://schemas.microsoft.com/office/drawing/2014/main" id="{AF00727E-1E3C-4715-80F3-12908452A055}"/>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5C3B9F8A-E378-4253-9943-7D30ED92FFBB}"/>
                </a:ext>
              </a:extLst>
            </p:cNvPr>
            <p:cNvSpPr txBox="1"/>
            <p:nvPr/>
          </p:nvSpPr>
          <p:spPr>
            <a:xfrm rot="16200000">
              <a:off x="6953482" y="4636588"/>
              <a:ext cx="686438" cy="323428"/>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1.40</a:t>
              </a:r>
            </a:p>
          </p:txBody>
        </p:sp>
      </p:grpSp>
      <p:grpSp>
        <p:nvGrpSpPr>
          <p:cNvPr id="59" name="Группа 58">
            <a:extLst>
              <a:ext uri="{FF2B5EF4-FFF2-40B4-BE49-F238E27FC236}">
                <a16:creationId xmlns:a16="http://schemas.microsoft.com/office/drawing/2014/main" id="{ECD5F4C6-3BFD-4FD6-8CB6-F2656A1A6DB4}"/>
              </a:ext>
            </a:extLst>
          </p:cNvPr>
          <p:cNvGrpSpPr/>
          <p:nvPr/>
        </p:nvGrpSpPr>
        <p:grpSpPr>
          <a:xfrm flipH="1">
            <a:off x="10039937" y="4347955"/>
            <a:ext cx="1551088" cy="866435"/>
            <a:chOff x="8381351" y="4936212"/>
            <a:chExt cx="1222836" cy="898952"/>
          </a:xfrm>
        </p:grpSpPr>
        <p:sp>
          <p:nvSpPr>
            <p:cNvPr id="60" name="Овал 59">
              <a:extLst>
                <a:ext uri="{FF2B5EF4-FFF2-40B4-BE49-F238E27FC236}">
                  <a16:creationId xmlns:a16="http://schemas.microsoft.com/office/drawing/2014/main" id="{F06F5E21-FA7E-4EDC-AB3D-0699D5177E81}"/>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1" name="Соединитель: уступ 60">
              <a:extLst>
                <a:ext uri="{FF2B5EF4-FFF2-40B4-BE49-F238E27FC236}">
                  <a16:creationId xmlns:a16="http://schemas.microsoft.com/office/drawing/2014/main" id="{B5E79E81-79AE-4276-B3FA-FA18D3DC3332}"/>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E05837D5-C67B-4173-898E-DFFA16748B85}"/>
                </a:ext>
              </a:extLst>
            </p:cNvPr>
            <p:cNvSpPr txBox="1"/>
            <p:nvPr/>
          </p:nvSpPr>
          <p:spPr>
            <a:xfrm>
              <a:off x="8931570" y="4936212"/>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a:t>
              </a:r>
              <a:r>
                <a:rPr lang="ru-RU" sz="1200" b="1" dirty="0">
                  <a:solidFill>
                    <a:srgbClr val="545559"/>
                  </a:solidFill>
                </a:rPr>
                <a:t>2</a:t>
              </a:r>
            </a:p>
          </p:txBody>
        </p:sp>
        <p:sp>
          <p:nvSpPr>
            <p:cNvPr id="63" name="TextBox 62">
              <a:extLst>
                <a:ext uri="{FF2B5EF4-FFF2-40B4-BE49-F238E27FC236}">
                  <a16:creationId xmlns:a16="http://schemas.microsoft.com/office/drawing/2014/main" id="{023E04BC-3AD3-45AA-A884-245FA22E9F30}"/>
                </a:ext>
              </a:extLst>
            </p:cNvPr>
            <p:cNvSpPr txBox="1"/>
            <p:nvPr/>
          </p:nvSpPr>
          <p:spPr>
            <a:xfrm>
              <a:off x="8881060" y="5196510"/>
              <a:ext cx="723127" cy="638654"/>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354297.817</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a:t>
              </a:r>
              <a:r>
                <a:rPr lang="ru-RU" sz="800" dirty="0">
                  <a:solidFill>
                    <a:srgbClr val="545559"/>
                  </a:solidFill>
                </a:rPr>
                <a:t>51</a:t>
              </a:r>
              <a:r>
                <a:rPr lang="en-US" sz="800" dirty="0">
                  <a:solidFill>
                    <a:srgbClr val="545559"/>
                  </a:solidFill>
                </a:rPr>
                <a:t>.</a:t>
              </a:r>
              <a:r>
                <a:rPr lang="ru-RU" sz="800" dirty="0">
                  <a:solidFill>
                    <a:srgbClr val="545559"/>
                  </a:solidFill>
                </a:rPr>
                <a:t>34</a:t>
              </a:r>
              <a:r>
                <a:rPr lang="en-US" sz="800" dirty="0">
                  <a:solidFill>
                    <a:srgbClr val="545559"/>
                  </a:solidFill>
                </a:rPr>
                <a:t>6</a:t>
              </a:r>
            </a:p>
            <a:p>
              <a:pPr defTabSz="685749">
                <a:spcBef>
                  <a:spcPts val="300"/>
                </a:spcBef>
                <a:spcAft>
                  <a:spcPts val="300"/>
                </a:spcAft>
                <a:buClr>
                  <a:schemeClr val="tx2"/>
                </a:buClr>
              </a:pPr>
              <a:r>
                <a:rPr lang="en-US" sz="800" dirty="0">
                  <a:solidFill>
                    <a:srgbClr val="545559"/>
                  </a:solidFill>
                </a:rPr>
                <a:t>H: 2</a:t>
              </a:r>
              <a:r>
                <a:rPr lang="ru-RU" sz="800" dirty="0">
                  <a:solidFill>
                    <a:srgbClr val="545559"/>
                  </a:solidFill>
                </a:rPr>
                <a:t>51</a:t>
              </a:r>
              <a:r>
                <a:rPr lang="en-US" sz="800" dirty="0">
                  <a:solidFill>
                    <a:srgbClr val="545559"/>
                  </a:solidFill>
                </a:rPr>
                <a:t>.</a:t>
              </a:r>
              <a:r>
                <a:rPr lang="ru-RU" sz="800" dirty="0">
                  <a:solidFill>
                    <a:srgbClr val="545559"/>
                  </a:solidFill>
                </a:rPr>
                <a:t>457</a:t>
              </a:r>
            </a:p>
          </p:txBody>
        </p:sp>
      </p:grpSp>
      <p:cxnSp>
        <p:nvCxnSpPr>
          <p:cNvPr id="5" name="Прямая соединительная линия 4">
            <a:extLst>
              <a:ext uri="{FF2B5EF4-FFF2-40B4-BE49-F238E27FC236}">
                <a16:creationId xmlns:a16="http://schemas.microsoft.com/office/drawing/2014/main" id="{5674ABE1-CCF1-47A8-8B0B-D0DFDEA24E08}"/>
              </a:ext>
            </a:extLst>
          </p:cNvPr>
          <p:cNvCxnSpPr>
            <a:cxnSpLocks/>
          </p:cNvCxnSpPr>
          <p:nvPr/>
        </p:nvCxnSpPr>
        <p:spPr>
          <a:xfrm flipV="1">
            <a:off x="8582025" y="4027753"/>
            <a:ext cx="2805957" cy="5972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4" name="Группа 53">
            <a:extLst>
              <a:ext uri="{FF2B5EF4-FFF2-40B4-BE49-F238E27FC236}">
                <a16:creationId xmlns:a16="http://schemas.microsoft.com/office/drawing/2014/main" id="{12C89BA6-1538-42A5-8EFA-83E50F8DEEF8}"/>
              </a:ext>
            </a:extLst>
          </p:cNvPr>
          <p:cNvGrpSpPr/>
          <p:nvPr/>
        </p:nvGrpSpPr>
        <p:grpSpPr>
          <a:xfrm flipH="1">
            <a:off x="2970890" y="5074688"/>
            <a:ext cx="445710" cy="998757"/>
            <a:chOff x="7117099" y="3989237"/>
            <a:chExt cx="611988" cy="1618131"/>
          </a:xfrm>
        </p:grpSpPr>
        <p:grpSp>
          <p:nvGrpSpPr>
            <p:cNvPr id="64" name="Группа 63">
              <a:extLst>
                <a:ext uri="{FF2B5EF4-FFF2-40B4-BE49-F238E27FC236}">
                  <a16:creationId xmlns:a16="http://schemas.microsoft.com/office/drawing/2014/main" id="{9993F833-2672-4F91-B0C4-67497D27E149}"/>
                </a:ext>
              </a:extLst>
            </p:cNvPr>
            <p:cNvGrpSpPr/>
            <p:nvPr/>
          </p:nvGrpSpPr>
          <p:grpSpPr>
            <a:xfrm>
              <a:off x="7355937" y="3989237"/>
              <a:ext cx="373150" cy="1618131"/>
              <a:chOff x="7355937" y="3989237"/>
              <a:chExt cx="373150" cy="1618131"/>
            </a:xfrm>
          </p:grpSpPr>
          <p:cxnSp>
            <p:nvCxnSpPr>
              <p:cNvPr id="66" name="Прямая соединительная линия 65">
                <a:extLst>
                  <a:ext uri="{FF2B5EF4-FFF2-40B4-BE49-F238E27FC236}">
                    <a16:creationId xmlns:a16="http://schemas.microsoft.com/office/drawing/2014/main" id="{636E1963-93D5-476A-8E55-4340DFA74376}"/>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a:extLst>
                  <a:ext uri="{FF2B5EF4-FFF2-40B4-BE49-F238E27FC236}">
                    <a16:creationId xmlns:a16="http://schemas.microsoft.com/office/drawing/2014/main" id="{30E366E4-F929-4A7D-ABF4-8E8EF35AF1F2}"/>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a:extLst>
                  <a:ext uri="{FF2B5EF4-FFF2-40B4-BE49-F238E27FC236}">
                    <a16:creationId xmlns:a16="http://schemas.microsoft.com/office/drawing/2014/main" id="{0210E9C5-E962-4409-BF58-0C428664DCC0}"/>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a:extLst>
                  <a:ext uri="{FF2B5EF4-FFF2-40B4-BE49-F238E27FC236}">
                    <a16:creationId xmlns:a16="http://schemas.microsoft.com/office/drawing/2014/main" id="{5EE14826-8C56-499C-9E1B-D8FD96FD4DDB}"/>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a:extLst>
                  <a:ext uri="{FF2B5EF4-FFF2-40B4-BE49-F238E27FC236}">
                    <a16:creationId xmlns:a16="http://schemas.microsoft.com/office/drawing/2014/main" id="{1EE11B0E-04F2-4048-91D6-28BD37A259A0}"/>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E7A1D5B4-99F1-4C5B-A7A5-2BC3EB2B9DFB}"/>
                </a:ext>
              </a:extLst>
            </p:cNvPr>
            <p:cNvSpPr txBox="1"/>
            <p:nvPr/>
          </p:nvSpPr>
          <p:spPr>
            <a:xfrm rot="16200000">
              <a:off x="6925058" y="4618698"/>
              <a:ext cx="743290" cy="359207"/>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1.45</a:t>
              </a:r>
            </a:p>
          </p:txBody>
        </p:sp>
      </p:grpSp>
      <p:grpSp>
        <p:nvGrpSpPr>
          <p:cNvPr id="71" name="Группа 70">
            <a:extLst>
              <a:ext uri="{FF2B5EF4-FFF2-40B4-BE49-F238E27FC236}">
                <a16:creationId xmlns:a16="http://schemas.microsoft.com/office/drawing/2014/main" id="{8AFF0F3F-E57F-4557-A734-07EC315E9687}"/>
              </a:ext>
            </a:extLst>
          </p:cNvPr>
          <p:cNvGrpSpPr/>
          <p:nvPr/>
        </p:nvGrpSpPr>
        <p:grpSpPr>
          <a:xfrm flipH="1">
            <a:off x="1419812" y="5433805"/>
            <a:ext cx="1551088" cy="866435"/>
            <a:chOff x="8381351" y="4936212"/>
            <a:chExt cx="1222836" cy="898952"/>
          </a:xfrm>
        </p:grpSpPr>
        <p:sp>
          <p:nvSpPr>
            <p:cNvPr id="72" name="Овал 71">
              <a:extLst>
                <a:ext uri="{FF2B5EF4-FFF2-40B4-BE49-F238E27FC236}">
                  <a16:creationId xmlns:a16="http://schemas.microsoft.com/office/drawing/2014/main" id="{1F76CF7E-EB83-444A-AC7A-CFB55A5452DD}"/>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3" name="Соединитель: уступ 72">
              <a:extLst>
                <a:ext uri="{FF2B5EF4-FFF2-40B4-BE49-F238E27FC236}">
                  <a16:creationId xmlns:a16="http://schemas.microsoft.com/office/drawing/2014/main" id="{75D73E7F-C21F-4F08-96DC-E5A975CE68C6}"/>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F0F689F3-F80A-44FC-9DE3-85E491C41C27}"/>
                </a:ext>
              </a:extLst>
            </p:cNvPr>
            <p:cNvSpPr txBox="1"/>
            <p:nvPr/>
          </p:nvSpPr>
          <p:spPr>
            <a:xfrm>
              <a:off x="8931570" y="4936212"/>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T1</a:t>
              </a:r>
              <a:endParaRPr lang="ru-RU" sz="1200" b="1" dirty="0">
                <a:solidFill>
                  <a:srgbClr val="545559"/>
                </a:solidFill>
              </a:endParaRPr>
            </a:p>
          </p:txBody>
        </p:sp>
        <p:sp>
          <p:nvSpPr>
            <p:cNvPr id="75" name="TextBox 74">
              <a:extLst>
                <a:ext uri="{FF2B5EF4-FFF2-40B4-BE49-F238E27FC236}">
                  <a16:creationId xmlns:a16="http://schemas.microsoft.com/office/drawing/2014/main" id="{604839DA-E3E5-48EA-8F76-5B5B512C50EE}"/>
                </a:ext>
              </a:extLst>
            </p:cNvPr>
            <p:cNvSpPr txBox="1"/>
            <p:nvPr/>
          </p:nvSpPr>
          <p:spPr>
            <a:xfrm>
              <a:off x="8881060" y="5196510"/>
              <a:ext cx="723127" cy="638654"/>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354298.627</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a:t>
              </a:r>
              <a:r>
                <a:rPr lang="ru-RU" sz="800" dirty="0">
                  <a:solidFill>
                    <a:srgbClr val="545559"/>
                  </a:solidFill>
                </a:rPr>
                <a:t>35</a:t>
              </a:r>
              <a:r>
                <a:rPr lang="en-US" sz="800" dirty="0">
                  <a:solidFill>
                    <a:srgbClr val="545559"/>
                  </a:solidFill>
                </a:rPr>
                <a:t>.</a:t>
              </a:r>
              <a:r>
                <a:rPr lang="ru-RU" sz="800" dirty="0">
                  <a:solidFill>
                    <a:srgbClr val="545559"/>
                  </a:solidFill>
                </a:rPr>
                <a:t>287</a:t>
              </a:r>
              <a:endParaRPr lang="en-US" sz="800" dirty="0">
                <a:solidFill>
                  <a:srgbClr val="545559"/>
                </a:solidFill>
              </a:endParaRPr>
            </a:p>
            <a:p>
              <a:pPr defTabSz="685749">
                <a:spcBef>
                  <a:spcPts val="300"/>
                </a:spcBef>
                <a:spcAft>
                  <a:spcPts val="300"/>
                </a:spcAft>
                <a:buClr>
                  <a:schemeClr val="tx2"/>
                </a:buClr>
              </a:pPr>
              <a:r>
                <a:rPr lang="en-US" sz="800" dirty="0">
                  <a:solidFill>
                    <a:srgbClr val="545559"/>
                  </a:solidFill>
                </a:rPr>
                <a:t>H: 2</a:t>
              </a:r>
              <a:r>
                <a:rPr lang="ru-RU" sz="800" dirty="0">
                  <a:solidFill>
                    <a:srgbClr val="545559"/>
                  </a:solidFill>
                </a:rPr>
                <a:t>48</a:t>
              </a:r>
              <a:r>
                <a:rPr lang="en-US" sz="800" dirty="0">
                  <a:solidFill>
                    <a:srgbClr val="545559"/>
                  </a:solidFill>
                </a:rPr>
                <a:t>.</a:t>
              </a:r>
              <a:r>
                <a:rPr lang="ru-RU" sz="800" dirty="0">
                  <a:solidFill>
                    <a:srgbClr val="545559"/>
                  </a:solidFill>
                </a:rPr>
                <a:t>391</a:t>
              </a:r>
            </a:p>
          </p:txBody>
        </p:sp>
      </p:grpSp>
      <p:pic>
        <p:nvPicPr>
          <p:cNvPr id="82" name="Рисунок 81">
            <a:extLst>
              <a:ext uri="{FF2B5EF4-FFF2-40B4-BE49-F238E27FC236}">
                <a16:creationId xmlns:a16="http://schemas.microsoft.com/office/drawing/2014/main" id="{DC40B06C-0673-4D58-A587-D179B1583BB8}"/>
              </a:ext>
            </a:extLst>
          </p:cNvPr>
          <p:cNvPicPr>
            <a:picLocks noChangeAspect="1"/>
          </p:cNvPicPr>
          <p:nvPr/>
        </p:nvPicPr>
        <p:blipFill>
          <a:blip r:embed="rId3"/>
          <a:stretch>
            <a:fillRect/>
          </a:stretch>
        </p:blipFill>
        <p:spPr>
          <a:xfrm>
            <a:off x="8310450" y="4406291"/>
            <a:ext cx="1381318" cy="1381318"/>
          </a:xfrm>
          <a:prstGeom prst="rect">
            <a:avLst/>
          </a:prstGeom>
        </p:spPr>
      </p:pic>
      <p:cxnSp>
        <p:nvCxnSpPr>
          <p:cNvPr id="11" name="Прямая соединительная линия 10">
            <a:extLst>
              <a:ext uri="{FF2B5EF4-FFF2-40B4-BE49-F238E27FC236}">
                <a16:creationId xmlns:a16="http://schemas.microsoft.com/office/drawing/2014/main" id="{028909C4-87AC-4F9B-8581-ACD25A200DDD}"/>
              </a:ext>
            </a:extLst>
          </p:cNvPr>
          <p:cNvCxnSpPr>
            <a:cxnSpLocks/>
          </p:cNvCxnSpPr>
          <p:nvPr/>
        </p:nvCxnSpPr>
        <p:spPr>
          <a:xfrm flipH="1">
            <a:off x="2886277" y="4651074"/>
            <a:ext cx="5495074" cy="4558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83" name="Picture 2" descr="Картинки по запросу галочка">
            <a:extLst>
              <a:ext uri="{FF2B5EF4-FFF2-40B4-BE49-F238E27FC236}">
                <a16:creationId xmlns:a16="http://schemas.microsoft.com/office/drawing/2014/main" id="{CAA68F55-C57A-455B-B44C-054B5D09E0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9933" y="4063242"/>
            <a:ext cx="312268" cy="312268"/>
          </a:xfrm>
          <a:prstGeom prst="rect">
            <a:avLst/>
          </a:prstGeom>
          <a:noFill/>
          <a:extLst>
            <a:ext uri="{909E8E84-426E-40DD-AFC4-6F175D3DCCD1}">
              <a14:hiddenFill xmlns:a14="http://schemas.microsoft.com/office/drawing/2010/main">
                <a:solidFill>
                  <a:srgbClr val="FFFFFF"/>
                </a:solidFill>
              </a14:hiddenFill>
            </a:ext>
          </a:extLst>
        </p:spPr>
      </p:pic>
      <p:grpSp>
        <p:nvGrpSpPr>
          <p:cNvPr id="81" name="Группа 80">
            <a:extLst>
              <a:ext uri="{FF2B5EF4-FFF2-40B4-BE49-F238E27FC236}">
                <a16:creationId xmlns:a16="http://schemas.microsoft.com/office/drawing/2014/main" id="{DA20DED1-8709-44DE-921E-6211F9187A5A}"/>
              </a:ext>
            </a:extLst>
          </p:cNvPr>
          <p:cNvGrpSpPr/>
          <p:nvPr/>
        </p:nvGrpSpPr>
        <p:grpSpPr>
          <a:xfrm>
            <a:off x="8026329" y="4439393"/>
            <a:ext cx="945586" cy="2022990"/>
            <a:chOff x="8026329" y="3853466"/>
            <a:chExt cx="945586" cy="2022990"/>
          </a:xfrm>
        </p:grpSpPr>
        <p:pic>
          <p:nvPicPr>
            <p:cNvPr id="84" name="Рисунок 83">
              <a:extLst>
                <a:ext uri="{FF2B5EF4-FFF2-40B4-BE49-F238E27FC236}">
                  <a16:creationId xmlns:a16="http://schemas.microsoft.com/office/drawing/2014/main" id="{C326CA9F-EF0D-4373-A13C-8FFE7E77FB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85" name="Рисунок 84">
              <a:extLst>
                <a:ext uri="{FF2B5EF4-FFF2-40B4-BE49-F238E27FC236}">
                  <a16:creationId xmlns:a16="http://schemas.microsoft.com/office/drawing/2014/main" id="{DDA7195F-2CA6-4E64-BD9A-8694A0996E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grpSp>
        <p:nvGrpSpPr>
          <p:cNvPr id="86" name="Группа 85">
            <a:extLst>
              <a:ext uri="{FF2B5EF4-FFF2-40B4-BE49-F238E27FC236}">
                <a16:creationId xmlns:a16="http://schemas.microsoft.com/office/drawing/2014/main" id="{975CF518-F9DC-4791-A119-DA89D1097A5C}"/>
              </a:ext>
            </a:extLst>
          </p:cNvPr>
          <p:cNvGrpSpPr/>
          <p:nvPr/>
        </p:nvGrpSpPr>
        <p:grpSpPr>
          <a:xfrm>
            <a:off x="11161957" y="3950610"/>
            <a:ext cx="575320" cy="1182297"/>
            <a:chOff x="838211" y="2201368"/>
            <a:chExt cx="945586" cy="1943204"/>
          </a:xfrm>
        </p:grpSpPr>
        <p:pic>
          <p:nvPicPr>
            <p:cNvPr id="87" name="Рисунок 86">
              <a:extLst>
                <a:ext uri="{FF2B5EF4-FFF2-40B4-BE49-F238E27FC236}">
                  <a16:creationId xmlns:a16="http://schemas.microsoft.com/office/drawing/2014/main" id="{1D762A1E-1FFF-4CDC-8F93-A68184B9B5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88" name="Группа 87">
              <a:extLst>
                <a:ext uri="{FF2B5EF4-FFF2-40B4-BE49-F238E27FC236}">
                  <a16:creationId xmlns:a16="http://schemas.microsoft.com/office/drawing/2014/main" id="{D8950ACB-E868-48EC-B4CE-9B0AA3945694}"/>
                </a:ext>
              </a:extLst>
            </p:cNvPr>
            <p:cNvGrpSpPr/>
            <p:nvPr/>
          </p:nvGrpSpPr>
          <p:grpSpPr>
            <a:xfrm>
              <a:off x="1201151" y="2201368"/>
              <a:ext cx="219705" cy="386685"/>
              <a:chOff x="725111" y="1351308"/>
              <a:chExt cx="1264902" cy="2226252"/>
            </a:xfrm>
          </p:grpSpPr>
          <p:pic>
            <p:nvPicPr>
              <p:cNvPr id="89" name="Рисунок 88">
                <a:extLst>
                  <a:ext uri="{FF2B5EF4-FFF2-40B4-BE49-F238E27FC236}">
                    <a16:creationId xmlns:a16="http://schemas.microsoft.com/office/drawing/2014/main" id="{6F7C46A7-7230-4C20-9310-1B0EDD4F1F68}"/>
                  </a:ext>
                </a:extLst>
              </p:cNvPr>
              <p:cNvPicPr>
                <a:picLocks noChangeAspect="1"/>
              </p:cNvPicPr>
              <p:nvPr/>
            </p:nvPicPr>
            <p:blipFill rotWithShape="1">
              <a:blip r:embed="rId7">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90" name="Рисунок 89">
                <a:extLst>
                  <a:ext uri="{FF2B5EF4-FFF2-40B4-BE49-F238E27FC236}">
                    <a16:creationId xmlns:a16="http://schemas.microsoft.com/office/drawing/2014/main" id="{92EAAC3C-B483-4D16-AA9A-1D5E1CB8E5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grpSp>
        <p:nvGrpSpPr>
          <p:cNvPr id="76" name="Группа 75">
            <a:extLst>
              <a:ext uri="{FF2B5EF4-FFF2-40B4-BE49-F238E27FC236}">
                <a16:creationId xmlns:a16="http://schemas.microsoft.com/office/drawing/2014/main" id="{AA9A382E-8CD5-4B2E-857E-3938ABA2A3EF}"/>
              </a:ext>
            </a:extLst>
          </p:cNvPr>
          <p:cNvGrpSpPr/>
          <p:nvPr/>
        </p:nvGrpSpPr>
        <p:grpSpPr>
          <a:xfrm>
            <a:off x="2538361" y="5018052"/>
            <a:ext cx="575320" cy="1182297"/>
            <a:chOff x="838211" y="2201368"/>
            <a:chExt cx="945586" cy="1943204"/>
          </a:xfrm>
        </p:grpSpPr>
        <p:pic>
          <p:nvPicPr>
            <p:cNvPr id="77" name="Рисунок 76">
              <a:extLst>
                <a:ext uri="{FF2B5EF4-FFF2-40B4-BE49-F238E27FC236}">
                  <a16:creationId xmlns:a16="http://schemas.microsoft.com/office/drawing/2014/main" id="{00E3B85E-DCA5-4F63-B1BA-59EBAD1C7B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78" name="Группа 77">
              <a:extLst>
                <a:ext uri="{FF2B5EF4-FFF2-40B4-BE49-F238E27FC236}">
                  <a16:creationId xmlns:a16="http://schemas.microsoft.com/office/drawing/2014/main" id="{4DF1B6F7-BD62-409F-9068-9B13140AE649}"/>
                </a:ext>
              </a:extLst>
            </p:cNvPr>
            <p:cNvGrpSpPr/>
            <p:nvPr/>
          </p:nvGrpSpPr>
          <p:grpSpPr>
            <a:xfrm>
              <a:off x="1201151" y="2201368"/>
              <a:ext cx="219705" cy="386685"/>
              <a:chOff x="725111" y="1351308"/>
              <a:chExt cx="1264902" cy="2226252"/>
            </a:xfrm>
          </p:grpSpPr>
          <p:pic>
            <p:nvPicPr>
              <p:cNvPr id="79" name="Рисунок 78">
                <a:extLst>
                  <a:ext uri="{FF2B5EF4-FFF2-40B4-BE49-F238E27FC236}">
                    <a16:creationId xmlns:a16="http://schemas.microsoft.com/office/drawing/2014/main" id="{E088CBEA-9582-426F-AC11-855D8C8F3CD7}"/>
                  </a:ext>
                </a:extLst>
              </p:cNvPr>
              <p:cNvPicPr>
                <a:picLocks noChangeAspect="1"/>
              </p:cNvPicPr>
              <p:nvPr/>
            </p:nvPicPr>
            <p:blipFill rotWithShape="1">
              <a:blip r:embed="rId7">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80" name="Рисунок 79">
                <a:extLst>
                  <a:ext uri="{FF2B5EF4-FFF2-40B4-BE49-F238E27FC236}">
                    <a16:creationId xmlns:a16="http://schemas.microsoft.com/office/drawing/2014/main" id="{8F9721DA-2188-49AF-A86D-FD723C4D95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spTree>
    <p:extLst>
      <p:ext uri="{BB962C8B-B14F-4D97-AF65-F5344CB8AC3E}">
        <p14:creationId xmlns:p14="http://schemas.microsoft.com/office/powerpoint/2010/main" val="264665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84BCB19-C902-4BEA-A7E5-F16E9D93185C}"/>
              </a:ext>
            </a:extLst>
          </p:cNvPr>
          <p:cNvPicPr>
            <a:picLocks noChangeAspect="1"/>
          </p:cNvPicPr>
          <p:nvPr/>
        </p:nvPicPr>
        <p:blipFill rotWithShape="1">
          <a:blip r:embed="rId2">
            <a:extLst>
              <a:ext uri="{28A0092B-C50C-407E-A947-70E740481C1C}">
                <a14:useLocalDpi xmlns:a14="http://schemas.microsoft.com/office/drawing/2010/main" val="0"/>
              </a:ext>
            </a:extLst>
          </a:blip>
          <a:srcRect l="1916" t="2229" r="2125" b="2867"/>
          <a:stretch/>
        </p:blipFill>
        <p:spPr>
          <a:xfrm>
            <a:off x="9136631" y="771431"/>
            <a:ext cx="2454387" cy="2248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51" name="Группа 50">
            <a:extLst>
              <a:ext uri="{FF2B5EF4-FFF2-40B4-BE49-F238E27FC236}">
                <a16:creationId xmlns:a16="http://schemas.microsoft.com/office/drawing/2014/main" id="{92D5B83F-1AD4-43DA-81CB-27325E3F3B10}"/>
              </a:ext>
            </a:extLst>
          </p:cNvPr>
          <p:cNvGrpSpPr/>
          <p:nvPr/>
        </p:nvGrpSpPr>
        <p:grpSpPr>
          <a:xfrm>
            <a:off x="8381351" y="5553999"/>
            <a:ext cx="1464912" cy="888386"/>
            <a:chOff x="8381351" y="4944399"/>
            <a:chExt cx="1464912" cy="888386"/>
          </a:xfrm>
        </p:grpSpPr>
        <p:sp>
          <p:nvSpPr>
            <p:cNvPr id="28" name="Овал 27">
              <a:extLst>
                <a:ext uri="{FF2B5EF4-FFF2-40B4-BE49-F238E27FC236}">
                  <a16:creationId xmlns:a16="http://schemas.microsoft.com/office/drawing/2014/main" id="{5B0A7B6F-70B4-48FF-8091-5648588B437C}"/>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5" name="Соединитель: уступ 44">
              <a:extLst>
                <a:ext uri="{FF2B5EF4-FFF2-40B4-BE49-F238E27FC236}">
                  <a16:creationId xmlns:a16="http://schemas.microsoft.com/office/drawing/2014/main" id="{EEBC679E-9EA9-4FFD-B333-B090BAE6A5F4}"/>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A7A06E6-9CE3-4803-90BA-942E33615318}"/>
                </a:ext>
              </a:extLst>
            </p:cNvPr>
            <p:cNvSpPr txBox="1"/>
            <p:nvPr/>
          </p:nvSpPr>
          <p:spPr>
            <a:xfrm>
              <a:off x="8835270" y="4944399"/>
              <a:ext cx="466794" cy="276999"/>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ST1</a:t>
              </a:r>
              <a:endParaRPr lang="ru-RU" sz="1200" b="1" dirty="0">
                <a:solidFill>
                  <a:srgbClr val="545559"/>
                </a:solidFill>
              </a:endParaRPr>
            </a:p>
          </p:txBody>
        </p:sp>
        <p:sp>
          <p:nvSpPr>
            <p:cNvPr id="50" name="TextBox 49">
              <a:extLst>
                <a:ext uri="{FF2B5EF4-FFF2-40B4-BE49-F238E27FC236}">
                  <a16:creationId xmlns:a16="http://schemas.microsoft.com/office/drawing/2014/main" id="{86782A1F-03F8-4568-984C-9F7ECB655A4D}"/>
                </a:ext>
              </a:extLst>
            </p:cNvPr>
            <p:cNvSpPr txBox="1"/>
            <p:nvPr/>
          </p:nvSpPr>
          <p:spPr>
            <a:xfrm>
              <a:off x="8929024" y="5217232"/>
              <a:ext cx="917239" cy="615553"/>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354295.310</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6303128.566</a:t>
              </a:r>
            </a:p>
            <a:p>
              <a:pPr defTabSz="685749">
                <a:spcBef>
                  <a:spcPts val="300"/>
                </a:spcBef>
                <a:spcAft>
                  <a:spcPts val="300"/>
                </a:spcAft>
                <a:buClr>
                  <a:schemeClr val="tx2"/>
                </a:buClr>
              </a:pPr>
              <a:r>
                <a:rPr lang="en-US" sz="800" dirty="0">
                  <a:solidFill>
                    <a:srgbClr val="545559"/>
                  </a:solidFill>
                </a:rPr>
                <a:t>H:</a:t>
              </a:r>
              <a:endParaRPr lang="ru-RU" sz="800" b="1" dirty="0">
                <a:solidFill>
                  <a:srgbClr val="FF0000"/>
                </a:solidFill>
              </a:endParaRPr>
            </a:p>
          </p:txBody>
        </p:sp>
      </p:grpSp>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Передача высоты:</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584775"/>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используется когда координаты станции (</a:t>
            </a:r>
            <a:r>
              <a:rPr lang="en-US" sz="1600" dirty="0">
                <a:solidFill>
                  <a:srgbClr val="545559"/>
                </a:solidFill>
              </a:rPr>
              <a:t>X;Y</a:t>
            </a:r>
            <a:r>
              <a:rPr lang="ru-RU" sz="1600" dirty="0">
                <a:solidFill>
                  <a:srgbClr val="545559"/>
                </a:solidFill>
              </a:rPr>
              <a:t>) известны но необходимо вычислить высоту</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1762147"/>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Последовательность при установке:</a:t>
            </a:r>
          </a:p>
        </p:txBody>
      </p:sp>
      <p:grpSp>
        <p:nvGrpSpPr>
          <p:cNvPr id="49" name="Группа 48">
            <a:extLst>
              <a:ext uri="{FF2B5EF4-FFF2-40B4-BE49-F238E27FC236}">
                <a16:creationId xmlns:a16="http://schemas.microsoft.com/office/drawing/2014/main" id="{0B445F18-1649-497D-874C-C3F165DD06CD}"/>
              </a:ext>
            </a:extLst>
          </p:cNvPr>
          <p:cNvGrpSpPr/>
          <p:nvPr/>
        </p:nvGrpSpPr>
        <p:grpSpPr>
          <a:xfrm>
            <a:off x="7703736" y="4598837"/>
            <a:ext cx="513622" cy="1618131"/>
            <a:chOff x="7215465" y="3989237"/>
            <a:chExt cx="513622" cy="1618131"/>
          </a:xfrm>
        </p:grpSpPr>
        <p:grpSp>
          <p:nvGrpSpPr>
            <p:cNvPr id="47" name="Группа 46">
              <a:extLst>
                <a:ext uri="{FF2B5EF4-FFF2-40B4-BE49-F238E27FC236}">
                  <a16:creationId xmlns:a16="http://schemas.microsoft.com/office/drawing/2014/main" id="{F82030A4-ADE8-4182-B861-5681E976A7D6}"/>
                </a:ext>
              </a:extLst>
            </p:cNvPr>
            <p:cNvGrpSpPr/>
            <p:nvPr/>
          </p:nvGrpSpPr>
          <p:grpSpPr>
            <a:xfrm>
              <a:off x="7355937" y="3989237"/>
              <a:ext cx="373150" cy="1618131"/>
              <a:chOff x="7355937" y="3989237"/>
              <a:chExt cx="373150" cy="1618131"/>
            </a:xfrm>
          </p:grpSpPr>
          <p:cxnSp>
            <p:nvCxnSpPr>
              <p:cNvPr id="30" name="Прямая соединительная линия 29">
                <a:extLst>
                  <a:ext uri="{FF2B5EF4-FFF2-40B4-BE49-F238E27FC236}">
                    <a16:creationId xmlns:a16="http://schemas.microsoft.com/office/drawing/2014/main" id="{FDEFD5CB-5CF2-4EDE-9F75-26D177AD0811}"/>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C3F80DB8-B4EA-4DA9-868D-8796029036BA}"/>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F4CD2391-3F6C-4BF8-9434-A8683BE3CDA7}"/>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A75E753D-C7FC-44FC-87FF-EA52F235BA8C}"/>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D0215DAC-321D-4425-AD08-CA615CE9AA0D}"/>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A5278C41-5275-4C14-AD17-07B71E33C6E6}"/>
                </a:ext>
              </a:extLst>
            </p:cNvPr>
            <p:cNvSpPr txBox="1"/>
            <p:nvPr/>
          </p:nvSpPr>
          <p:spPr>
            <a:xfrm rot="16200000">
              <a:off x="7116880" y="4669348"/>
              <a:ext cx="458780" cy="261610"/>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1.65</a:t>
              </a:r>
            </a:p>
          </p:txBody>
        </p:sp>
      </p:grpSp>
      <p:pic>
        <p:nvPicPr>
          <p:cNvPr id="52" name="Рисунок 51">
            <a:extLst>
              <a:ext uri="{FF2B5EF4-FFF2-40B4-BE49-F238E27FC236}">
                <a16:creationId xmlns:a16="http://schemas.microsoft.com/office/drawing/2014/main" id="{C7801A65-1ED8-4DFB-83E7-E3E06E4FC640}"/>
              </a:ext>
            </a:extLst>
          </p:cNvPr>
          <p:cNvPicPr>
            <a:picLocks noChangeAspect="1"/>
          </p:cNvPicPr>
          <p:nvPr/>
        </p:nvPicPr>
        <p:blipFill>
          <a:blip r:embed="rId3"/>
          <a:stretch>
            <a:fillRect/>
          </a:stretch>
        </p:blipFill>
        <p:spPr>
          <a:xfrm>
            <a:off x="7699008" y="3322323"/>
            <a:ext cx="1381318" cy="1381318"/>
          </a:xfrm>
          <a:prstGeom prst="rect">
            <a:avLst/>
          </a:prstGeom>
        </p:spPr>
      </p:pic>
      <p:grpSp>
        <p:nvGrpSpPr>
          <p:cNvPr id="42" name="Группа 41">
            <a:extLst>
              <a:ext uri="{FF2B5EF4-FFF2-40B4-BE49-F238E27FC236}">
                <a16:creationId xmlns:a16="http://schemas.microsoft.com/office/drawing/2014/main" id="{5DF728A7-308B-4C09-B7CC-7955FF3A090D}"/>
              </a:ext>
            </a:extLst>
          </p:cNvPr>
          <p:cNvGrpSpPr/>
          <p:nvPr/>
        </p:nvGrpSpPr>
        <p:grpSpPr>
          <a:xfrm flipH="1">
            <a:off x="11591018" y="3988838"/>
            <a:ext cx="432682" cy="998757"/>
            <a:chOff x="7134987" y="3989237"/>
            <a:chExt cx="594100" cy="1618131"/>
          </a:xfrm>
        </p:grpSpPr>
        <p:grpSp>
          <p:nvGrpSpPr>
            <p:cNvPr id="43" name="Группа 42">
              <a:extLst>
                <a:ext uri="{FF2B5EF4-FFF2-40B4-BE49-F238E27FC236}">
                  <a16:creationId xmlns:a16="http://schemas.microsoft.com/office/drawing/2014/main" id="{6B3361E0-F1F6-4811-8B46-1BBF6D815C41}"/>
                </a:ext>
              </a:extLst>
            </p:cNvPr>
            <p:cNvGrpSpPr/>
            <p:nvPr/>
          </p:nvGrpSpPr>
          <p:grpSpPr>
            <a:xfrm>
              <a:off x="7355937" y="3989237"/>
              <a:ext cx="373150" cy="1618131"/>
              <a:chOff x="7355937" y="3989237"/>
              <a:chExt cx="373150" cy="1618131"/>
            </a:xfrm>
          </p:grpSpPr>
          <p:cxnSp>
            <p:nvCxnSpPr>
              <p:cNvPr id="53" name="Прямая соединительная линия 52">
                <a:extLst>
                  <a:ext uri="{FF2B5EF4-FFF2-40B4-BE49-F238E27FC236}">
                    <a16:creationId xmlns:a16="http://schemas.microsoft.com/office/drawing/2014/main" id="{7C2EA8D1-3482-4998-8B2C-F6C3A46BED77}"/>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a:extLst>
                  <a:ext uri="{FF2B5EF4-FFF2-40B4-BE49-F238E27FC236}">
                    <a16:creationId xmlns:a16="http://schemas.microsoft.com/office/drawing/2014/main" id="{A8F31469-5954-4C35-8425-5749BBFD4929}"/>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a:extLst>
                  <a:ext uri="{FF2B5EF4-FFF2-40B4-BE49-F238E27FC236}">
                    <a16:creationId xmlns:a16="http://schemas.microsoft.com/office/drawing/2014/main" id="{08A110BB-6B63-4C87-9C11-E58AA07D5383}"/>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a:extLst>
                  <a:ext uri="{FF2B5EF4-FFF2-40B4-BE49-F238E27FC236}">
                    <a16:creationId xmlns:a16="http://schemas.microsoft.com/office/drawing/2014/main" id="{AB0F9FE1-7B69-432D-9E0F-2C58E13D9A83}"/>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a:extLst>
                  <a:ext uri="{FF2B5EF4-FFF2-40B4-BE49-F238E27FC236}">
                    <a16:creationId xmlns:a16="http://schemas.microsoft.com/office/drawing/2014/main" id="{AF00727E-1E3C-4715-80F3-12908452A055}"/>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5C3B9F8A-E378-4253-9943-7D30ED92FFBB}"/>
                </a:ext>
              </a:extLst>
            </p:cNvPr>
            <p:cNvSpPr txBox="1"/>
            <p:nvPr/>
          </p:nvSpPr>
          <p:spPr>
            <a:xfrm rot="16200000">
              <a:off x="6953482" y="4636588"/>
              <a:ext cx="686438" cy="323428"/>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1.40</a:t>
              </a:r>
            </a:p>
          </p:txBody>
        </p:sp>
      </p:grpSp>
      <p:grpSp>
        <p:nvGrpSpPr>
          <p:cNvPr id="59" name="Группа 58">
            <a:extLst>
              <a:ext uri="{FF2B5EF4-FFF2-40B4-BE49-F238E27FC236}">
                <a16:creationId xmlns:a16="http://schemas.microsoft.com/office/drawing/2014/main" id="{ECD5F4C6-3BFD-4FD6-8CB6-F2656A1A6DB4}"/>
              </a:ext>
            </a:extLst>
          </p:cNvPr>
          <p:cNvGrpSpPr/>
          <p:nvPr/>
        </p:nvGrpSpPr>
        <p:grpSpPr>
          <a:xfrm flipH="1">
            <a:off x="10039937" y="4347955"/>
            <a:ext cx="1551088" cy="866435"/>
            <a:chOff x="8381351" y="4936212"/>
            <a:chExt cx="1222836" cy="898952"/>
          </a:xfrm>
        </p:grpSpPr>
        <p:sp>
          <p:nvSpPr>
            <p:cNvPr id="60" name="Овал 59">
              <a:extLst>
                <a:ext uri="{FF2B5EF4-FFF2-40B4-BE49-F238E27FC236}">
                  <a16:creationId xmlns:a16="http://schemas.microsoft.com/office/drawing/2014/main" id="{F06F5E21-FA7E-4EDC-AB3D-0699D5177E81}"/>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1" name="Соединитель: уступ 60">
              <a:extLst>
                <a:ext uri="{FF2B5EF4-FFF2-40B4-BE49-F238E27FC236}">
                  <a16:creationId xmlns:a16="http://schemas.microsoft.com/office/drawing/2014/main" id="{B5E79E81-79AE-4276-B3FA-FA18D3DC3332}"/>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E05837D5-C67B-4173-898E-DFFA16748B85}"/>
                </a:ext>
              </a:extLst>
            </p:cNvPr>
            <p:cNvSpPr txBox="1"/>
            <p:nvPr/>
          </p:nvSpPr>
          <p:spPr>
            <a:xfrm>
              <a:off x="8931570" y="4936212"/>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a:t>
              </a:r>
              <a:r>
                <a:rPr lang="ru-RU" sz="1200" b="1" dirty="0">
                  <a:solidFill>
                    <a:srgbClr val="545559"/>
                  </a:solidFill>
                </a:rPr>
                <a:t>1</a:t>
              </a:r>
            </a:p>
          </p:txBody>
        </p:sp>
        <p:sp>
          <p:nvSpPr>
            <p:cNvPr id="63" name="TextBox 62">
              <a:extLst>
                <a:ext uri="{FF2B5EF4-FFF2-40B4-BE49-F238E27FC236}">
                  <a16:creationId xmlns:a16="http://schemas.microsoft.com/office/drawing/2014/main" id="{023E04BC-3AD3-45AA-A884-245FA22E9F30}"/>
                </a:ext>
              </a:extLst>
            </p:cNvPr>
            <p:cNvSpPr txBox="1"/>
            <p:nvPr/>
          </p:nvSpPr>
          <p:spPr>
            <a:xfrm>
              <a:off x="8881060" y="5196510"/>
              <a:ext cx="723127" cy="638654"/>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354297.817</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a:t>
              </a:r>
              <a:r>
                <a:rPr lang="ru-RU" sz="800" dirty="0">
                  <a:solidFill>
                    <a:srgbClr val="545559"/>
                  </a:solidFill>
                </a:rPr>
                <a:t>51</a:t>
              </a:r>
              <a:r>
                <a:rPr lang="en-US" sz="800" dirty="0">
                  <a:solidFill>
                    <a:srgbClr val="545559"/>
                  </a:solidFill>
                </a:rPr>
                <a:t>.</a:t>
              </a:r>
              <a:r>
                <a:rPr lang="ru-RU" sz="800" dirty="0">
                  <a:solidFill>
                    <a:srgbClr val="545559"/>
                  </a:solidFill>
                </a:rPr>
                <a:t>34</a:t>
              </a:r>
              <a:r>
                <a:rPr lang="en-US" sz="800" dirty="0">
                  <a:solidFill>
                    <a:srgbClr val="545559"/>
                  </a:solidFill>
                </a:rPr>
                <a:t>6</a:t>
              </a:r>
            </a:p>
            <a:p>
              <a:pPr defTabSz="685749">
                <a:spcBef>
                  <a:spcPts val="300"/>
                </a:spcBef>
                <a:spcAft>
                  <a:spcPts val="300"/>
                </a:spcAft>
                <a:buClr>
                  <a:schemeClr val="tx2"/>
                </a:buClr>
              </a:pPr>
              <a:r>
                <a:rPr lang="en-US" sz="800" dirty="0">
                  <a:solidFill>
                    <a:srgbClr val="545559"/>
                  </a:solidFill>
                </a:rPr>
                <a:t>H: </a:t>
              </a:r>
              <a:r>
                <a:rPr lang="en-US" sz="800" b="1" dirty="0">
                  <a:solidFill>
                    <a:srgbClr val="FF0000"/>
                  </a:solidFill>
                </a:rPr>
                <a:t>2</a:t>
              </a:r>
              <a:r>
                <a:rPr lang="ru-RU" sz="800" b="1" dirty="0">
                  <a:solidFill>
                    <a:srgbClr val="FF0000"/>
                  </a:solidFill>
                </a:rPr>
                <a:t>51</a:t>
              </a:r>
              <a:r>
                <a:rPr lang="en-US" sz="800" b="1" dirty="0">
                  <a:solidFill>
                    <a:srgbClr val="FF0000"/>
                  </a:solidFill>
                </a:rPr>
                <a:t>.</a:t>
              </a:r>
              <a:r>
                <a:rPr lang="ru-RU" sz="800" b="1" dirty="0">
                  <a:solidFill>
                    <a:srgbClr val="FF0000"/>
                  </a:solidFill>
                </a:rPr>
                <a:t>457</a:t>
              </a:r>
            </a:p>
          </p:txBody>
        </p:sp>
      </p:grpSp>
      <p:cxnSp>
        <p:nvCxnSpPr>
          <p:cNvPr id="5" name="Прямая соединительная линия 4">
            <a:extLst>
              <a:ext uri="{FF2B5EF4-FFF2-40B4-BE49-F238E27FC236}">
                <a16:creationId xmlns:a16="http://schemas.microsoft.com/office/drawing/2014/main" id="{5674ABE1-CCF1-47A8-8B0B-D0DFDEA24E08}"/>
              </a:ext>
            </a:extLst>
          </p:cNvPr>
          <p:cNvCxnSpPr>
            <a:cxnSpLocks/>
          </p:cNvCxnSpPr>
          <p:nvPr/>
        </p:nvCxnSpPr>
        <p:spPr>
          <a:xfrm flipV="1">
            <a:off x="8582025" y="4027753"/>
            <a:ext cx="2805957" cy="5972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A274770E-6CDC-41D1-8EF3-E0304F888DFD}"/>
              </a:ext>
            </a:extLst>
          </p:cNvPr>
          <p:cNvSpPr txBox="1"/>
          <p:nvPr/>
        </p:nvSpPr>
        <p:spPr>
          <a:xfrm>
            <a:off x="856693" y="2108153"/>
            <a:ext cx="6495415" cy="3908762"/>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меню установки необходимо выбрать точку стояния из проекта или задать координаты точки вручную</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Ввести высоту инструмента</a:t>
            </a:r>
            <a:endParaRPr lang="en-US" sz="1600" dirty="0">
              <a:solidFill>
                <a:srgbClr val="545559"/>
              </a:solidFill>
            </a:endParaRP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следующем окне необходимо выбрать точку из проекта или задать координаты вручную с известной (надёжной) отметкой</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Ввести высоту отражателя</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Навести перекрестие сетки нитей на центр призмы</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Выполнить измерение на призму, после чего нажать «Вычислить»</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следующем окне вы увидите новую высотную отметку и старую</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Поставить галочку в строке (Исп. Новую высоту)</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Нажимаем (Уст) для завершения установки станции</a:t>
            </a:r>
          </a:p>
        </p:txBody>
      </p:sp>
      <p:sp>
        <p:nvSpPr>
          <p:cNvPr id="4" name="Прямоугольник 3">
            <a:extLst>
              <a:ext uri="{FF2B5EF4-FFF2-40B4-BE49-F238E27FC236}">
                <a16:creationId xmlns:a16="http://schemas.microsoft.com/office/drawing/2014/main" id="{F28BF59E-DB71-4ADE-9491-2ECCF12E8A43}"/>
              </a:ext>
            </a:extLst>
          </p:cNvPr>
          <p:cNvSpPr/>
          <p:nvPr/>
        </p:nvSpPr>
        <p:spPr>
          <a:xfrm>
            <a:off x="9080326" y="6228692"/>
            <a:ext cx="372218" cy="215444"/>
          </a:xfrm>
          <a:prstGeom prst="rect">
            <a:avLst/>
          </a:prstGeom>
        </p:spPr>
        <p:txBody>
          <a:bodyPr wrap="none">
            <a:spAutoFit/>
          </a:bodyPr>
          <a:lstStyle/>
          <a:p>
            <a:r>
              <a:rPr lang="ru-RU" sz="800" b="1" dirty="0">
                <a:solidFill>
                  <a:srgbClr val="FF0000"/>
                </a:solidFill>
              </a:rPr>
              <a:t>???</a:t>
            </a:r>
            <a:endParaRPr lang="ru-RU" sz="800" dirty="0"/>
          </a:p>
        </p:txBody>
      </p:sp>
      <p:sp>
        <p:nvSpPr>
          <p:cNvPr id="8" name="Прямоугольник 7">
            <a:extLst>
              <a:ext uri="{FF2B5EF4-FFF2-40B4-BE49-F238E27FC236}">
                <a16:creationId xmlns:a16="http://schemas.microsoft.com/office/drawing/2014/main" id="{3F7FAB6C-1BD6-4C31-BC13-126D48BD12A2}"/>
              </a:ext>
            </a:extLst>
          </p:cNvPr>
          <p:cNvSpPr/>
          <p:nvPr/>
        </p:nvSpPr>
        <p:spPr>
          <a:xfrm>
            <a:off x="9080326" y="6222467"/>
            <a:ext cx="601447" cy="230832"/>
          </a:xfrm>
          <a:prstGeom prst="rect">
            <a:avLst/>
          </a:prstGeom>
        </p:spPr>
        <p:txBody>
          <a:bodyPr wrap="none">
            <a:spAutoFit/>
          </a:bodyPr>
          <a:lstStyle/>
          <a:p>
            <a:r>
              <a:rPr lang="en-US" sz="900" b="1" dirty="0">
                <a:solidFill>
                  <a:srgbClr val="FF0000"/>
                </a:solidFill>
              </a:rPr>
              <a:t>249.841</a:t>
            </a:r>
            <a:endParaRPr lang="ru-RU" sz="900" b="1" dirty="0">
              <a:solidFill>
                <a:srgbClr val="FF0000"/>
              </a:solidFill>
            </a:endParaRPr>
          </a:p>
        </p:txBody>
      </p:sp>
      <p:grpSp>
        <p:nvGrpSpPr>
          <p:cNvPr id="48" name="Группа 47">
            <a:extLst>
              <a:ext uri="{FF2B5EF4-FFF2-40B4-BE49-F238E27FC236}">
                <a16:creationId xmlns:a16="http://schemas.microsoft.com/office/drawing/2014/main" id="{C21F1E78-99DA-45CF-B1C7-B0B6FF95D4F9}"/>
              </a:ext>
            </a:extLst>
          </p:cNvPr>
          <p:cNvGrpSpPr/>
          <p:nvPr/>
        </p:nvGrpSpPr>
        <p:grpSpPr>
          <a:xfrm>
            <a:off x="8026329" y="4439393"/>
            <a:ext cx="945586" cy="2022990"/>
            <a:chOff x="8026329" y="3853466"/>
            <a:chExt cx="945586" cy="2022990"/>
          </a:xfrm>
        </p:grpSpPr>
        <p:pic>
          <p:nvPicPr>
            <p:cNvPr id="54" name="Рисунок 53">
              <a:extLst>
                <a:ext uri="{FF2B5EF4-FFF2-40B4-BE49-F238E27FC236}">
                  <a16:creationId xmlns:a16="http://schemas.microsoft.com/office/drawing/2014/main" id="{D14FA651-990D-4D08-80A1-3FECBEF20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64" name="Рисунок 63">
              <a:extLst>
                <a:ext uri="{FF2B5EF4-FFF2-40B4-BE49-F238E27FC236}">
                  <a16:creationId xmlns:a16="http://schemas.microsoft.com/office/drawing/2014/main" id="{43BC499B-E619-4D40-9024-0796992937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grpSp>
        <p:nvGrpSpPr>
          <p:cNvPr id="65" name="Группа 64">
            <a:extLst>
              <a:ext uri="{FF2B5EF4-FFF2-40B4-BE49-F238E27FC236}">
                <a16:creationId xmlns:a16="http://schemas.microsoft.com/office/drawing/2014/main" id="{A1EFE7F2-3FD7-40E0-81F9-900701A89130}"/>
              </a:ext>
            </a:extLst>
          </p:cNvPr>
          <p:cNvGrpSpPr/>
          <p:nvPr/>
        </p:nvGrpSpPr>
        <p:grpSpPr>
          <a:xfrm>
            <a:off x="11161957" y="3950610"/>
            <a:ext cx="575320" cy="1182297"/>
            <a:chOff x="838211" y="2201368"/>
            <a:chExt cx="945586" cy="1943204"/>
          </a:xfrm>
        </p:grpSpPr>
        <p:pic>
          <p:nvPicPr>
            <p:cNvPr id="66" name="Рисунок 65">
              <a:extLst>
                <a:ext uri="{FF2B5EF4-FFF2-40B4-BE49-F238E27FC236}">
                  <a16:creationId xmlns:a16="http://schemas.microsoft.com/office/drawing/2014/main" id="{38F29909-B362-41B7-A43C-DD0BA90532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67" name="Группа 66">
              <a:extLst>
                <a:ext uri="{FF2B5EF4-FFF2-40B4-BE49-F238E27FC236}">
                  <a16:creationId xmlns:a16="http://schemas.microsoft.com/office/drawing/2014/main" id="{4B51AAAA-C582-432A-93ED-FDBA034B395E}"/>
                </a:ext>
              </a:extLst>
            </p:cNvPr>
            <p:cNvGrpSpPr/>
            <p:nvPr/>
          </p:nvGrpSpPr>
          <p:grpSpPr>
            <a:xfrm>
              <a:off x="1201151" y="2201368"/>
              <a:ext cx="219705" cy="386685"/>
              <a:chOff x="725111" y="1351308"/>
              <a:chExt cx="1264902" cy="2226252"/>
            </a:xfrm>
          </p:grpSpPr>
          <p:pic>
            <p:nvPicPr>
              <p:cNvPr id="68" name="Рисунок 67">
                <a:extLst>
                  <a:ext uri="{FF2B5EF4-FFF2-40B4-BE49-F238E27FC236}">
                    <a16:creationId xmlns:a16="http://schemas.microsoft.com/office/drawing/2014/main" id="{B0A7BC35-8F3B-4C38-A82C-9E216C5F1C1A}"/>
                  </a:ext>
                </a:extLst>
              </p:cNvPr>
              <p:cNvPicPr>
                <a:picLocks noChangeAspect="1"/>
              </p:cNvPicPr>
              <p:nvPr/>
            </p:nvPicPr>
            <p:blipFill rotWithShape="1">
              <a:blip r:embed="rId6">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69" name="Рисунок 68">
                <a:extLst>
                  <a:ext uri="{FF2B5EF4-FFF2-40B4-BE49-F238E27FC236}">
                    <a16:creationId xmlns:a16="http://schemas.microsoft.com/office/drawing/2014/main" id="{74D72994-01AD-4DB9-92BA-B0FDAC6D50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sp>
        <p:nvSpPr>
          <p:cNvPr id="2" name="Заголовок 1">
            <a:extLst>
              <a:ext uri="{FF2B5EF4-FFF2-40B4-BE49-F238E27FC236}">
                <a16:creationId xmlns:a16="http://schemas.microsoft.com/office/drawing/2014/main" id="{09411B65-B264-4E6E-89FE-661CC7F569C0}"/>
              </a:ext>
            </a:extLst>
          </p:cNvPr>
          <p:cNvSpPr>
            <a:spLocks noGrp="1"/>
          </p:cNvSpPr>
          <p:nvPr>
            <p:ph type="title"/>
          </p:nvPr>
        </p:nvSpPr>
        <p:spPr/>
        <p:txBody>
          <a:bodyPr/>
          <a:lstStyle/>
          <a:p>
            <a:endParaRPr lang="ru-RU"/>
          </a:p>
        </p:txBody>
      </p:sp>
      <p:sp>
        <p:nvSpPr>
          <p:cNvPr id="9" name="Текст 8">
            <a:extLst>
              <a:ext uri="{FF2B5EF4-FFF2-40B4-BE49-F238E27FC236}">
                <a16:creationId xmlns:a16="http://schemas.microsoft.com/office/drawing/2014/main" id="{EEB1FC77-DDDB-46E4-99F8-282A9656E6F2}"/>
              </a:ext>
            </a:extLst>
          </p:cNvPr>
          <p:cNvSpPr>
            <a:spLocks noGrp="1"/>
          </p:cNvSpPr>
          <p:nvPr>
            <p:ph type="body" sz="quarter" idx="10"/>
          </p:nvPr>
        </p:nvSpPr>
        <p:spPr/>
        <p:txBody>
          <a:bodyPr/>
          <a:lstStyle/>
          <a:p>
            <a:endParaRPr lang="ru-RU"/>
          </a:p>
        </p:txBody>
      </p:sp>
    </p:spTree>
    <p:extLst>
      <p:ext uri="{BB962C8B-B14F-4D97-AF65-F5344CB8AC3E}">
        <p14:creationId xmlns:p14="http://schemas.microsoft.com/office/powerpoint/2010/main" val="270945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93013330-9C42-441A-9C2C-B996ACF3B8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630" y="764096"/>
            <a:ext cx="2454387" cy="22604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51" name="Группа 50">
            <a:extLst>
              <a:ext uri="{FF2B5EF4-FFF2-40B4-BE49-F238E27FC236}">
                <a16:creationId xmlns:a16="http://schemas.microsoft.com/office/drawing/2014/main" id="{92D5B83F-1AD4-43DA-81CB-27325E3F3B10}"/>
              </a:ext>
            </a:extLst>
          </p:cNvPr>
          <p:cNvGrpSpPr/>
          <p:nvPr/>
        </p:nvGrpSpPr>
        <p:grpSpPr>
          <a:xfrm>
            <a:off x="7400065" y="4201460"/>
            <a:ext cx="1023210" cy="890082"/>
            <a:chOff x="8918507" y="4944399"/>
            <a:chExt cx="1023210" cy="890082"/>
          </a:xfrm>
        </p:grpSpPr>
        <p:cxnSp>
          <p:nvCxnSpPr>
            <p:cNvPr id="45" name="Соединитель: уступ 44">
              <a:extLst>
                <a:ext uri="{FF2B5EF4-FFF2-40B4-BE49-F238E27FC236}">
                  <a16:creationId xmlns:a16="http://schemas.microsoft.com/office/drawing/2014/main" id="{EEBC679E-9EA9-4FFD-B333-B090BAE6A5F4}"/>
                </a:ext>
              </a:extLst>
            </p:cNvPr>
            <p:cNvCxnSpPr>
              <a:cxnSpLocks/>
            </p:cNvCxnSpPr>
            <p:nvPr/>
          </p:nvCxnSpPr>
          <p:spPr>
            <a:xfrm>
              <a:off x="9197267" y="5184559"/>
              <a:ext cx="744450" cy="183334"/>
            </a:xfrm>
            <a:prstGeom prst="bentConnector3">
              <a:avLst>
                <a:gd name="adj1" fmla="val 72177"/>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A7A06E6-9CE3-4803-90BA-942E33615318}"/>
                </a:ext>
              </a:extLst>
            </p:cNvPr>
            <p:cNvSpPr txBox="1"/>
            <p:nvPr/>
          </p:nvSpPr>
          <p:spPr>
            <a:xfrm>
              <a:off x="9092445" y="4944399"/>
              <a:ext cx="466794" cy="276999"/>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ST1</a:t>
              </a:r>
              <a:endParaRPr lang="ru-RU" sz="1200" b="1" dirty="0">
                <a:solidFill>
                  <a:srgbClr val="545559"/>
                </a:solidFill>
              </a:endParaRPr>
            </a:p>
          </p:txBody>
        </p:sp>
        <p:sp>
          <p:nvSpPr>
            <p:cNvPr id="50" name="TextBox 49">
              <a:extLst>
                <a:ext uri="{FF2B5EF4-FFF2-40B4-BE49-F238E27FC236}">
                  <a16:creationId xmlns:a16="http://schemas.microsoft.com/office/drawing/2014/main" id="{86782A1F-03F8-4568-984C-9F7ECB655A4D}"/>
                </a:ext>
              </a:extLst>
            </p:cNvPr>
            <p:cNvSpPr txBox="1"/>
            <p:nvPr/>
          </p:nvSpPr>
          <p:spPr>
            <a:xfrm>
              <a:off x="8918507" y="5218928"/>
              <a:ext cx="311304" cy="615553"/>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a:t>
              </a:r>
              <a:endParaRPr lang="ru-RU" sz="800" dirty="0">
                <a:solidFill>
                  <a:srgbClr val="545559"/>
                </a:solidFill>
              </a:endParaRPr>
            </a:p>
            <a:p>
              <a:pPr defTabSz="685749">
                <a:spcBef>
                  <a:spcPts val="300"/>
                </a:spcBef>
                <a:spcAft>
                  <a:spcPts val="300"/>
                </a:spcAft>
                <a:buClr>
                  <a:schemeClr val="tx2"/>
                </a:buClr>
              </a:pPr>
              <a:r>
                <a:rPr lang="en-US" sz="800" dirty="0">
                  <a:solidFill>
                    <a:srgbClr val="545559"/>
                  </a:solidFill>
                </a:rPr>
                <a:t>H:</a:t>
              </a:r>
              <a:endParaRPr lang="ru-RU" sz="800" b="1" dirty="0">
                <a:solidFill>
                  <a:srgbClr val="FF0000"/>
                </a:solidFill>
              </a:endParaRPr>
            </a:p>
          </p:txBody>
        </p:sp>
      </p:grpSp>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Обратная засечка:</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1077218"/>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так же является одним из самых востребованных в повседневной геодезической работе, для ориентирования мы можем устанавливать тахеометр в любом удобном для нас месте, главное что бы в зоне видимости были 2 или более пунктов с известными координатами</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2219347"/>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Последовательность при установке:</a:t>
            </a:r>
          </a:p>
        </p:txBody>
      </p:sp>
      <p:pic>
        <p:nvPicPr>
          <p:cNvPr id="52" name="Рисунок 51">
            <a:extLst>
              <a:ext uri="{FF2B5EF4-FFF2-40B4-BE49-F238E27FC236}">
                <a16:creationId xmlns:a16="http://schemas.microsoft.com/office/drawing/2014/main" id="{C7801A65-1ED8-4DFB-83E7-E3E06E4FC640}"/>
              </a:ext>
            </a:extLst>
          </p:cNvPr>
          <p:cNvPicPr>
            <a:picLocks noChangeAspect="1"/>
          </p:cNvPicPr>
          <p:nvPr/>
        </p:nvPicPr>
        <p:blipFill>
          <a:blip r:embed="rId3"/>
          <a:stretch>
            <a:fillRect/>
          </a:stretch>
        </p:blipFill>
        <p:spPr>
          <a:xfrm>
            <a:off x="7699008" y="3322323"/>
            <a:ext cx="1381318" cy="1381318"/>
          </a:xfrm>
          <a:prstGeom prst="rect">
            <a:avLst/>
          </a:prstGeom>
        </p:spPr>
      </p:pic>
      <p:grpSp>
        <p:nvGrpSpPr>
          <p:cNvPr id="42" name="Группа 41">
            <a:extLst>
              <a:ext uri="{FF2B5EF4-FFF2-40B4-BE49-F238E27FC236}">
                <a16:creationId xmlns:a16="http://schemas.microsoft.com/office/drawing/2014/main" id="{5DF728A7-308B-4C09-B7CC-7955FF3A090D}"/>
              </a:ext>
            </a:extLst>
          </p:cNvPr>
          <p:cNvGrpSpPr/>
          <p:nvPr/>
        </p:nvGrpSpPr>
        <p:grpSpPr>
          <a:xfrm flipH="1">
            <a:off x="11591018" y="3988838"/>
            <a:ext cx="432682" cy="998757"/>
            <a:chOff x="7134987" y="3989237"/>
            <a:chExt cx="594100" cy="1618131"/>
          </a:xfrm>
        </p:grpSpPr>
        <p:grpSp>
          <p:nvGrpSpPr>
            <p:cNvPr id="43" name="Группа 42">
              <a:extLst>
                <a:ext uri="{FF2B5EF4-FFF2-40B4-BE49-F238E27FC236}">
                  <a16:creationId xmlns:a16="http://schemas.microsoft.com/office/drawing/2014/main" id="{6B3361E0-F1F6-4811-8B46-1BBF6D815C41}"/>
                </a:ext>
              </a:extLst>
            </p:cNvPr>
            <p:cNvGrpSpPr/>
            <p:nvPr/>
          </p:nvGrpSpPr>
          <p:grpSpPr>
            <a:xfrm>
              <a:off x="7355937" y="3989237"/>
              <a:ext cx="373150" cy="1618131"/>
              <a:chOff x="7355937" y="3989237"/>
              <a:chExt cx="373150" cy="1618131"/>
            </a:xfrm>
          </p:grpSpPr>
          <p:cxnSp>
            <p:nvCxnSpPr>
              <p:cNvPr id="53" name="Прямая соединительная линия 52">
                <a:extLst>
                  <a:ext uri="{FF2B5EF4-FFF2-40B4-BE49-F238E27FC236}">
                    <a16:creationId xmlns:a16="http://schemas.microsoft.com/office/drawing/2014/main" id="{7C2EA8D1-3482-4998-8B2C-F6C3A46BED77}"/>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a:extLst>
                  <a:ext uri="{FF2B5EF4-FFF2-40B4-BE49-F238E27FC236}">
                    <a16:creationId xmlns:a16="http://schemas.microsoft.com/office/drawing/2014/main" id="{A8F31469-5954-4C35-8425-5749BBFD4929}"/>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a:extLst>
                  <a:ext uri="{FF2B5EF4-FFF2-40B4-BE49-F238E27FC236}">
                    <a16:creationId xmlns:a16="http://schemas.microsoft.com/office/drawing/2014/main" id="{08A110BB-6B63-4C87-9C11-E58AA07D5383}"/>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a:extLst>
                  <a:ext uri="{FF2B5EF4-FFF2-40B4-BE49-F238E27FC236}">
                    <a16:creationId xmlns:a16="http://schemas.microsoft.com/office/drawing/2014/main" id="{AB0F9FE1-7B69-432D-9E0F-2C58E13D9A83}"/>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a:extLst>
                  <a:ext uri="{FF2B5EF4-FFF2-40B4-BE49-F238E27FC236}">
                    <a16:creationId xmlns:a16="http://schemas.microsoft.com/office/drawing/2014/main" id="{AF00727E-1E3C-4715-80F3-12908452A055}"/>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5C3B9F8A-E378-4253-9943-7D30ED92FFBB}"/>
                </a:ext>
              </a:extLst>
            </p:cNvPr>
            <p:cNvSpPr txBox="1"/>
            <p:nvPr/>
          </p:nvSpPr>
          <p:spPr>
            <a:xfrm rot="16200000">
              <a:off x="6953482" y="4636588"/>
              <a:ext cx="686438" cy="323428"/>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1.40</a:t>
              </a:r>
            </a:p>
          </p:txBody>
        </p:sp>
      </p:grpSp>
      <p:grpSp>
        <p:nvGrpSpPr>
          <p:cNvPr id="59" name="Группа 58">
            <a:extLst>
              <a:ext uri="{FF2B5EF4-FFF2-40B4-BE49-F238E27FC236}">
                <a16:creationId xmlns:a16="http://schemas.microsoft.com/office/drawing/2014/main" id="{ECD5F4C6-3BFD-4FD6-8CB6-F2656A1A6DB4}"/>
              </a:ext>
            </a:extLst>
          </p:cNvPr>
          <p:cNvGrpSpPr/>
          <p:nvPr/>
        </p:nvGrpSpPr>
        <p:grpSpPr>
          <a:xfrm flipH="1">
            <a:off x="10039937" y="4347955"/>
            <a:ext cx="1551088" cy="866435"/>
            <a:chOff x="8381351" y="4936212"/>
            <a:chExt cx="1222836" cy="898952"/>
          </a:xfrm>
        </p:grpSpPr>
        <p:sp>
          <p:nvSpPr>
            <p:cNvPr id="60" name="Овал 59">
              <a:extLst>
                <a:ext uri="{FF2B5EF4-FFF2-40B4-BE49-F238E27FC236}">
                  <a16:creationId xmlns:a16="http://schemas.microsoft.com/office/drawing/2014/main" id="{F06F5E21-FA7E-4EDC-AB3D-0699D5177E81}"/>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61" name="Соединитель: уступ 60">
              <a:extLst>
                <a:ext uri="{FF2B5EF4-FFF2-40B4-BE49-F238E27FC236}">
                  <a16:creationId xmlns:a16="http://schemas.microsoft.com/office/drawing/2014/main" id="{B5E79E81-79AE-4276-B3FA-FA18D3DC3332}"/>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E05837D5-C67B-4173-898E-DFFA16748B85}"/>
                </a:ext>
              </a:extLst>
            </p:cNvPr>
            <p:cNvSpPr txBox="1"/>
            <p:nvPr/>
          </p:nvSpPr>
          <p:spPr>
            <a:xfrm>
              <a:off x="8931570" y="4936212"/>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a:t>
              </a:r>
              <a:r>
                <a:rPr lang="ru-RU" sz="1200" b="1" dirty="0">
                  <a:solidFill>
                    <a:srgbClr val="545559"/>
                  </a:solidFill>
                </a:rPr>
                <a:t>1</a:t>
              </a:r>
            </a:p>
          </p:txBody>
        </p:sp>
        <p:sp>
          <p:nvSpPr>
            <p:cNvPr id="63" name="TextBox 62">
              <a:extLst>
                <a:ext uri="{FF2B5EF4-FFF2-40B4-BE49-F238E27FC236}">
                  <a16:creationId xmlns:a16="http://schemas.microsoft.com/office/drawing/2014/main" id="{023E04BC-3AD3-45AA-A884-245FA22E9F30}"/>
                </a:ext>
              </a:extLst>
            </p:cNvPr>
            <p:cNvSpPr txBox="1"/>
            <p:nvPr/>
          </p:nvSpPr>
          <p:spPr>
            <a:xfrm>
              <a:off x="8881060" y="5196510"/>
              <a:ext cx="723127" cy="638654"/>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354297.817</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a:t>
              </a:r>
              <a:r>
                <a:rPr lang="ru-RU" sz="800" dirty="0">
                  <a:solidFill>
                    <a:srgbClr val="545559"/>
                  </a:solidFill>
                </a:rPr>
                <a:t>51</a:t>
              </a:r>
              <a:r>
                <a:rPr lang="en-US" sz="800" dirty="0">
                  <a:solidFill>
                    <a:srgbClr val="545559"/>
                  </a:solidFill>
                </a:rPr>
                <a:t>.</a:t>
              </a:r>
              <a:r>
                <a:rPr lang="ru-RU" sz="800" dirty="0">
                  <a:solidFill>
                    <a:srgbClr val="545559"/>
                  </a:solidFill>
                </a:rPr>
                <a:t>34</a:t>
              </a:r>
              <a:r>
                <a:rPr lang="en-US" sz="800" dirty="0">
                  <a:solidFill>
                    <a:srgbClr val="545559"/>
                  </a:solidFill>
                </a:rPr>
                <a:t>6</a:t>
              </a:r>
            </a:p>
            <a:p>
              <a:pPr defTabSz="685749">
                <a:spcBef>
                  <a:spcPts val="300"/>
                </a:spcBef>
                <a:spcAft>
                  <a:spcPts val="300"/>
                </a:spcAft>
                <a:buClr>
                  <a:schemeClr val="tx2"/>
                </a:buClr>
              </a:pPr>
              <a:r>
                <a:rPr lang="en-US" sz="800" dirty="0">
                  <a:solidFill>
                    <a:srgbClr val="545559"/>
                  </a:solidFill>
                </a:rPr>
                <a:t>H: </a:t>
              </a:r>
              <a:r>
                <a:rPr lang="en-US" sz="800" dirty="0">
                  <a:solidFill>
                    <a:schemeClr val="tx2"/>
                  </a:solidFill>
                </a:rPr>
                <a:t>2</a:t>
              </a:r>
              <a:r>
                <a:rPr lang="ru-RU" sz="800" dirty="0">
                  <a:solidFill>
                    <a:schemeClr val="tx2"/>
                  </a:solidFill>
                </a:rPr>
                <a:t>51</a:t>
              </a:r>
              <a:r>
                <a:rPr lang="en-US" sz="800" dirty="0">
                  <a:solidFill>
                    <a:schemeClr val="tx2"/>
                  </a:solidFill>
                </a:rPr>
                <a:t>.</a:t>
              </a:r>
              <a:r>
                <a:rPr lang="ru-RU" sz="800" dirty="0">
                  <a:solidFill>
                    <a:schemeClr val="tx2"/>
                  </a:solidFill>
                </a:rPr>
                <a:t>457</a:t>
              </a:r>
            </a:p>
          </p:txBody>
        </p:sp>
      </p:grpSp>
      <p:cxnSp>
        <p:nvCxnSpPr>
          <p:cNvPr id="5" name="Прямая соединительная линия 4">
            <a:extLst>
              <a:ext uri="{FF2B5EF4-FFF2-40B4-BE49-F238E27FC236}">
                <a16:creationId xmlns:a16="http://schemas.microsoft.com/office/drawing/2014/main" id="{5674ABE1-CCF1-47A8-8B0B-D0DFDEA24E08}"/>
              </a:ext>
            </a:extLst>
          </p:cNvPr>
          <p:cNvCxnSpPr>
            <a:cxnSpLocks/>
          </p:cNvCxnSpPr>
          <p:nvPr/>
        </p:nvCxnSpPr>
        <p:spPr>
          <a:xfrm flipV="1">
            <a:off x="8582025" y="4027753"/>
            <a:ext cx="2805957" cy="5972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A274770E-6CDC-41D1-8EF3-E0304F888DFD}"/>
              </a:ext>
            </a:extLst>
          </p:cNvPr>
          <p:cNvSpPr txBox="1"/>
          <p:nvPr/>
        </p:nvSpPr>
        <p:spPr>
          <a:xfrm>
            <a:off x="969221" y="2460434"/>
            <a:ext cx="6495415" cy="3185487"/>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меню установки необходимо задать имя станции, высоту инструмента (не обязательно) можно оставить </a:t>
            </a:r>
            <a:r>
              <a:rPr lang="ru-RU" sz="1600" b="1" dirty="0">
                <a:solidFill>
                  <a:srgbClr val="545559"/>
                </a:solidFill>
              </a:rPr>
              <a:t>0.000 </a:t>
            </a:r>
            <a:r>
              <a:rPr lang="ru-RU" sz="1600" dirty="0">
                <a:solidFill>
                  <a:srgbClr val="545559"/>
                </a:solidFill>
              </a:rPr>
              <a:t>тогда мы вычислим отметку центра оси зрительной трубы</a:t>
            </a:r>
            <a:endParaRPr lang="en-US" sz="1600" dirty="0">
              <a:solidFill>
                <a:srgbClr val="545559"/>
              </a:solidFill>
            </a:endParaRP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следующем окне необходимо выбрать точку из проекта или задать координаты вручную и ввести высоту отражателя</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Навести перекрестие сетки нитей на центр призмы</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Выполнить измерение на призму</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Далее, аналогично с первым измерением, выбираем вторую точку ориентирования и выполняем измерение на центр призмы</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Нажимаем вычислить и установить станцию</a:t>
            </a:r>
          </a:p>
        </p:txBody>
      </p:sp>
      <p:grpSp>
        <p:nvGrpSpPr>
          <p:cNvPr id="54" name="Группа 53">
            <a:extLst>
              <a:ext uri="{FF2B5EF4-FFF2-40B4-BE49-F238E27FC236}">
                <a16:creationId xmlns:a16="http://schemas.microsoft.com/office/drawing/2014/main" id="{718A5273-D564-4183-BE99-60E50AF9EAB1}"/>
              </a:ext>
            </a:extLst>
          </p:cNvPr>
          <p:cNvGrpSpPr/>
          <p:nvPr/>
        </p:nvGrpSpPr>
        <p:grpSpPr>
          <a:xfrm flipH="1">
            <a:off x="9872820" y="1418570"/>
            <a:ext cx="445710" cy="998757"/>
            <a:chOff x="7117099" y="3989237"/>
            <a:chExt cx="611988" cy="1618131"/>
          </a:xfrm>
        </p:grpSpPr>
        <p:grpSp>
          <p:nvGrpSpPr>
            <p:cNvPr id="64" name="Группа 63">
              <a:extLst>
                <a:ext uri="{FF2B5EF4-FFF2-40B4-BE49-F238E27FC236}">
                  <a16:creationId xmlns:a16="http://schemas.microsoft.com/office/drawing/2014/main" id="{BF7B1DB8-55D0-4882-B0CF-64D251B5DB5E}"/>
                </a:ext>
              </a:extLst>
            </p:cNvPr>
            <p:cNvGrpSpPr/>
            <p:nvPr/>
          </p:nvGrpSpPr>
          <p:grpSpPr>
            <a:xfrm>
              <a:off x="7355937" y="3989237"/>
              <a:ext cx="373150" cy="1618131"/>
              <a:chOff x="7355937" y="3989237"/>
              <a:chExt cx="373150" cy="1618131"/>
            </a:xfrm>
          </p:grpSpPr>
          <p:cxnSp>
            <p:nvCxnSpPr>
              <p:cNvPr id="66" name="Прямая соединительная линия 65">
                <a:extLst>
                  <a:ext uri="{FF2B5EF4-FFF2-40B4-BE49-F238E27FC236}">
                    <a16:creationId xmlns:a16="http://schemas.microsoft.com/office/drawing/2014/main" id="{61F5A408-ADB7-4DFE-9D24-E16183D55825}"/>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a:extLst>
                  <a:ext uri="{FF2B5EF4-FFF2-40B4-BE49-F238E27FC236}">
                    <a16:creationId xmlns:a16="http://schemas.microsoft.com/office/drawing/2014/main" id="{5A683A6E-C5C7-463D-8D40-98224354D0F8}"/>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a:extLst>
                  <a:ext uri="{FF2B5EF4-FFF2-40B4-BE49-F238E27FC236}">
                    <a16:creationId xmlns:a16="http://schemas.microsoft.com/office/drawing/2014/main" id="{23B29508-2EB8-4A3B-9011-D97DE0690146}"/>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a:extLst>
                  <a:ext uri="{FF2B5EF4-FFF2-40B4-BE49-F238E27FC236}">
                    <a16:creationId xmlns:a16="http://schemas.microsoft.com/office/drawing/2014/main" id="{896E5A52-F448-4F88-A306-F88150B5296C}"/>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a:extLst>
                  <a:ext uri="{FF2B5EF4-FFF2-40B4-BE49-F238E27FC236}">
                    <a16:creationId xmlns:a16="http://schemas.microsoft.com/office/drawing/2014/main" id="{1E0317E6-D5DC-4BE5-B61F-615DC22B8712}"/>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6B919743-574F-4DA6-8FB2-484BB73E703A}"/>
                </a:ext>
              </a:extLst>
            </p:cNvPr>
            <p:cNvSpPr txBox="1"/>
            <p:nvPr/>
          </p:nvSpPr>
          <p:spPr>
            <a:xfrm rot="16200000">
              <a:off x="6925058" y="4618698"/>
              <a:ext cx="743290" cy="359207"/>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1.45</a:t>
              </a:r>
            </a:p>
          </p:txBody>
        </p:sp>
      </p:grpSp>
      <p:grpSp>
        <p:nvGrpSpPr>
          <p:cNvPr id="71" name="Группа 70">
            <a:extLst>
              <a:ext uri="{FF2B5EF4-FFF2-40B4-BE49-F238E27FC236}">
                <a16:creationId xmlns:a16="http://schemas.microsoft.com/office/drawing/2014/main" id="{089A6A91-FC92-4542-960C-5C4C357DBE33}"/>
              </a:ext>
            </a:extLst>
          </p:cNvPr>
          <p:cNvGrpSpPr/>
          <p:nvPr/>
        </p:nvGrpSpPr>
        <p:grpSpPr>
          <a:xfrm flipH="1">
            <a:off x="8321742" y="1777687"/>
            <a:ext cx="1551088" cy="866435"/>
            <a:chOff x="8381351" y="4936212"/>
            <a:chExt cx="1222836" cy="898952"/>
          </a:xfrm>
        </p:grpSpPr>
        <p:sp>
          <p:nvSpPr>
            <p:cNvPr id="72" name="Овал 71">
              <a:extLst>
                <a:ext uri="{FF2B5EF4-FFF2-40B4-BE49-F238E27FC236}">
                  <a16:creationId xmlns:a16="http://schemas.microsoft.com/office/drawing/2014/main" id="{349A6943-71A7-4256-A7B2-EBFD102E5921}"/>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3" name="Соединитель: уступ 72">
              <a:extLst>
                <a:ext uri="{FF2B5EF4-FFF2-40B4-BE49-F238E27FC236}">
                  <a16:creationId xmlns:a16="http://schemas.microsoft.com/office/drawing/2014/main" id="{9A5ED4C2-54F0-4828-BF56-DEA9853A1B0C}"/>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520D013D-ED9F-413A-AA0A-1AF735D25ECE}"/>
                </a:ext>
              </a:extLst>
            </p:cNvPr>
            <p:cNvSpPr txBox="1"/>
            <p:nvPr/>
          </p:nvSpPr>
          <p:spPr>
            <a:xfrm>
              <a:off x="8931570" y="4936212"/>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a:t>
              </a:r>
              <a:r>
                <a:rPr lang="ru-RU" sz="1200" b="1" dirty="0">
                  <a:solidFill>
                    <a:srgbClr val="545559"/>
                  </a:solidFill>
                </a:rPr>
                <a:t>2</a:t>
              </a:r>
            </a:p>
          </p:txBody>
        </p:sp>
        <p:sp>
          <p:nvSpPr>
            <p:cNvPr id="75" name="TextBox 74">
              <a:extLst>
                <a:ext uri="{FF2B5EF4-FFF2-40B4-BE49-F238E27FC236}">
                  <a16:creationId xmlns:a16="http://schemas.microsoft.com/office/drawing/2014/main" id="{920F4EC6-5A6B-4844-A8DA-B0B19FE1F831}"/>
                </a:ext>
              </a:extLst>
            </p:cNvPr>
            <p:cNvSpPr txBox="1"/>
            <p:nvPr/>
          </p:nvSpPr>
          <p:spPr>
            <a:xfrm>
              <a:off x="8881060" y="5196510"/>
              <a:ext cx="723127" cy="638654"/>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354298.627</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63031</a:t>
              </a:r>
              <a:r>
                <a:rPr lang="ru-RU" sz="800" dirty="0">
                  <a:solidFill>
                    <a:srgbClr val="545559"/>
                  </a:solidFill>
                </a:rPr>
                <a:t>35</a:t>
              </a:r>
              <a:r>
                <a:rPr lang="en-US" sz="800" dirty="0">
                  <a:solidFill>
                    <a:srgbClr val="545559"/>
                  </a:solidFill>
                </a:rPr>
                <a:t>.</a:t>
              </a:r>
              <a:r>
                <a:rPr lang="ru-RU" sz="800" dirty="0">
                  <a:solidFill>
                    <a:srgbClr val="545559"/>
                  </a:solidFill>
                </a:rPr>
                <a:t>287</a:t>
              </a:r>
              <a:endParaRPr lang="en-US" sz="800" dirty="0">
                <a:solidFill>
                  <a:srgbClr val="545559"/>
                </a:solidFill>
              </a:endParaRPr>
            </a:p>
            <a:p>
              <a:pPr defTabSz="685749">
                <a:spcBef>
                  <a:spcPts val="300"/>
                </a:spcBef>
                <a:spcAft>
                  <a:spcPts val="300"/>
                </a:spcAft>
                <a:buClr>
                  <a:schemeClr val="tx2"/>
                </a:buClr>
              </a:pPr>
              <a:r>
                <a:rPr lang="en-US" sz="800" dirty="0">
                  <a:solidFill>
                    <a:srgbClr val="545559"/>
                  </a:solidFill>
                </a:rPr>
                <a:t>H: 2</a:t>
              </a:r>
              <a:r>
                <a:rPr lang="ru-RU" sz="800" dirty="0">
                  <a:solidFill>
                    <a:srgbClr val="545559"/>
                  </a:solidFill>
                </a:rPr>
                <a:t>53</a:t>
              </a:r>
              <a:r>
                <a:rPr lang="en-US" sz="800" dirty="0">
                  <a:solidFill>
                    <a:srgbClr val="545559"/>
                  </a:solidFill>
                </a:rPr>
                <a:t>.</a:t>
              </a:r>
              <a:r>
                <a:rPr lang="ru-RU" sz="800" dirty="0">
                  <a:solidFill>
                    <a:srgbClr val="545559"/>
                  </a:solidFill>
                </a:rPr>
                <a:t>391</a:t>
              </a:r>
            </a:p>
          </p:txBody>
        </p:sp>
      </p:grpSp>
      <p:cxnSp>
        <p:nvCxnSpPr>
          <p:cNvPr id="14" name="Прямая соединительная линия 13">
            <a:extLst>
              <a:ext uri="{FF2B5EF4-FFF2-40B4-BE49-F238E27FC236}">
                <a16:creationId xmlns:a16="http://schemas.microsoft.com/office/drawing/2014/main" id="{5E6DAF10-10F4-4D60-B4A7-9B50E0C54B97}"/>
              </a:ext>
            </a:extLst>
          </p:cNvPr>
          <p:cNvCxnSpPr>
            <a:cxnSpLocks/>
          </p:cNvCxnSpPr>
          <p:nvPr/>
        </p:nvCxnSpPr>
        <p:spPr>
          <a:xfrm flipV="1">
            <a:off x="8580746" y="1519046"/>
            <a:ext cx="1148251" cy="310591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82" name="Рисунок 81">
            <a:extLst>
              <a:ext uri="{FF2B5EF4-FFF2-40B4-BE49-F238E27FC236}">
                <a16:creationId xmlns:a16="http://schemas.microsoft.com/office/drawing/2014/main" id="{B1438D8B-5B61-4711-B3C7-97C6DF075BC6}"/>
              </a:ext>
            </a:extLst>
          </p:cNvPr>
          <p:cNvPicPr>
            <a:picLocks noChangeAspect="1"/>
          </p:cNvPicPr>
          <p:nvPr/>
        </p:nvPicPr>
        <p:blipFill>
          <a:blip r:embed="rId3"/>
          <a:stretch>
            <a:fillRect/>
          </a:stretch>
        </p:blipFill>
        <p:spPr>
          <a:xfrm>
            <a:off x="10756533" y="3322323"/>
            <a:ext cx="1381318" cy="1381318"/>
          </a:xfrm>
          <a:prstGeom prst="rect">
            <a:avLst/>
          </a:prstGeom>
        </p:spPr>
      </p:pic>
      <p:sp>
        <p:nvSpPr>
          <p:cNvPr id="25" name="Прямоугольник 24">
            <a:extLst>
              <a:ext uri="{FF2B5EF4-FFF2-40B4-BE49-F238E27FC236}">
                <a16:creationId xmlns:a16="http://schemas.microsoft.com/office/drawing/2014/main" id="{73F61264-08B5-48EE-8FDB-3270EC453392}"/>
              </a:ext>
            </a:extLst>
          </p:cNvPr>
          <p:cNvSpPr/>
          <p:nvPr/>
        </p:nvSpPr>
        <p:spPr>
          <a:xfrm>
            <a:off x="7557712" y="4499728"/>
            <a:ext cx="934460" cy="615553"/>
          </a:xfrm>
          <a:prstGeom prst="rect">
            <a:avLst/>
          </a:prstGeom>
        </p:spPr>
        <p:txBody>
          <a:bodyPr wrap="square">
            <a:spAutoFit/>
          </a:bodyPr>
          <a:lstStyle/>
          <a:p>
            <a:pPr defTabSz="685749">
              <a:spcBef>
                <a:spcPts val="300"/>
              </a:spcBef>
              <a:spcAft>
                <a:spcPts val="300"/>
              </a:spcAft>
              <a:buClr>
                <a:schemeClr val="tx2"/>
              </a:buClr>
            </a:pPr>
            <a:r>
              <a:rPr lang="ru-RU" sz="800" dirty="0">
                <a:solidFill>
                  <a:srgbClr val="FF0000"/>
                </a:solidFill>
              </a:rPr>
              <a:t>354295.310</a:t>
            </a:r>
          </a:p>
          <a:p>
            <a:pPr defTabSz="685749">
              <a:spcBef>
                <a:spcPts val="300"/>
              </a:spcBef>
              <a:spcAft>
                <a:spcPts val="300"/>
              </a:spcAft>
              <a:buClr>
                <a:schemeClr val="tx2"/>
              </a:buClr>
            </a:pPr>
            <a:r>
              <a:rPr lang="en-US" sz="800" dirty="0">
                <a:solidFill>
                  <a:srgbClr val="FF0000"/>
                </a:solidFill>
              </a:rPr>
              <a:t>6303128.566</a:t>
            </a:r>
          </a:p>
          <a:p>
            <a:pPr defTabSz="685749">
              <a:spcBef>
                <a:spcPts val="300"/>
              </a:spcBef>
              <a:spcAft>
                <a:spcPts val="300"/>
              </a:spcAft>
              <a:buClr>
                <a:schemeClr val="tx2"/>
              </a:buClr>
            </a:pPr>
            <a:r>
              <a:rPr lang="ru-RU" sz="800" dirty="0">
                <a:solidFill>
                  <a:srgbClr val="FF0000"/>
                </a:solidFill>
              </a:rPr>
              <a:t>251.491</a:t>
            </a:r>
          </a:p>
        </p:txBody>
      </p:sp>
      <p:grpSp>
        <p:nvGrpSpPr>
          <p:cNvPr id="83" name="Группа 82">
            <a:extLst>
              <a:ext uri="{FF2B5EF4-FFF2-40B4-BE49-F238E27FC236}">
                <a16:creationId xmlns:a16="http://schemas.microsoft.com/office/drawing/2014/main" id="{A256AC05-D92D-4E4C-9102-73EF3DEF2A04}"/>
              </a:ext>
            </a:extLst>
          </p:cNvPr>
          <p:cNvGrpSpPr/>
          <p:nvPr/>
        </p:nvGrpSpPr>
        <p:grpSpPr>
          <a:xfrm>
            <a:off x="8026329" y="4439393"/>
            <a:ext cx="945586" cy="2022990"/>
            <a:chOff x="8026329" y="3853466"/>
            <a:chExt cx="945586" cy="2022990"/>
          </a:xfrm>
        </p:grpSpPr>
        <p:pic>
          <p:nvPicPr>
            <p:cNvPr id="84" name="Рисунок 83">
              <a:extLst>
                <a:ext uri="{FF2B5EF4-FFF2-40B4-BE49-F238E27FC236}">
                  <a16:creationId xmlns:a16="http://schemas.microsoft.com/office/drawing/2014/main" id="{DA0031D7-3513-44ED-8E5E-02EF752B72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85" name="Рисунок 84">
              <a:extLst>
                <a:ext uri="{FF2B5EF4-FFF2-40B4-BE49-F238E27FC236}">
                  <a16:creationId xmlns:a16="http://schemas.microsoft.com/office/drawing/2014/main" id="{CAA50B6A-BEBB-4835-815D-09953A3EB9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grpSp>
        <p:nvGrpSpPr>
          <p:cNvPr id="86" name="Группа 85">
            <a:extLst>
              <a:ext uri="{FF2B5EF4-FFF2-40B4-BE49-F238E27FC236}">
                <a16:creationId xmlns:a16="http://schemas.microsoft.com/office/drawing/2014/main" id="{423FC6BC-64DA-4271-A3B1-F470A4239F9C}"/>
              </a:ext>
            </a:extLst>
          </p:cNvPr>
          <p:cNvGrpSpPr/>
          <p:nvPr/>
        </p:nvGrpSpPr>
        <p:grpSpPr>
          <a:xfrm>
            <a:off x="11161957" y="3950610"/>
            <a:ext cx="575320" cy="1182297"/>
            <a:chOff x="838211" y="2201368"/>
            <a:chExt cx="945586" cy="1943204"/>
          </a:xfrm>
        </p:grpSpPr>
        <p:pic>
          <p:nvPicPr>
            <p:cNvPr id="87" name="Рисунок 86">
              <a:extLst>
                <a:ext uri="{FF2B5EF4-FFF2-40B4-BE49-F238E27FC236}">
                  <a16:creationId xmlns:a16="http://schemas.microsoft.com/office/drawing/2014/main" id="{769AE3B1-092B-4624-995F-211178ADB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88" name="Группа 87">
              <a:extLst>
                <a:ext uri="{FF2B5EF4-FFF2-40B4-BE49-F238E27FC236}">
                  <a16:creationId xmlns:a16="http://schemas.microsoft.com/office/drawing/2014/main" id="{77690FD6-F795-4BA6-9E2D-8CE961D7E66E}"/>
                </a:ext>
              </a:extLst>
            </p:cNvPr>
            <p:cNvGrpSpPr/>
            <p:nvPr/>
          </p:nvGrpSpPr>
          <p:grpSpPr>
            <a:xfrm>
              <a:off x="1201151" y="2201368"/>
              <a:ext cx="219705" cy="386685"/>
              <a:chOff x="725111" y="1351308"/>
              <a:chExt cx="1264902" cy="2226252"/>
            </a:xfrm>
          </p:grpSpPr>
          <p:pic>
            <p:nvPicPr>
              <p:cNvPr id="89" name="Рисунок 88">
                <a:extLst>
                  <a:ext uri="{FF2B5EF4-FFF2-40B4-BE49-F238E27FC236}">
                    <a16:creationId xmlns:a16="http://schemas.microsoft.com/office/drawing/2014/main" id="{C49C0F0A-A093-48DC-A8AF-72202C571845}"/>
                  </a:ext>
                </a:extLst>
              </p:cNvPr>
              <p:cNvPicPr>
                <a:picLocks noChangeAspect="1"/>
              </p:cNvPicPr>
              <p:nvPr/>
            </p:nvPicPr>
            <p:blipFill rotWithShape="1">
              <a:blip r:embed="rId6">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90" name="Рисунок 89">
                <a:extLst>
                  <a:ext uri="{FF2B5EF4-FFF2-40B4-BE49-F238E27FC236}">
                    <a16:creationId xmlns:a16="http://schemas.microsoft.com/office/drawing/2014/main" id="{19822381-3015-490D-9DF7-D9A55AB46F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grpSp>
        <p:nvGrpSpPr>
          <p:cNvPr id="91" name="Группа 90">
            <a:extLst>
              <a:ext uri="{FF2B5EF4-FFF2-40B4-BE49-F238E27FC236}">
                <a16:creationId xmlns:a16="http://schemas.microsoft.com/office/drawing/2014/main" id="{167D4D43-E2C9-4E65-90A9-6350EDC3E573}"/>
              </a:ext>
            </a:extLst>
          </p:cNvPr>
          <p:cNvGrpSpPr/>
          <p:nvPr/>
        </p:nvGrpSpPr>
        <p:grpSpPr>
          <a:xfrm>
            <a:off x="9450044" y="1377562"/>
            <a:ext cx="575320" cy="1182297"/>
            <a:chOff x="838211" y="2201368"/>
            <a:chExt cx="945586" cy="1943204"/>
          </a:xfrm>
        </p:grpSpPr>
        <p:pic>
          <p:nvPicPr>
            <p:cNvPr id="92" name="Рисунок 91">
              <a:extLst>
                <a:ext uri="{FF2B5EF4-FFF2-40B4-BE49-F238E27FC236}">
                  <a16:creationId xmlns:a16="http://schemas.microsoft.com/office/drawing/2014/main" id="{CC1ACF8D-F322-483E-8858-50CF930151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93" name="Группа 92">
              <a:extLst>
                <a:ext uri="{FF2B5EF4-FFF2-40B4-BE49-F238E27FC236}">
                  <a16:creationId xmlns:a16="http://schemas.microsoft.com/office/drawing/2014/main" id="{2F4EDBA7-5F94-4982-B4FB-25044592DBBB}"/>
                </a:ext>
              </a:extLst>
            </p:cNvPr>
            <p:cNvGrpSpPr/>
            <p:nvPr/>
          </p:nvGrpSpPr>
          <p:grpSpPr>
            <a:xfrm>
              <a:off x="1201151" y="2201368"/>
              <a:ext cx="219705" cy="386685"/>
              <a:chOff x="725111" y="1351308"/>
              <a:chExt cx="1264902" cy="2226252"/>
            </a:xfrm>
          </p:grpSpPr>
          <p:pic>
            <p:nvPicPr>
              <p:cNvPr id="94" name="Рисунок 93">
                <a:extLst>
                  <a:ext uri="{FF2B5EF4-FFF2-40B4-BE49-F238E27FC236}">
                    <a16:creationId xmlns:a16="http://schemas.microsoft.com/office/drawing/2014/main" id="{2542004C-5ED5-4388-8EDE-CD07BA3785DB}"/>
                  </a:ext>
                </a:extLst>
              </p:cNvPr>
              <p:cNvPicPr>
                <a:picLocks noChangeAspect="1"/>
              </p:cNvPicPr>
              <p:nvPr/>
            </p:nvPicPr>
            <p:blipFill rotWithShape="1">
              <a:blip r:embed="rId6">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95" name="Рисунок 94">
                <a:extLst>
                  <a:ext uri="{FF2B5EF4-FFF2-40B4-BE49-F238E27FC236}">
                    <a16:creationId xmlns:a16="http://schemas.microsoft.com/office/drawing/2014/main" id="{24C94C00-D00C-4004-A9F4-1AEE367EC1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spTree>
    <p:extLst>
      <p:ext uri="{BB962C8B-B14F-4D97-AF65-F5344CB8AC3E}">
        <p14:creationId xmlns:p14="http://schemas.microsoft.com/office/powerpoint/2010/main" val="230922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E25CFA6-0D07-489B-B066-C1A399D25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630" y="765769"/>
            <a:ext cx="2454387" cy="22598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Ориентирование по линии:</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584775"/>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удобен при строительстве прямых-прямоугольных объектов где работы выполняются относительно базисной линии</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1754091"/>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например:</a:t>
            </a:r>
          </a:p>
        </p:txBody>
      </p:sp>
      <p:pic>
        <p:nvPicPr>
          <p:cNvPr id="1026" name="Picture 2" descr="Картинки по запросу ровный котлован вид сверху">
            <a:extLst>
              <a:ext uri="{FF2B5EF4-FFF2-40B4-BE49-F238E27FC236}">
                <a16:creationId xmlns:a16="http://schemas.microsoft.com/office/drawing/2014/main" id="{42AB4A73-8D31-4C6B-911C-C4C87AE039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6937" y="3331870"/>
            <a:ext cx="3556986" cy="2667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76" name="TextBox 75">
            <a:extLst>
              <a:ext uri="{FF2B5EF4-FFF2-40B4-BE49-F238E27FC236}">
                <a16:creationId xmlns:a16="http://schemas.microsoft.com/office/drawing/2014/main" id="{D59DEA1B-A9BD-4B50-B250-B4447F24C9E9}"/>
              </a:ext>
            </a:extLst>
          </p:cNvPr>
          <p:cNvSpPr txBox="1"/>
          <p:nvPr/>
        </p:nvSpPr>
        <p:spPr>
          <a:xfrm>
            <a:off x="763376" y="2060360"/>
            <a:ext cx="6495415" cy="1231106"/>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Вынос в натуру и разработка котлована</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Монтаж опалубки и заливка фундамента</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Строительство и реконструкция шинных порталов на электростанциях и т.д.</a:t>
            </a:r>
          </a:p>
        </p:txBody>
      </p:sp>
      <p:pic>
        <p:nvPicPr>
          <p:cNvPr id="1028" name="Picture 4" descr="Картинки по запросу ровный котлован вид сверху">
            <a:extLst>
              <a:ext uri="{FF2B5EF4-FFF2-40B4-BE49-F238E27FC236}">
                <a16:creationId xmlns:a16="http://schemas.microsoft.com/office/drawing/2014/main" id="{99E79E2C-4CD3-4B43-BAD8-FE79219E2E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2922" y="3610376"/>
            <a:ext cx="4627265" cy="26028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0" name="Picture 6" descr="Картинки по запросу шинный портал 220 кв">
            <a:extLst>
              <a:ext uri="{FF2B5EF4-FFF2-40B4-BE49-F238E27FC236}">
                <a16:creationId xmlns:a16="http://schemas.microsoft.com/office/drawing/2014/main" id="{33B67C4D-2ABF-41A0-8C0C-841F94DFAE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2154" y="3437877"/>
            <a:ext cx="4027503" cy="30206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46503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E25CFA6-0D07-489B-B066-C1A399D25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630" y="765769"/>
            <a:ext cx="2454387" cy="22598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Ориентирование по линии:</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584775"/>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удобен при строительстве прямых-прямоугольных объектов где работы выполняются относительно базисной линии</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1754091"/>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Последовательность при установки:</a:t>
            </a:r>
          </a:p>
        </p:txBody>
      </p:sp>
      <p:sp>
        <p:nvSpPr>
          <p:cNvPr id="76" name="TextBox 75">
            <a:extLst>
              <a:ext uri="{FF2B5EF4-FFF2-40B4-BE49-F238E27FC236}">
                <a16:creationId xmlns:a16="http://schemas.microsoft.com/office/drawing/2014/main" id="{D59DEA1B-A9BD-4B50-B250-B4447F24C9E9}"/>
              </a:ext>
            </a:extLst>
          </p:cNvPr>
          <p:cNvSpPr txBox="1"/>
          <p:nvPr/>
        </p:nvSpPr>
        <p:spPr>
          <a:xfrm>
            <a:off x="763376" y="2060360"/>
            <a:ext cx="6495415" cy="4078039"/>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меню установки необходимо задать имя станции, высоту инструмента и при необходимости </a:t>
            </a:r>
            <a:r>
              <a:rPr lang="en-US" sz="1600" dirty="0">
                <a:solidFill>
                  <a:srgbClr val="545559"/>
                </a:solidFill>
              </a:rPr>
              <a:t>H</a:t>
            </a:r>
            <a:r>
              <a:rPr lang="ru-RU" sz="1600" dirty="0">
                <a:solidFill>
                  <a:srgbClr val="545559"/>
                </a:solidFill>
              </a:rPr>
              <a:t> станции(земли)</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так же в строке «Ось по точкам 1 - 2» указываем Ось на север или на восток</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следующем окне (Измерение на первую точку) задаём имя точки, высоту отражателя и начало отчёта новой системы координат</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Выполняем измерения на центр призмы</a:t>
            </a:r>
            <a:r>
              <a:rPr lang="en-US" sz="1600" dirty="0">
                <a:solidFill>
                  <a:srgbClr val="545559"/>
                </a:solidFill>
              </a:rPr>
              <a:t> T1</a:t>
            </a:r>
            <a:endParaRPr lang="ru-RU" sz="1600" dirty="0">
              <a:solidFill>
                <a:srgbClr val="545559"/>
              </a:solidFill>
            </a:endParaRP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следующем окне (Измерение на вторую точку) задаётся направление на условный север или восток, указав имя точки и высоту отражателя</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Выполняем измерения на центр призмы </a:t>
            </a:r>
            <a:r>
              <a:rPr lang="en-US" sz="1600" dirty="0">
                <a:solidFill>
                  <a:srgbClr val="545559"/>
                </a:solidFill>
              </a:rPr>
              <a:t>T2</a:t>
            </a:r>
            <a:endParaRPr lang="ru-RU" sz="1600" dirty="0">
              <a:solidFill>
                <a:srgbClr val="545559"/>
              </a:solidFill>
            </a:endParaRP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Нажимаем (Уст) для завершения установки станции</a:t>
            </a:r>
          </a:p>
          <a:p>
            <a:pPr marL="228600" indent="-228600" defTabSz="685749">
              <a:spcBef>
                <a:spcPts val="300"/>
              </a:spcBef>
              <a:spcAft>
                <a:spcPts val="300"/>
              </a:spcAft>
              <a:buClr>
                <a:schemeClr val="tx2"/>
              </a:buClr>
              <a:buFont typeface="Arial" panose="020B0604020202020204" pitchFamily="34" charset="0"/>
              <a:buChar char="•"/>
            </a:pPr>
            <a:endParaRPr lang="ru-RU" sz="1600" dirty="0">
              <a:solidFill>
                <a:srgbClr val="545559"/>
              </a:solidFill>
            </a:endParaRPr>
          </a:p>
        </p:txBody>
      </p:sp>
      <p:grpSp>
        <p:nvGrpSpPr>
          <p:cNvPr id="12" name="Группа 11">
            <a:extLst>
              <a:ext uri="{FF2B5EF4-FFF2-40B4-BE49-F238E27FC236}">
                <a16:creationId xmlns:a16="http://schemas.microsoft.com/office/drawing/2014/main" id="{3EFEF31C-E525-4E05-9B2B-EB690628A639}"/>
              </a:ext>
            </a:extLst>
          </p:cNvPr>
          <p:cNvGrpSpPr/>
          <p:nvPr/>
        </p:nvGrpSpPr>
        <p:grpSpPr>
          <a:xfrm>
            <a:off x="7703736" y="4598837"/>
            <a:ext cx="513622" cy="1618131"/>
            <a:chOff x="7215465" y="3989237"/>
            <a:chExt cx="513622" cy="1618131"/>
          </a:xfrm>
        </p:grpSpPr>
        <p:grpSp>
          <p:nvGrpSpPr>
            <p:cNvPr id="13" name="Группа 12">
              <a:extLst>
                <a:ext uri="{FF2B5EF4-FFF2-40B4-BE49-F238E27FC236}">
                  <a16:creationId xmlns:a16="http://schemas.microsoft.com/office/drawing/2014/main" id="{8B45507F-3494-4BE9-949D-50FB56C65BD0}"/>
                </a:ext>
              </a:extLst>
            </p:cNvPr>
            <p:cNvGrpSpPr/>
            <p:nvPr/>
          </p:nvGrpSpPr>
          <p:grpSpPr>
            <a:xfrm>
              <a:off x="7355937" y="3989237"/>
              <a:ext cx="373150" cy="1618131"/>
              <a:chOff x="7355937" y="3989237"/>
              <a:chExt cx="373150" cy="1618131"/>
            </a:xfrm>
          </p:grpSpPr>
          <p:cxnSp>
            <p:nvCxnSpPr>
              <p:cNvPr id="16" name="Прямая соединительная линия 15">
                <a:extLst>
                  <a:ext uri="{FF2B5EF4-FFF2-40B4-BE49-F238E27FC236}">
                    <a16:creationId xmlns:a16="http://schemas.microsoft.com/office/drawing/2014/main" id="{D0A39C54-9AC2-44F7-AB16-A48CB19B3BC2}"/>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a:extLst>
                  <a:ext uri="{FF2B5EF4-FFF2-40B4-BE49-F238E27FC236}">
                    <a16:creationId xmlns:a16="http://schemas.microsoft.com/office/drawing/2014/main" id="{A345C0E4-5A9C-4FE7-866D-ED86CA505860}"/>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8214E75A-392B-4065-8795-1F9C10AC25CD}"/>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a:extLst>
                  <a:ext uri="{FF2B5EF4-FFF2-40B4-BE49-F238E27FC236}">
                    <a16:creationId xmlns:a16="http://schemas.microsoft.com/office/drawing/2014/main" id="{03AB7A59-437C-45F0-A0AB-8142A010073D}"/>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a:extLst>
                  <a:ext uri="{FF2B5EF4-FFF2-40B4-BE49-F238E27FC236}">
                    <a16:creationId xmlns:a16="http://schemas.microsoft.com/office/drawing/2014/main" id="{3D38D9B6-8392-457B-8E80-711B3EBCFF18}"/>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C6B2224D-9340-488D-8668-92B1FA0F45E0}"/>
                </a:ext>
              </a:extLst>
            </p:cNvPr>
            <p:cNvSpPr txBox="1"/>
            <p:nvPr/>
          </p:nvSpPr>
          <p:spPr>
            <a:xfrm rot="16200000">
              <a:off x="7116880" y="4669348"/>
              <a:ext cx="458780" cy="261610"/>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1.65</a:t>
              </a:r>
            </a:p>
          </p:txBody>
        </p:sp>
      </p:grpSp>
      <p:grpSp>
        <p:nvGrpSpPr>
          <p:cNvPr id="26" name="Группа 25">
            <a:extLst>
              <a:ext uri="{FF2B5EF4-FFF2-40B4-BE49-F238E27FC236}">
                <a16:creationId xmlns:a16="http://schemas.microsoft.com/office/drawing/2014/main" id="{CA012597-2F32-4D84-A030-CBAB769E0915}"/>
              </a:ext>
            </a:extLst>
          </p:cNvPr>
          <p:cNvGrpSpPr/>
          <p:nvPr/>
        </p:nvGrpSpPr>
        <p:grpSpPr>
          <a:xfrm>
            <a:off x="8381351" y="5772468"/>
            <a:ext cx="1001473" cy="481715"/>
            <a:chOff x="8381351" y="5162868"/>
            <a:chExt cx="1001473" cy="481715"/>
          </a:xfrm>
        </p:grpSpPr>
        <p:sp>
          <p:nvSpPr>
            <p:cNvPr id="27" name="Овал 26">
              <a:extLst>
                <a:ext uri="{FF2B5EF4-FFF2-40B4-BE49-F238E27FC236}">
                  <a16:creationId xmlns:a16="http://schemas.microsoft.com/office/drawing/2014/main" id="{A3061605-7C45-4453-B315-7409BF5E3766}"/>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8" name="Соединитель: уступ 27">
              <a:extLst>
                <a:ext uri="{FF2B5EF4-FFF2-40B4-BE49-F238E27FC236}">
                  <a16:creationId xmlns:a16="http://schemas.microsoft.com/office/drawing/2014/main" id="{F3C0F5D9-D420-4C79-B7A5-58B4AF48BA42}"/>
                </a:ext>
              </a:extLst>
            </p:cNvPr>
            <p:cNvCxnSpPr>
              <a:cxnSpLocks/>
            </p:cNvCxnSpPr>
            <p:nvPr/>
          </p:nvCxnSpPr>
          <p:spPr>
            <a:xfrm rot="10800000" flipV="1">
              <a:off x="8619893" y="5398293"/>
              <a:ext cx="707045" cy="20156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3E818F1-0761-469B-A67D-CBB5E6755AB0}"/>
                </a:ext>
              </a:extLst>
            </p:cNvPr>
            <p:cNvSpPr txBox="1"/>
            <p:nvPr/>
          </p:nvSpPr>
          <p:spPr>
            <a:xfrm>
              <a:off x="8916030" y="5162868"/>
              <a:ext cx="466794" cy="276999"/>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ST1</a:t>
              </a:r>
              <a:endParaRPr lang="ru-RU" sz="1200" b="1" dirty="0">
                <a:solidFill>
                  <a:srgbClr val="545559"/>
                </a:solidFill>
              </a:endParaRPr>
            </a:p>
          </p:txBody>
        </p:sp>
      </p:grpSp>
      <p:grpSp>
        <p:nvGrpSpPr>
          <p:cNvPr id="22" name="Группа 21">
            <a:extLst>
              <a:ext uri="{FF2B5EF4-FFF2-40B4-BE49-F238E27FC236}">
                <a16:creationId xmlns:a16="http://schemas.microsoft.com/office/drawing/2014/main" id="{FB64B7DC-B90A-4206-954F-14F74D058B3D}"/>
              </a:ext>
            </a:extLst>
          </p:cNvPr>
          <p:cNvGrpSpPr/>
          <p:nvPr/>
        </p:nvGrpSpPr>
        <p:grpSpPr>
          <a:xfrm>
            <a:off x="8026329" y="4439393"/>
            <a:ext cx="945586" cy="2022990"/>
            <a:chOff x="8026329" y="3853466"/>
            <a:chExt cx="945586" cy="2022990"/>
          </a:xfrm>
        </p:grpSpPr>
        <p:pic>
          <p:nvPicPr>
            <p:cNvPr id="23" name="Рисунок 22">
              <a:extLst>
                <a:ext uri="{FF2B5EF4-FFF2-40B4-BE49-F238E27FC236}">
                  <a16:creationId xmlns:a16="http://schemas.microsoft.com/office/drawing/2014/main" id="{1BEB7FB2-5579-4FE7-9199-675453531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25" name="Рисунок 24">
              <a:extLst>
                <a:ext uri="{FF2B5EF4-FFF2-40B4-BE49-F238E27FC236}">
                  <a16:creationId xmlns:a16="http://schemas.microsoft.com/office/drawing/2014/main" id="{B4C79B40-7A8C-4FD2-A7B2-1B7CE17317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grpSp>
        <p:nvGrpSpPr>
          <p:cNvPr id="31" name="Группа 30">
            <a:extLst>
              <a:ext uri="{FF2B5EF4-FFF2-40B4-BE49-F238E27FC236}">
                <a16:creationId xmlns:a16="http://schemas.microsoft.com/office/drawing/2014/main" id="{A01B2AB9-9E4A-43DB-9310-8D1ED0463690}"/>
              </a:ext>
            </a:extLst>
          </p:cNvPr>
          <p:cNvGrpSpPr/>
          <p:nvPr/>
        </p:nvGrpSpPr>
        <p:grpSpPr>
          <a:xfrm>
            <a:off x="6120737" y="4903749"/>
            <a:ext cx="338554" cy="735394"/>
            <a:chOff x="9580698" y="4538167"/>
            <a:chExt cx="338554" cy="735394"/>
          </a:xfrm>
        </p:grpSpPr>
        <p:cxnSp>
          <p:nvCxnSpPr>
            <p:cNvPr id="5" name="Прямая со стрелкой 4">
              <a:extLst>
                <a:ext uri="{FF2B5EF4-FFF2-40B4-BE49-F238E27FC236}">
                  <a16:creationId xmlns:a16="http://schemas.microsoft.com/office/drawing/2014/main" id="{AE73D4BA-D5E8-46FC-8513-614C4C626639}"/>
                </a:ext>
              </a:extLst>
            </p:cNvPr>
            <p:cNvCxnSpPr/>
            <p:nvPr/>
          </p:nvCxnSpPr>
          <p:spPr>
            <a:xfrm flipV="1">
              <a:off x="9909313" y="4538586"/>
              <a:ext cx="0" cy="697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0432572-2CE4-446E-9956-75588093737C}"/>
                </a:ext>
              </a:extLst>
            </p:cNvPr>
            <p:cNvSpPr txBox="1"/>
            <p:nvPr/>
          </p:nvSpPr>
          <p:spPr>
            <a:xfrm rot="16200000">
              <a:off x="9382278" y="4736587"/>
              <a:ext cx="735394" cy="338554"/>
            </a:xfrm>
            <a:prstGeom prst="rect">
              <a:avLst/>
            </a:prstGeom>
            <a:noFill/>
          </p:spPr>
          <p:txBody>
            <a:bodyPr wrap="none" rtlCol="0">
              <a:spAutoFit/>
            </a:bodyPr>
            <a:lstStyle/>
            <a:p>
              <a:pPr defTabSz="685749">
                <a:spcBef>
                  <a:spcPts val="300"/>
                </a:spcBef>
                <a:spcAft>
                  <a:spcPts val="300"/>
                </a:spcAft>
                <a:buClr>
                  <a:schemeClr val="tx2"/>
                </a:buClr>
              </a:pPr>
              <a:r>
                <a:rPr lang="ru-RU" sz="1600" dirty="0">
                  <a:solidFill>
                    <a:srgbClr val="545559"/>
                  </a:solidFill>
                </a:rPr>
                <a:t>север</a:t>
              </a:r>
            </a:p>
          </p:txBody>
        </p:sp>
      </p:grpSp>
      <p:grpSp>
        <p:nvGrpSpPr>
          <p:cNvPr id="11" name="Группа 10">
            <a:extLst>
              <a:ext uri="{FF2B5EF4-FFF2-40B4-BE49-F238E27FC236}">
                <a16:creationId xmlns:a16="http://schemas.microsoft.com/office/drawing/2014/main" id="{2F9CCFC3-216B-4D5C-8495-081B6B278759}"/>
              </a:ext>
            </a:extLst>
          </p:cNvPr>
          <p:cNvGrpSpPr/>
          <p:nvPr/>
        </p:nvGrpSpPr>
        <p:grpSpPr>
          <a:xfrm>
            <a:off x="6459291" y="5545944"/>
            <a:ext cx="833536" cy="338554"/>
            <a:chOff x="9919252" y="5180362"/>
            <a:chExt cx="833536" cy="338554"/>
          </a:xfrm>
        </p:grpSpPr>
        <p:cxnSp>
          <p:nvCxnSpPr>
            <p:cNvPr id="9" name="Прямая со стрелкой 8">
              <a:extLst>
                <a:ext uri="{FF2B5EF4-FFF2-40B4-BE49-F238E27FC236}">
                  <a16:creationId xmlns:a16="http://schemas.microsoft.com/office/drawing/2014/main" id="{94B61096-24D4-41EA-A4CA-8A88BEDC3613}"/>
                </a:ext>
              </a:extLst>
            </p:cNvPr>
            <p:cNvCxnSpPr/>
            <p:nvPr/>
          </p:nvCxnSpPr>
          <p:spPr>
            <a:xfrm>
              <a:off x="9919252" y="5235797"/>
              <a:ext cx="7553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F3E0BB7-5E0E-4618-AC64-5090D80D699B}"/>
                </a:ext>
              </a:extLst>
            </p:cNvPr>
            <p:cNvSpPr txBox="1"/>
            <p:nvPr/>
          </p:nvSpPr>
          <p:spPr>
            <a:xfrm>
              <a:off x="9949170" y="5180362"/>
              <a:ext cx="803618" cy="338554"/>
            </a:xfrm>
            <a:prstGeom prst="rect">
              <a:avLst/>
            </a:prstGeom>
            <a:noFill/>
          </p:spPr>
          <p:txBody>
            <a:bodyPr wrap="none" rtlCol="0">
              <a:spAutoFit/>
            </a:bodyPr>
            <a:lstStyle/>
            <a:p>
              <a:pPr defTabSz="685749">
                <a:spcBef>
                  <a:spcPts val="300"/>
                </a:spcBef>
                <a:spcAft>
                  <a:spcPts val="300"/>
                </a:spcAft>
                <a:buClr>
                  <a:schemeClr val="tx2"/>
                </a:buClr>
              </a:pPr>
              <a:r>
                <a:rPr lang="ru-RU" sz="1600" dirty="0">
                  <a:solidFill>
                    <a:srgbClr val="545559"/>
                  </a:solidFill>
                </a:rPr>
                <a:t>восток</a:t>
              </a:r>
            </a:p>
          </p:txBody>
        </p:sp>
      </p:grpSp>
      <p:grpSp>
        <p:nvGrpSpPr>
          <p:cNvPr id="37" name="Группа 36">
            <a:extLst>
              <a:ext uri="{FF2B5EF4-FFF2-40B4-BE49-F238E27FC236}">
                <a16:creationId xmlns:a16="http://schemas.microsoft.com/office/drawing/2014/main" id="{E08A9CCC-1BFF-4B65-8A6B-45C40594B174}"/>
              </a:ext>
            </a:extLst>
          </p:cNvPr>
          <p:cNvGrpSpPr/>
          <p:nvPr/>
        </p:nvGrpSpPr>
        <p:grpSpPr>
          <a:xfrm flipH="1">
            <a:off x="11591018" y="3988838"/>
            <a:ext cx="432682" cy="998757"/>
            <a:chOff x="7134987" y="3989237"/>
            <a:chExt cx="594100" cy="1618131"/>
          </a:xfrm>
        </p:grpSpPr>
        <p:grpSp>
          <p:nvGrpSpPr>
            <p:cNvPr id="38" name="Группа 37">
              <a:extLst>
                <a:ext uri="{FF2B5EF4-FFF2-40B4-BE49-F238E27FC236}">
                  <a16:creationId xmlns:a16="http://schemas.microsoft.com/office/drawing/2014/main" id="{68C4EC15-2561-4509-9B18-300637A19CA6}"/>
                </a:ext>
              </a:extLst>
            </p:cNvPr>
            <p:cNvGrpSpPr/>
            <p:nvPr/>
          </p:nvGrpSpPr>
          <p:grpSpPr>
            <a:xfrm>
              <a:off x="7355937" y="3989237"/>
              <a:ext cx="373150" cy="1618131"/>
              <a:chOff x="7355937" y="3989237"/>
              <a:chExt cx="373150" cy="1618131"/>
            </a:xfrm>
          </p:grpSpPr>
          <p:cxnSp>
            <p:nvCxnSpPr>
              <p:cNvPr id="40" name="Прямая соединительная линия 39">
                <a:extLst>
                  <a:ext uri="{FF2B5EF4-FFF2-40B4-BE49-F238E27FC236}">
                    <a16:creationId xmlns:a16="http://schemas.microsoft.com/office/drawing/2014/main" id="{E8DD5FE4-1962-428A-B283-36DA8AB08295}"/>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a:extLst>
                  <a:ext uri="{FF2B5EF4-FFF2-40B4-BE49-F238E27FC236}">
                    <a16:creationId xmlns:a16="http://schemas.microsoft.com/office/drawing/2014/main" id="{5628F076-D1D4-411A-9F81-E9B18AC80395}"/>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a:extLst>
                  <a:ext uri="{FF2B5EF4-FFF2-40B4-BE49-F238E27FC236}">
                    <a16:creationId xmlns:a16="http://schemas.microsoft.com/office/drawing/2014/main" id="{C70DECBE-EEF6-45B6-A4F8-A9EF87585086}"/>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a:extLst>
                  <a:ext uri="{FF2B5EF4-FFF2-40B4-BE49-F238E27FC236}">
                    <a16:creationId xmlns:a16="http://schemas.microsoft.com/office/drawing/2014/main" id="{B54B40F9-D136-4BB0-9E6C-6ED90DF7FBDA}"/>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a:extLst>
                  <a:ext uri="{FF2B5EF4-FFF2-40B4-BE49-F238E27FC236}">
                    <a16:creationId xmlns:a16="http://schemas.microsoft.com/office/drawing/2014/main" id="{77821EA2-617B-4886-BC6C-ADDA384AA6A5}"/>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9B04DA2F-3709-4901-AF0D-3B7EC86FD8D4}"/>
                </a:ext>
              </a:extLst>
            </p:cNvPr>
            <p:cNvSpPr txBox="1"/>
            <p:nvPr/>
          </p:nvSpPr>
          <p:spPr>
            <a:xfrm rot="16200000">
              <a:off x="6953482" y="4636588"/>
              <a:ext cx="686438" cy="323428"/>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1.40</a:t>
              </a:r>
            </a:p>
          </p:txBody>
        </p:sp>
      </p:grpSp>
      <p:grpSp>
        <p:nvGrpSpPr>
          <p:cNvPr id="45" name="Группа 44">
            <a:extLst>
              <a:ext uri="{FF2B5EF4-FFF2-40B4-BE49-F238E27FC236}">
                <a16:creationId xmlns:a16="http://schemas.microsoft.com/office/drawing/2014/main" id="{F37F4E47-D176-4C93-A0FF-E83354D193F6}"/>
              </a:ext>
            </a:extLst>
          </p:cNvPr>
          <p:cNvGrpSpPr/>
          <p:nvPr/>
        </p:nvGrpSpPr>
        <p:grpSpPr>
          <a:xfrm flipH="1">
            <a:off x="10238674" y="4347957"/>
            <a:ext cx="1352316" cy="682748"/>
            <a:chOff x="8381351" y="4936212"/>
            <a:chExt cx="1066126" cy="708371"/>
          </a:xfrm>
        </p:grpSpPr>
        <p:sp>
          <p:nvSpPr>
            <p:cNvPr id="46" name="Овал 45">
              <a:extLst>
                <a:ext uri="{FF2B5EF4-FFF2-40B4-BE49-F238E27FC236}">
                  <a16:creationId xmlns:a16="http://schemas.microsoft.com/office/drawing/2014/main" id="{8824B84E-9033-497C-AD7E-9766A949155A}"/>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7" name="Соединитель: уступ 46">
              <a:extLst>
                <a:ext uri="{FF2B5EF4-FFF2-40B4-BE49-F238E27FC236}">
                  <a16:creationId xmlns:a16="http://schemas.microsoft.com/office/drawing/2014/main" id="{CFDA6A84-FAAD-4C95-930B-2DBE7951A463}"/>
                </a:ext>
              </a:extLst>
            </p:cNvPr>
            <p:cNvCxnSpPr/>
            <p:nvPr/>
          </p:nvCxnSpPr>
          <p:spPr>
            <a:xfrm rot="10800000" flipV="1">
              <a:off x="8619891" y="5184559"/>
              <a:ext cx="577375" cy="4152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E900E971-0B1C-4943-BC68-49B1DE1CCAFE}"/>
                </a:ext>
              </a:extLst>
            </p:cNvPr>
            <p:cNvSpPr txBox="1"/>
            <p:nvPr/>
          </p:nvSpPr>
          <p:spPr>
            <a:xfrm>
              <a:off x="8931570" y="4936212"/>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a:t>
              </a:r>
              <a:r>
                <a:rPr lang="ru-RU" sz="1200" b="1" dirty="0">
                  <a:solidFill>
                    <a:srgbClr val="545559"/>
                  </a:solidFill>
                </a:rPr>
                <a:t>1</a:t>
              </a:r>
            </a:p>
          </p:txBody>
        </p:sp>
        <p:sp>
          <p:nvSpPr>
            <p:cNvPr id="49" name="TextBox 48">
              <a:extLst>
                <a:ext uri="{FF2B5EF4-FFF2-40B4-BE49-F238E27FC236}">
                  <a16:creationId xmlns:a16="http://schemas.microsoft.com/office/drawing/2014/main" id="{16FD5A25-3871-42AF-A0A2-54E9FCAE10C4}"/>
                </a:ext>
              </a:extLst>
            </p:cNvPr>
            <p:cNvSpPr txBox="1"/>
            <p:nvPr/>
          </p:nvSpPr>
          <p:spPr>
            <a:xfrm>
              <a:off x="8906335" y="5196510"/>
              <a:ext cx="541142" cy="431091"/>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X</a:t>
              </a:r>
              <a:r>
                <a:rPr lang="ru-RU" sz="800" dirty="0">
                  <a:solidFill>
                    <a:srgbClr val="545559"/>
                  </a:solidFill>
                </a:rPr>
                <a:t>: 100.000</a:t>
              </a:r>
            </a:p>
            <a:p>
              <a:pPr defTabSz="685749">
                <a:spcBef>
                  <a:spcPts val="300"/>
                </a:spcBef>
                <a:spcAft>
                  <a:spcPts val="300"/>
                </a:spcAft>
                <a:buClr>
                  <a:schemeClr val="tx2"/>
                </a:buClr>
              </a:pPr>
              <a:r>
                <a:rPr lang="en-US" sz="800" dirty="0">
                  <a:solidFill>
                    <a:srgbClr val="545559"/>
                  </a:solidFill>
                </a:rPr>
                <a:t>Y</a:t>
              </a:r>
              <a:r>
                <a:rPr lang="ru-RU" sz="800" dirty="0">
                  <a:solidFill>
                    <a:srgbClr val="545559"/>
                  </a:solidFill>
                </a:rPr>
                <a:t>:</a:t>
              </a:r>
              <a:r>
                <a:rPr lang="en-US" sz="800" dirty="0">
                  <a:solidFill>
                    <a:srgbClr val="545559"/>
                  </a:solidFill>
                </a:rPr>
                <a:t> </a:t>
              </a:r>
              <a:r>
                <a:rPr lang="ru-RU" sz="800" dirty="0">
                  <a:solidFill>
                    <a:srgbClr val="545559"/>
                  </a:solidFill>
                </a:rPr>
                <a:t>100.000</a:t>
              </a:r>
              <a:endParaRPr lang="en-US" sz="800" dirty="0">
                <a:solidFill>
                  <a:srgbClr val="545559"/>
                </a:solidFill>
              </a:endParaRPr>
            </a:p>
          </p:txBody>
        </p:sp>
      </p:grpSp>
      <p:sp>
        <p:nvSpPr>
          <p:cNvPr id="56" name="TextBox 55">
            <a:extLst>
              <a:ext uri="{FF2B5EF4-FFF2-40B4-BE49-F238E27FC236}">
                <a16:creationId xmlns:a16="http://schemas.microsoft.com/office/drawing/2014/main" id="{619B657E-72D3-4658-A3BB-70EF73A8B47D}"/>
              </a:ext>
            </a:extLst>
          </p:cNvPr>
          <p:cNvSpPr txBox="1"/>
          <p:nvPr/>
        </p:nvSpPr>
        <p:spPr>
          <a:xfrm flipH="1">
            <a:off x="9026884" y="6033904"/>
            <a:ext cx="691215" cy="215444"/>
          </a:xfrm>
          <a:prstGeom prst="rect">
            <a:avLst/>
          </a:prstGeom>
          <a:noFill/>
        </p:spPr>
        <p:txBody>
          <a:bodyPr wrap="none" rtlCol="0">
            <a:spAutoFit/>
          </a:bodyPr>
          <a:lstStyle/>
          <a:p>
            <a:pPr defTabSz="685749">
              <a:spcBef>
                <a:spcPts val="300"/>
              </a:spcBef>
              <a:spcAft>
                <a:spcPts val="300"/>
              </a:spcAft>
              <a:buClr>
                <a:schemeClr val="tx2"/>
              </a:buClr>
            </a:pPr>
            <a:r>
              <a:rPr lang="en-US" sz="800" dirty="0">
                <a:solidFill>
                  <a:srgbClr val="545559"/>
                </a:solidFill>
              </a:rPr>
              <a:t>H</a:t>
            </a:r>
            <a:r>
              <a:rPr lang="ru-RU" sz="800" dirty="0">
                <a:solidFill>
                  <a:srgbClr val="545559"/>
                </a:solidFill>
              </a:rPr>
              <a:t>: </a:t>
            </a:r>
            <a:r>
              <a:rPr lang="en-US" sz="800" dirty="0">
                <a:solidFill>
                  <a:srgbClr val="545559"/>
                </a:solidFill>
              </a:rPr>
              <a:t>125</a:t>
            </a:r>
            <a:r>
              <a:rPr lang="ru-RU" sz="800" dirty="0">
                <a:solidFill>
                  <a:srgbClr val="545559"/>
                </a:solidFill>
              </a:rPr>
              <a:t>.985</a:t>
            </a:r>
          </a:p>
        </p:txBody>
      </p:sp>
      <p:cxnSp>
        <p:nvCxnSpPr>
          <p:cNvPr id="33" name="Прямая соединительная линия 32">
            <a:extLst>
              <a:ext uri="{FF2B5EF4-FFF2-40B4-BE49-F238E27FC236}">
                <a16:creationId xmlns:a16="http://schemas.microsoft.com/office/drawing/2014/main" id="{B1567028-F6CE-490B-A559-B127F452A266}"/>
              </a:ext>
            </a:extLst>
          </p:cNvPr>
          <p:cNvCxnSpPr>
            <a:cxnSpLocks/>
            <a:endCxn id="55" idx="1"/>
          </p:cNvCxnSpPr>
          <p:nvPr/>
        </p:nvCxnSpPr>
        <p:spPr>
          <a:xfrm flipV="1">
            <a:off x="8582025" y="4012172"/>
            <a:ext cx="2808381" cy="61278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60" name="Группа 59">
            <a:extLst>
              <a:ext uri="{FF2B5EF4-FFF2-40B4-BE49-F238E27FC236}">
                <a16:creationId xmlns:a16="http://schemas.microsoft.com/office/drawing/2014/main" id="{67294E7A-DF09-48C3-B675-771983D5EEB9}"/>
              </a:ext>
            </a:extLst>
          </p:cNvPr>
          <p:cNvGrpSpPr/>
          <p:nvPr/>
        </p:nvGrpSpPr>
        <p:grpSpPr>
          <a:xfrm flipH="1">
            <a:off x="10336132" y="1731087"/>
            <a:ext cx="445710" cy="998757"/>
            <a:chOff x="7117099" y="3989237"/>
            <a:chExt cx="611988" cy="1618131"/>
          </a:xfrm>
        </p:grpSpPr>
        <p:grpSp>
          <p:nvGrpSpPr>
            <p:cNvPr id="61" name="Группа 60">
              <a:extLst>
                <a:ext uri="{FF2B5EF4-FFF2-40B4-BE49-F238E27FC236}">
                  <a16:creationId xmlns:a16="http://schemas.microsoft.com/office/drawing/2014/main" id="{B3B74124-F12D-40BE-92FA-4F34588BEF59}"/>
                </a:ext>
              </a:extLst>
            </p:cNvPr>
            <p:cNvGrpSpPr/>
            <p:nvPr/>
          </p:nvGrpSpPr>
          <p:grpSpPr>
            <a:xfrm>
              <a:off x="7355937" y="3989237"/>
              <a:ext cx="373150" cy="1618131"/>
              <a:chOff x="7355937" y="3989237"/>
              <a:chExt cx="373150" cy="1618131"/>
            </a:xfrm>
          </p:grpSpPr>
          <p:cxnSp>
            <p:nvCxnSpPr>
              <p:cNvPr id="63" name="Прямая соединительная линия 62">
                <a:extLst>
                  <a:ext uri="{FF2B5EF4-FFF2-40B4-BE49-F238E27FC236}">
                    <a16:creationId xmlns:a16="http://schemas.microsoft.com/office/drawing/2014/main" id="{CE04E1EA-752D-4923-9E0D-2F6188B05627}"/>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a:extLst>
                  <a:ext uri="{FF2B5EF4-FFF2-40B4-BE49-F238E27FC236}">
                    <a16:creationId xmlns:a16="http://schemas.microsoft.com/office/drawing/2014/main" id="{5EDA0A56-4A3D-4417-A745-FD0B8EEDC24A}"/>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a:extLst>
                  <a:ext uri="{FF2B5EF4-FFF2-40B4-BE49-F238E27FC236}">
                    <a16:creationId xmlns:a16="http://schemas.microsoft.com/office/drawing/2014/main" id="{F2A7F601-6FA3-4DD1-8653-7CB506AB176D}"/>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a:extLst>
                  <a:ext uri="{FF2B5EF4-FFF2-40B4-BE49-F238E27FC236}">
                    <a16:creationId xmlns:a16="http://schemas.microsoft.com/office/drawing/2014/main" id="{7CB31A33-F164-4A53-B7D9-30492BEAEAE4}"/>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a:extLst>
                  <a:ext uri="{FF2B5EF4-FFF2-40B4-BE49-F238E27FC236}">
                    <a16:creationId xmlns:a16="http://schemas.microsoft.com/office/drawing/2014/main" id="{19F08E7E-F315-453E-80D8-B935C0839D4C}"/>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2" name="TextBox 61">
              <a:extLst>
                <a:ext uri="{FF2B5EF4-FFF2-40B4-BE49-F238E27FC236}">
                  <a16:creationId xmlns:a16="http://schemas.microsoft.com/office/drawing/2014/main" id="{0EF83AA5-B413-42BD-A936-3D4B803D8244}"/>
                </a:ext>
              </a:extLst>
            </p:cNvPr>
            <p:cNvSpPr txBox="1"/>
            <p:nvPr/>
          </p:nvSpPr>
          <p:spPr>
            <a:xfrm rot="16200000">
              <a:off x="6925058" y="4618698"/>
              <a:ext cx="743290" cy="359207"/>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1.45</a:t>
              </a:r>
            </a:p>
          </p:txBody>
        </p:sp>
      </p:grpSp>
      <p:grpSp>
        <p:nvGrpSpPr>
          <p:cNvPr id="68" name="Группа 67">
            <a:extLst>
              <a:ext uri="{FF2B5EF4-FFF2-40B4-BE49-F238E27FC236}">
                <a16:creationId xmlns:a16="http://schemas.microsoft.com/office/drawing/2014/main" id="{4DED275A-655E-45A5-8BF3-1188BFEF02BE}"/>
              </a:ext>
            </a:extLst>
          </p:cNvPr>
          <p:cNvGrpSpPr/>
          <p:nvPr/>
        </p:nvGrpSpPr>
        <p:grpSpPr>
          <a:xfrm flipH="1">
            <a:off x="9372495" y="2337774"/>
            <a:ext cx="963621" cy="435180"/>
            <a:chOff x="8381351" y="5193071"/>
            <a:chExt cx="759691" cy="451512"/>
          </a:xfrm>
        </p:grpSpPr>
        <p:sp>
          <p:nvSpPr>
            <p:cNvPr id="69" name="Овал 68">
              <a:extLst>
                <a:ext uri="{FF2B5EF4-FFF2-40B4-BE49-F238E27FC236}">
                  <a16:creationId xmlns:a16="http://schemas.microsoft.com/office/drawing/2014/main" id="{EBF0C2DE-EC4D-4C37-AEF8-10C416E4DB3A}"/>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0" name="Соединитель: уступ 69">
              <a:extLst>
                <a:ext uri="{FF2B5EF4-FFF2-40B4-BE49-F238E27FC236}">
                  <a16:creationId xmlns:a16="http://schemas.microsoft.com/office/drawing/2014/main" id="{717DE9DC-88E5-4DA3-A6B1-6F970BADC3D2}"/>
                </a:ext>
              </a:extLst>
            </p:cNvPr>
            <p:cNvCxnSpPr>
              <a:cxnSpLocks/>
            </p:cNvCxnSpPr>
            <p:nvPr/>
          </p:nvCxnSpPr>
          <p:spPr>
            <a:xfrm flipH="1">
              <a:off x="8619891" y="5449094"/>
              <a:ext cx="513005" cy="15076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86F25EAA-E6DE-4EAC-8EBE-92E09D93171C}"/>
                </a:ext>
              </a:extLst>
            </p:cNvPr>
            <p:cNvSpPr txBox="1"/>
            <p:nvPr/>
          </p:nvSpPr>
          <p:spPr>
            <a:xfrm>
              <a:off x="8853915" y="5193071"/>
              <a:ext cx="287127" cy="287395"/>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T</a:t>
              </a:r>
              <a:r>
                <a:rPr lang="ru-RU" sz="1200" b="1" dirty="0">
                  <a:solidFill>
                    <a:srgbClr val="545559"/>
                  </a:solidFill>
                </a:rPr>
                <a:t>2</a:t>
              </a:r>
            </a:p>
          </p:txBody>
        </p:sp>
      </p:grpSp>
      <p:cxnSp>
        <p:nvCxnSpPr>
          <p:cNvPr id="59" name="Прямая соединительная линия 58">
            <a:extLst>
              <a:ext uri="{FF2B5EF4-FFF2-40B4-BE49-F238E27FC236}">
                <a16:creationId xmlns:a16="http://schemas.microsoft.com/office/drawing/2014/main" id="{BB84366C-F33E-43CF-BAB3-E29FC7C141B5}"/>
              </a:ext>
            </a:extLst>
          </p:cNvPr>
          <p:cNvCxnSpPr>
            <a:cxnSpLocks/>
            <a:endCxn id="78" idx="2"/>
          </p:cNvCxnSpPr>
          <p:nvPr/>
        </p:nvCxnSpPr>
        <p:spPr>
          <a:xfrm flipV="1">
            <a:off x="8582009" y="1815982"/>
            <a:ext cx="1612724" cy="279744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84" name="Группа 83">
            <a:extLst>
              <a:ext uri="{FF2B5EF4-FFF2-40B4-BE49-F238E27FC236}">
                <a16:creationId xmlns:a16="http://schemas.microsoft.com/office/drawing/2014/main" id="{2617A47B-5148-4072-B0D5-3C3D37E42DE7}"/>
              </a:ext>
            </a:extLst>
          </p:cNvPr>
          <p:cNvGrpSpPr/>
          <p:nvPr/>
        </p:nvGrpSpPr>
        <p:grpSpPr>
          <a:xfrm>
            <a:off x="9136630" y="644233"/>
            <a:ext cx="2309245" cy="4329524"/>
            <a:chOff x="9136630" y="644233"/>
            <a:chExt cx="2309245" cy="4329524"/>
          </a:xfrm>
        </p:grpSpPr>
        <p:cxnSp>
          <p:nvCxnSpPr>
            <p:cNvPr id="82" name="Прямая со стрелкой 81">
              <a:extLst>
                <a:ext uri="{FF2B5EF4-FFF2-40B4-BE49-F238E27FC236}">
                  <a16:creationId xmlns:a16="http://schemas.microsoft.com/office/drawing/2014/main" id="{161BB170-DAD6-46FA-8AA7-5A91C3FB0D27}"/>
                </a:ext>
              </a:extLst>
            </p:cNvPr>
            <p:cNvCxnSpPr/>
            <p:nvPr/>
          </p:nvCxnSpPr>
          <p:spPr>
            <a:xfrm flipH="1" flipV="1">
              <a:off x="9136630" y="863047"/>
              <a:ext cx="2309245" cy="4110710"/>
            </a:xfrm>
            <a:prstGeom prst="straightConnector1">
              <a:avLst/>
            </a:prstGeom>
            <a:ln w="3492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CC7C07A6-3DDD-4D86-80F9-ED19036FF621}"/>
                </a:ext>
              </a:extLst>
            </p:cNvPr>
            <p:cNvSpPr txBox="1"/>
            <p:nvPr/>
          </p:nvSpPr>
          <p:spPr>
            <a:xfrm rot="20141021">
              <a:off x="9154967" y="644233"/>
              <a:ext cx="407484" cy="461665"/>
            </a:xfrm>
            <a:prstGeom prst="rect">
              <a:avLst/>
            </a:prstGeom>
            <a:noFill/>
          </p:spPr>
          <p:txBody>
            <a:bodyPr wrap="none" rtlCol="0">
              <a:spAutoFit/>
            </a:bodyPr>
            <a:lstStyle/>
            <a:p>
              <a:pPr defTabSz="685749">
                <a:spcBef>
                  <a:spcPts val="300"/>
                </a:spcBef>
                <a:spcAft>
                  <a:spcPts val="300"/>
                </a:spcAft>
                <a:buClr>
                  <a:schemeClr val="tx2"/>
                </a:buClr>
              </a:pPr>
              <a:r>
                <a:rPr lang="ru-RU" sz="2400" b="1" dirty="0">
                  <a:solidFill>
                    <a:srgbClr val="545559"/>
                  </a:solidFill>
                </a:rPr>
                <a:t>С</a:t>
              </a:r>
            </a:p>
          </p:txBody>
        </p:sp>
      </p:grpSp>
      <p:grpSp>
        <p:nvGrpSpPr>
          <p:cNvPr id="73" name="Группа 72">
            <a:extLst>
              <a:ext uri="{FF2B5EF4-FFF2-40B4-BE49-F238E27FC236}">
                <a16:creationId xmlns:a16="http://schemas.microsoft.com/office/drawing/2014/main" id="{5E2E4309-AC37-45E8-84DC-429B7152E8BC}"/>
              </a:ext>
            </a:extLst>
          </p:cNvPr>
          <p:cNvGrpSpPr/>
          <p:nvPr/>
        </p:nvGrpSpPr>
        <p:grpSpPr>
          <a:xfrm>
            <a:off x="9907074" y="1692859"/>
            <a:ext cx="575320" cy="1182297"/>
            <a:chOff x="838211" y="2201368"/>
            <a:chExt cx="945586" cy="1943204"/>
          </a:xfrm>
        </p:grpSpPr>
        <p:pic>
          <p:nvPicPr>
            <p:cNvPr id="74" name="Рисунок 73">
              <a:extLst>
                <a:ext uri="{FF2B5EF4-FFF2-40B4-BE49-F238E27FC236}">
                  <a16:creationId xmlns:a16="http://schemas.microsoft.com/office/drawing/2014/main" id="{D45CFE48-7306-4834-B666-EDB18A48B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75" name="Группа 74">
              <a:extLst>
                <a:ext uri="{FF2B5EF4-FFF2-40B4-BE49-F238E27FC236}">
                  <a16:creationId xmlns:a16="http://schemas.microsoft.com/office/drawing/2014/main" id="{389A1B96-6C18-42AA-A196-A6C399583888}"/>
                </a:ext>
              </a:extLst>
            </p:cNvPr>
            <p:cNvGrpSpPr/>
            <p:nvPr/>
          </p:nvGrpSpPr>
          <p:grpSpPr>
            <a:xfrm>
              <a:off x="1201151" y="2201368"/>
              <a:ext cx="219705" cy="386685"/>
              <a:chOff x="725111" y="1351308"/>
              <a:chExt cx="1264902" cy="2226252"/>
            </a:xfrm>
          </p:grpSpPr>
          <p:pic>
            <p:nvPicPr>
              <p:cNvPr id="77" name="Рисунок 76">
                <a:extLst>
                  <a:ext uri="{FF2B5EF4-FFF2-40B4-BE49-F238E27FC236}">
                    <a16:creationId xmlns:a16="http://schemas.microsoft.com/office/drawing/2014/main" id="{2CE3B4AC-BD96-4939-A4FD-0FD38B0089E8}"/>
                  </a:ext>
                </a:extLst>
              </p:cNvPr>
              <p:cNvPicPr>
                <a:picLocks noChangeAspect="1"/>
              </p:cNvPicPr>
              <p:nvPr/>
            </p:nvPicPr>
            <p:blipFill rotWithShape="1">
              <a:blip r:embed="rId5">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78" name="Рисунок 77">
                <a:extLst>
                  <a:ext uri="{FF2B5EF4-FFF2-40B4-BE49-F238E27FC236}">
                    <a16:creationId xmlns:a16="http://schemas.microsoft.com/office/drawing/2014/main" id="{D479AFE7-3570-400E-B083-85390F74BD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grpSp>
        <p:nvGrpSpPr>
          <p:cNvPr id="51" name="Группа 50">
            <a:extLst>
              <a:ext uri="{FF2B5EF4-FFF2-40B4-BE49-F238E27FC236}">
                <a16:creationId xmlns:a16="http://schemas.microsoft.com/office/drawing/2014/main" id="{5FB22BED-37E6-49A6-9839-6A582D1C3263}"/>
              </a:ext>
            </a:extLst>
          </p:cNvPr>
          <p:cNvGrpSpPr/>
          <p:nvPr/>
        </p:nvGrpSpPr>
        <p:grpSpPr>
          <a:xfrm>
            <a:off x="11161957" y="3950610"/>
            <a:ext cx="575320" cy="1182297"/>
            <a:chOff x="838211" y="2201368"/>
            <a:chExt cx="945586" cy="1943204"/>
          </a:xfrm>
        </p:grpSpPr>
        <p:pic>
          <p:nvPicPr>
            <p:cNvPr id="52" name="Рисунок 51">
              <a:extLst>
                <a:ext uri="{FF2B5EF4-FFF2-40B4-BE49-F238E27FC236}">
                  <a16:creationId xmlns:a16="http://schemas.microsoft.com/office/drawing/2014/main" id="{6A441701-3185-4D00-AEA5-87BB97170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11" y="2588053"/>
              <a:ext cx="945586" cy="1556519"/>
            </a:xfrm>
            <a:prstGeom prst="rect">
              <a:avLst/>
            </a:prstGeom>
          </p:spPr>
        </p:pic>
        <p:grpSp>
          <p:nvGrpSpPr>
            <p:cNvPr id="53" name="Группа 52">
              <a:extLst>
                <a:ext uri="{FF2B5EF4-FFF2-40B4-BE49-F238E27FC236}">
                  <a16:creationId xmlns:a16="http://schemas.microsoft.com/office/drawing/2014/main" id="{D03ABC46-B1D7-42F5-99DB-3E95FCADA895}"/>
                </a:ext>
              </a:extLst>
            </p:cNvPr>
            <p:cNvGrpSpPr/>
            <p:nvPr/>
          </p:nvGrpSpPr>
          <p:grpSpPr>
            <a:xfrm>
              <a:off x="1201151" y="2201368"/>
              <a:ext cx="219705" cy="386685"/>
              <a:chOff x="725111" y="1351308"/>
              <a:chExt cx="1264902" cy="2226252"/>
            </a:xfrm>
          </p:grpSpPr>
          <p:pic>
            <p:nvPicPr>
              <p:cNvPr id="54" name="Рисунок 53">
                <a:extLst>
                  <a:ext uri="{FF2B5EF4-FFF2-40B4-BE49-F238E27FC236}">
                    <a16:creationId xmlns:a16="http://schemas.microsoft.com/office/drawing/2014/main" id="{EB992B73-A4EF-441F-8935-9F4FBD4F1799}"/>
                  </a:ext>
                </a:extLst>
              </p:cNvPr>
              <p:cNvPicPr>
                <a:picLocks noChangeAspect="1"/>
              </p:cNvPicPr>
              <p:nvPr/>
            </p:nvPicPr>
            <p:blipFill rotWithShape="1">
              <a:blip r:embed="rId5">
                <a:extLst>
                  <a:ext uri="{28A0092B-C50C-407E-A947-70E740481C1C}">
                    <a14:useLocalDpi xmlns:a14="http://schemas.microsoft.com/office/drawing/2010/main" val="0"/>
                  </a:ext>
                </a:extLst>
              </a:blip>
              <a:srcRect t="37987"/>
              <a:stretch/>
            </p:blipFill>
            <p:spPr>
              <a:xfrm>
                <a:off x="725111" y="2419482"/>
                <a:ext cx="1264902" cy="1158078"/>
              </a:xfrm>
              <a:prstGeom prst="rect">
                <a:avLst/>
              </a:prstGeom>
            </p:spPr>
          </p:pic>
          <p:pic>
            <p:nvPicPr>
              <p:cNvPr id="55" name="Рисунок 54">
                <a:extLst>
                  <a:ext uri="{FF2B5EF4-FFF2-40B4-BE49-F238E27FC236}">
                    <a16:creationId xmlns:a16="http://schemas.microsoft.com/office/drawing/2014/main" id="{0ED5D554-F9B7-40EA-8B4E-E68E3BF7FD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281" y="1351308"/>
                <a:ext cx="1120562" cy="1165061"/>
              </a:xfrm>
              <a:prstGeom prst="rect">
                <a:avLst/>
              </a:prstGeom>
            </p:spPr>
          </p:pic>
        </p:grpSp>
      </p:grpSp>
    </p:spTree>
    <p:extLst>
      <p:ext uri="{BB962C8B-B14F-4D97-AF65-F5344CB8AC3E}">
        <p14:creationId xmlns:p14="http://schemas.microsoft.com/office/powerpoint/2010/main" val="414167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436EAF68-CC99-4B58-91CD-25F787035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630" y="765769"/>
            <a:ext cx="2454387" cy="22604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FF0000"/>
                </a:solidFill>
              </a:rPr>
              <a:t>Ориентация по объекту</a:t>
            </a:r>
            <a:r>
              <a:rPr lang="ru-RU" sz="1600" b="1" dirty="0">
                <a:solidFill>
                  <a:srgbClr val="545559"/>
                </a:solidFill>
              </a:rPr>
              <a:t>:</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584775"/>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разработан для решение не стандартных задач на производстве</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4103" y="1661969"/>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Например:</a:t>
            </a:r>
          </a:p>
        </p:txBody>
      </p:sp>
      <p:sp>
        <p:nvSpPr>
          <p:cNvPr id="76" name="TextBox 75">
            <a:extLst>
              <a:ext uri="{FF2B5EF4-FFF2-40B4-BE49-F238E27FC236}">
                <a16:creationId xmlns:a16="http://schemas.microsoft.com/office/drawing/2014/main" id="{D59DEA1B-A9BD-4B50-B250-B4447F24C9E9}"/>
              </a:ext>
            </a:extLst>
          </p:cNvPr>
          <p:cNvSpPr txBox="1"/>
          <p:nvPr/>
        </p:nvSpPr>
        <p:spPr>
          <a:xfrm>
            <a:off x="763376" y="1968238"/>
            <a:ext cx="6495415" cy="2215991"/>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Проверка геометрии металлоконструкций сложной формы перед монтажом</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Особенностью данного метода является то что достаточно за координировать не менее 3х точек на самом объекте, далее мы имеем возможность вращать его в любой плоскости и делать измерения</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итоге мы получаем максимально подробную обмерную модель объекта</a:t>
            </a:r>
          </a:p>
        </p:txBody>
      </p:sp>
      <p:pic>
        <p:nvPicPr>
          <p:cNvPr id="2" name="Рисунок 1">
            <a:extLst>
              <a:ext uri="{FF2B5EF4-FFF2-40B4-BE49-F238E27FC236}">
                <a16:creationId xmlns:a16="http://schemas.microsoft.com/office/drawing/2014/main" id="{97D24997-3C79-4BB7-BAB3-0E2C16925E50}"/>
              </a:ext>
            </a:extLst>
          </p:cNvPr>
          <p:cNvPicPr>
            <a:picLocks noChangeAspect="1"/>
          </p:cNvPicPr>
          <p:nvPr/>
        </p:nvPicPr>
        <p:blipFill>
          <a:blip r:embed="rId3"/>
          <a:stretch>
            <a:fillRect/>
          </a:stretch>
        </p:blipFill>
        <p:spPr>
          <a:xfrm>
            <a:off x="6712062" y="3251663"/>
            <a:ext cx="3219698" cy="2707220"/>
          </a:xfrm>
          <a:prstGeom prst="rect">
            <a:avLst/>
          </a:prstGeom>
        </p:spPr>
      </p:pic>
      <p:grpSp>
        <p:nvGrpSpPr>
          <p:cNvPr id="79" name="Группа 78">
            <a:extLst>
              <a:ext uri="{FF2B5EF4-FFF2-40B4-BE49-F238E27FC236}">
                <a16:creationId xmlns:a16="http://schemas.microsoft.com/office/drawing/2014/main" id="{6B747385-BEDA-46B4-BF77-2A4B72FEE150}"/>
              </a:ext>
            </a:extLst>
          </p:cNvPr>
          <p:cNvGrpSpPr/>
          <p:nvPr/>
        </p:nvGrpSpPr>
        <p:grpSpPr>
          <a:xfrm>
            <a:off x="3414190" y="4070116"/>
            <a:ext cx="945586" cy="2022990"/>
            <a:chOff x="8026329" y="3853466"/>
            <a:chExt cx="945586" cy="2022990"/>
          </a:xfrm>
        </p:grpSpPr>
        <p:pic>
          <p:nvPicPr>
            <p:cNvPr id="80" name="Рисунок 79">
              <a:extLst>
                <a:ext uri="{FF2B5EF4-FFF2-40B4-BE49-F238E27FC236}">
                  <a16:creationId xmlns:a16="http://schemas.microsoft.com/office/drawing/2014/main" id="{00EB80F3-F208-4435-B5B5-19086C13A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81" name="Рисунок 80">
              <a:extLst>
                <a:ext uri="{FF2B5EF4-FFF2-40B4-BE49-F238E27FC236}">
                  <a16:creationId xmlns:a16="http://schemas.microsoft.com/office/drawing/2014/main" id="{6316E609-44F7-4D4F-BC4D-37FC4F8790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sp>
        <p:nvSpPr>
          <p:cNvPr id="30" name="Равнобедренный треугольник 29">
            <a:extLst>
              <a:ext uri="{FF2B5EF4-FFF2-40B4-BE49-F238E27FC236}">
                <a16:creationId xmlns:a16="http://schemas.microsoft.com/office/drawing/2014/main" id="{65579264-F330-42CE-A9A0-E9AC83D189F9}"/>
              </a:ext>
            </a:extLst>
          </p:cNvPr>
          <p:cNvSpPr/>
          <p:nvPr/>
        </p:nvSpPr>
        <p:spPr>
          <a:xfrm rot="16463514">
            <a:off x="4820091" y="2180777"/>
            <a:ext cx="2791731" cy="4493797"/>
          </a:xfrm>
          <a:prstGeom prst="triangle">
            <a:avLst/>
          </a:prstGeom>
          <a:gradFill>
            <a:gsLst>
              <a:gs pos="0">
                <a:schemeClr val="accent1">
                  <a:lumMod val="5000"/>
                  <a:lumOff val="95000"/>
                  <a:alpha val="0"/>
                </a:schemeClr>
              </a:gs>
              <a:gs pos="46000">
                <a:srgbClr val="F99D9D">
                  <a:alpha val="61000"/>
                </a:srgbClr>
              </a:gs>
              <a:gs pos="100000">
                <a:srgbClr val="FF0000">
                  <a:alpha val="54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5" name="Picture 2" descr="Картинки по запросу галочка">
            <a:extLst>
              <a:ext uri="{FF2B5EF4-FFF2-40B4-BE49-F238E27FC236}">
                <a16:creationId xmlns:a16="http://schemas.microsoft.com/office/drawing/2014/main" id="{16670987-9782-466D-8703-3B7931B0C0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38733" y="3757848"/>
            <a:ext cx="312268" cy="31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431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6">
                                            <p:txEl>
                                              <p:pRg st="0" end="0"/>
                                            </p:txEl>
                                          </p:spTgt>
                                        </p:tgtEl>
                                        <p:attrNameLst>
                                          <p:attrName>style.visibility</p:attrName>
                                        </p:attrNameLst>
                                      </p:cBhvr>
                                      <p:to>
                                        <p:strVal val="visible"/>
                                      </p:to>
                                    </p:set>
                                    <p:animEffect transition="in" filter="fade">
                                      <p:cBhvr>
                                        <p:cTn id="12" dur="1000"/>
                                        <p:tgtEl>
                                          <p:spTgt spid="76">
                                            <p:txEl>
                                              <p:pRg st="0" end="0"/>
                                            </p:txEl>
                                          </p:spTgt>
                                        </p:tgtEl>
                                      </p:cBhvr>
                                    </p:animEffect>
                                    <p:anim calcmode="lin" valueType="num">
                                      <p:cBhvr>
                                        <p:cTn id="13" dur="1000" fill="hold"/>
                                        <p:tgtEl>
                                          <p:spTgt spid="7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6">
                                            <p:txEl>
                                              <p:pRg st="1" end="1"/>
                                            </p:txEl>
                                          </p:spTgt>
                                        </p:tgtEl>
                                        <p:attrNameLst>
                                          <p:attrName>style.visibility</p:attrName>
                                        </p:attrNameLst>
                                      </p:cBhvr>
                                      <p:to>
                                        <p:strVal val="visible"/>
                                      </p:to>
                                    </p:set>
                                    <p:animEffect transition="in" filter="fade">
                                      <p:cBhvr>
                                        <p:cTn id="17" dur="1000"/>
                                        <p:tgtEl>
                                          <p:spTgt spid="76">
                                            <p:txEl>
                                              <p:pRg st="1" end="1"/>
                                            </p:txEl>
                                          </p:spTgt>
                                        </p:tgtEl>
                                      </p:cBhvr>
                                    </p:animEffect>
                                    <p:anim calcmode="lin" valueType="num">
                                      <p:cBhvr>
                                        <p:cTn id="18" dur="1000" fill="hold"/>
                                        <p:tgtEl>
                                          <p:spTgt spid="76">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76">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1000"/>
                                        <p:tgtEl>
                                          <p:spTgt spid="79"/>
                                        </p:tgtEl>
                                      </p:cBhvr>
                                    </p:animEffect>
                                    <p:anim calcmode="lin" valueType="num">
                                      <p:cBhvr>
                                        <p:cTn id="23" dur="1000" fill="hold"/>
                                        <p:tgtEl>
                                          <p:spTgt spid="79"/>
                                        </p:tgtEl>
                                        <p:attrNameLst>
                                          <p:attrName>ppt_x</p:attrName>
                                        </p:attrNameLst>
                                      </p:cBhvr>
                                      <p:tavLst>
                                        <p:tav tm="0">
                                          <p:val>
                                            <p:strVal val="#ppt_x"/>
                                          </p:val>
                                        </p:tav>
                                        <p:tav tm="100000">
                                          <p:val>
                                            <p:strVal val="#ppt_x"/>
                                          </p:val>
                                        </p:tav>
                                      </p:tavLst>
                                    </p:anim>
                                    <p:anim calcmode="lin" valueType="num">
                                      <p:cBhvr>
                                        <p:cTn id="24" dur="1000" fill="hold"/>
                                        <p:tgtEl>
                                          <p:spTgt spid="7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22" presetClass="entr" presetSubtype="8" fill="hold" grpId="0" nodeType="withEffect">
                                  <p:stCondLst>
                                    <p:cond delay="250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par>
                                <p:cTn id="33" presetID="22" presetClass="exit" presetSubtype="8" fill="hold" grpId="1" nodeType="withEffect">
                                  <p:stCondLst>
                                    <p:cond delay="3000"/>
                                  </p:stCondLst>
                                  <p:childTnLst>
                                    <p:animEffect transition="out" filter="wipe(left)">
                                      <p:cBhvr>
                                        <p:cTn id="34" dur="500"/>
                                        <p:tgtEl>
                                          <p:spTgt spid="30"/>
                                        </p:tgtEl>
                                      </p:cBhvr>
                                    </p:animEffect>
                                    <p:set>
                                      <p:cBhvr>
                                        <p:cTn id="35" dur="1" fill="hold">
                                          <p:stCondLst>
                                            <p:cond delay="499"/>
                                          </p:stCondLst>
                                        </p:cTn>
                                        <p:tgtEl>
                                          <p:spTgt spid="30"/>
                                        </p:tgtEl>
                                        <p:attrNameLst>
                                          <p:attrName>style.visibility</p:attrName>
                                        </p:attrNameLst>
                                      </p:cBhvr>
                                      <p:to>
                                        <p:strVal val="hidden"/>
                                      </p:to>
                                    </p:set>
                                  </p:childTnLst>
                                </p:cTn>
                              </p:par>
                              <p:par>
                                <p:cTn id="36" presetID="8" presetClass="emph" presetSubtype="0" fill="hold" nodeType="withEffect">
                                  <p:stCondLst>
                                    <p:cond delay="3500"/>
                                  </p:stCondLst>
                                  <p:childTnLst>
                                    <p:animRot by="5400000">
                                      <p:cBhvr>
                                        <p:cTn id="37" dur="500" fill="hold"/>
                                        <p:tgtEl>
                                          <p:spTgt spid="2"/>
                                        </p:tgtEl>
                                        <p:attrNameLst>
                                          <p:attrName>r</p:attrName>
                                        </p:attrNameLst>
                                      </p:cBhvr>
                                    </p:animRot>
                                  </p:childTnLst>
                                </p:cTn>
                              </p:par>
                              <p:par>
                                <p:cTn id="38" presetID="22" presetClass="entr" presetSubtype="8" fill="hold" grpId="2" nodeType="withEffect">
                                  <p:stCondLst>
                                    <p:cond delay="400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par>
                                <p:cTn id="41" presetID="22" presetClass="exit" presetSubtype="8" fill="hold" grpId="3" nodeType="withEffect">
                                  <p:stCondLst>
                                    <p:cond delay="4500"/>
                                  </p:stCondLst>
                                  <p:childTnLst>
                                    <p:animEffect transition="out" filter="wipe(left)">
                                      <p:cBhvr>
                                        <p:cTn id="42" dur="500"/>
                                        <p:tgtEl>
                                          <p:spTgt spid="30"/>
                                        </p:tgtEl>
                                      </p:cBhvr>
                                    </p:animEffect>
                                    <p:set>
                                      <p:cBhvr>
                                        <p:cTn id="43" dur="1" fill="hold">
                                          <p:stCondLst>
                                            <p:cond delay="499"/>
                                          </p:stCondLst>
                                        </p:cTn>
                                        <p:tgtEl>
                                          <p:spTgt spid="30"/>
                                        </p:tgtEl>
                                        <p:attrNameLst>
                                          <p:attrName>style.visibility</p:attrName>
                                        </p:attrNameLst>
                                      </p:cBhvr>
                                      <p:to>
                                        <p:strVal val="hidden"/>
                                      </p:to>
                                    </p:set>
                                  </p:childTnLst>
                                </p:cTn>
                              </p:par>
                              <p:par>
                                <p:cTn id="44" presetID="8" presetClass="emph" presetSubtype="0" fill="hold" nodeType="withEffect">
                                  <p:stCondLst>
                                    <p:cond delay="5000"/>
                                  </p:stCondLst>
                                  <p:childTnLst>
                                    <p:animRot by="5400000">
                                      <p:cBhvr>
                                        <p:cTn id="45" dur="500" fill="hold"/>
                                        <p:tgtEl>
                                          <p:spTgt spid="2"/>
                                        </p:tgtEl>
                                        <p:attrNameLst>
                                          <p:attrName>r</p:attrName>
                                        </p:attrNameLst>
                                      </p:cBhvr>
                                    </p:animRot>
                                  </p:childTnLst>
                                </p:cTn>
                              </p:par>
                              <p:par>
                                <p:cTn id="46" presetID="22" presetClass="entr" presetSubtype="8" fill="hold" grpId="4" nodeType="withEffect">
                                  <p:stCondLst>
                                    <p:cond delay="550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par>
                                <p:cTn id="49" presetID="22" presetClass="exit" presetSubtype="8" fill="hold" grpId="5" nodeType="withEffect">
                                  <p:stCondLst>
                                    <p:cond delay="6000"/>
                                  </p:stCondLst>
                                  <p:childTnLst>
                                    <p:animEffect transition="out" filter="wipe(left)">
                                      <p:cBhvr>
                                        <p:cTn id="50" dur="500"/>
                                        <p:tgtEl>
                                          <p:spTgt spid="30"/>
                                        </p:tgtEl>
                                      </p:cBhvr>
                                    </p:animEffect>
                                    <p:set>
                                      <p:cBhvr>
                                        <p:cTn id="51" dur="1" fill="hold">
                                          <p:stCondLst>
                                            <p:cond delay="499"/>
                                          </p:stCondLst>
                                        </p:cTn>
                                        <p:tgtEl>
                                          <p:spTgt spid="30"/>
                                        </p:tgtEl>
                                        <p:attrNameLst>
                                          <p:attrName>style.visibility</p:attrName>
                                        </p:attrNameLst>
                                      </p:cBhvr>
                                      <p:to>
                                        <p:strVal val="hidden"/>
                                      </p:to>
                                    </p:set>
                                  </p:childTnLst>
                                </p:cTn>
                              </p:par>
                              <p:par>
                                <p:cTn id="52" presetID="8" presetClass="emph" presetSubtype="0" fill="hold" nodeType="withEffect">
                                  <p:stCondLst>
                                    <p:cond delay="6500"/>
                                  </p:stCondLst>
                                  <p:childTnLst>
                                    <p:animRot by="5400000">
                                      <p:cBhvr>
                                        <p:cTn id="53" dur="500" fill="hold"/>
                                        <p:tgtEl>
                                          <p:spTgt spid="2"/>
                                        </p:tgtEl>
                                        <p:attrNameLst>
                                          <p:attrName>r</p:attrName>
                                        </p:attrNameLst>
                                      </p:cBhvr>
                                    </p:animRot>
                                  </p:childTnLst>
                                </p:cTn>
                              </p:par>
                              <p:par>
                                <p:cTn id="54" presetID="22" presetClass="entr" presetSubtype="8" fill="hold" grpId="6" nodeType="withEffect">
                                  <p:stCondLst>
                                    <p:cond delay="700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par>
                                <p:cTn id="57" presetID="22" presetClass="exit" presetSubtype="8" fill="hold" grpId="7" nodeType="withEffect">
                                  <p:stCondLst>
                                    <p:cond delay="7500"/>
                                  </p:stCondLst>
                                  <p:childTnLst>
                                    <p:animEffect transition="out" filter="wipe(left)">
                                      <p:cBhvr>
                                        <p:cTn id="58" dur="500"/>
                                        <p:tgtEl>
                                          <p:spTgt spid="30"/>
                                        </p:tgtEl>
                                      </p:cBhvr>
                                    </p:animEffect>
                                    <p:set>
                                      <p:cBhvr>
                                        <p:cTn id="59" dur="1" fill="hold">
                                          <p:stCondLst>
                                            <p:cond delay="499"/>
                                          </p:stCondLst>
                                        </p:cTn>
                                        <p:tgtEl>
                                          <p:spTgt spid="30"/>
                                        </p:tgtEl>
                                        <p:attrNameLst>
                                          <p:attrName>style.visibility</p:attrName>
                                        </p:attrNameLst>
                                      </p:cBhvr>
                                      <p:to>
                                        <p:strVal val="hidden"/>
                                      </p:to>
                                    </p:set>
                                  </p:childTnLst>
                                </p:cTn>
                              </p:par>
                              <p:par>
                                <p:cTn id="60" presetID="8" presetClass="emph" presetSubtype="0" fill="hold" nodeType="withEffect">
                                  <p:stCondLst>
                                    <p:cond delay="8000"/>
                                  </p:stCondLst>
                                  <p:childTnLst>
                                    <p:animRot by="5400000">
                                      <p:cBhvr>
                                        <p:cTn id="61" dur="500" fill="hold"/>
                                        <p:tgtEl>
                                          <p:spTgt spid="2"/>
                                        </p:tgtEl>
                                        <p:attrNameLst>
                                          <p:attrName>r</p:attrName>
                                        </p:attrNameLst>
                                      </p:cBhvr>
                                    </p:animRot>
                                  </p:childTnLst>
                                </p:cTn>
                              </p:par>
                              <p:par>
                                <p:cTn id="62" presetID="22" presetClass="entr" presetSubtype="4" fill="hold" nodeType="withEffect">
                                  <p:stCondLst>
                                    <p:cond delay="8500"/>
                                  </p:stCondLst>
                                  <p:childTnLst>
                                    <p:set>
                                      <p:cBhvr>
                                        <p:cTn id="63" dur="1" fill="hold">
                                          <p:stCondLst>
                                            <p:cond delay="0"/>
                                          </p:stCondLst>
                                        </p:cTn>
                                        <p:tgtEl>
                                          <p:spTgt spid="85"/>
                                        </p:tgtEl>
                                        <p:attrNameLst>
                                          <p:attrName>style.visibility</p:attrName>
                                        </p:attrNameLst>
                                      </p:cBhvr>
                                      <p:to>
                                        <p:strVal val="visible"/>
                                      </p:to>
                                    </p:set>
                                    <p:animEffect transition="in" filter="wipe(down)">
                                      <p:cBhvr>
                                        <p:cTn id="64" dur="500"/>
                                        <p:tgtEl>
                                          <p:spTgt spid="85"/>
                                        </p:tgtEl>
                                      </p:cBhvr>
                                    </p:animEffect>
                                  </p:childTnLst>
                                </p:cTn>
                              </p:par>
                              <p:par>
                                <p:cTn id="65" presetID="42" presetClass="entr" presetSubtype="0" fill="hold" grpId="0" nodeType="withEffect">
                                  <p:stCondLst>
                                    <p:cond delay="8500"/>
                                  </p:stCondLst>
                                  <p:childTnLst>
                                    <p:set>
                                      <p:cBhvr>
                                        <p:cTn id="66" dur="1" fill="hold">
                                          <p:stCondLst>
                                            <p:cond delay="0"/>
                                          </p:stCondLst>
                                        </p:cTn>
                                        <p:tgtEl>
                                          <p:spTgt spid="76">
                                            <p:txEl>
                                              <p:pRg st="2" end="2"/>
                                            </p:txEl>
                                          </p:spTgt>
                                        </p:tgtEl>
                                        <p:attrNameLst>
                                          <p:attrName>style.visibility</p:attrName>
                                        </p:attrNameLst>
                                      </p:cBhvr>
                                      <p:to>
                                        <p:strVal val="visible"/>
                                      </p:to>
                                    </p:set>
                                    <p:animEffect transition="in" filter="fade">
                                      <p:cBhvr>
                                        <p:cTn id="67" dur="1000"/>
                                        <p:tgtEl>
                                          <p:spTgt spid="76">
                                            <p:txEl>
                                              <p:pRg st="2" end="2"/>
                                            </p:txEl>
                                          </p:spTgt>
                                        </p:tgtEl>
                                      </p:cBhvr>
                                    </p:animEffect>
                                    <p:anim calcmode="lin" valueType="num">
                                      <p:cBhvr>
                                        <p:cTn id="68" dur="1000" fill="hold"/>
                                        <p:tgtEl>
                                          <p:spTgt spid="76">
                                            <p:txEl>
                                              <p:pRg st="2" end="2"/>
                                            </p:txEl>
                                          </p:spTgt>
                                        </p:tgtEl>
                                        <p:attrNameLst>
                                          <p:attrName>ppt_x</p:attrName>
                                        </p:attrNameLst>
                                      </p:cBhvr>
                                      <p:tavLst>
                                        <p:tav tm="0">
                                          <p:val>
                                            <p:strVal val="#ppt_x"/>
                                          </p:val>
                                        </p:tav>
                                        <p:tav tm="100000">
                                          <p:val>
                                            <p:strVal val="#ppt_x"/>
                                          </p:val>
                                        </p:tav>
                                      </p:tavLst>
                                    </p:anim>
                                    <p:anim calcmode="lin" valueType="num">
                                      <p:cBhvr>
                                        <p:cTn id="69" dur="1000" fill="hold"/>
                                        <p:tgtEl>
                                          <p:spTgt spid="7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76" grpId="0" uiExpand="1" build="allAtOnce"/>
      <p:bldP spid="30" grpId="0" animBg="1"/>
      <p:bldP spid="30" grpId="1" animBg="1"/>
      <p:bldP spid="30" grpId="2" animBg="1"/>
      <p:bldP spid="30" grpId="3" animBg="1"/>
      <p:bldP spid="30" grpId="4" animBg="1"/>
      <p:bldP spid="30" grpId="5" animBg="1"/>
      <p:bldP spid="30" grpId="6" animBg="1"/>
      <p:bldP spid="30" grpId="7"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436EAF68-CC99-4B58-91CD-25F787035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630" y="765769"/>
            <a:ext cx="2454387" cy="22604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1580CF9F-EE20-496D-9492-BCD2A2F790B3}"/>
              </a:ext>
            </a:extLst>
          </p:cNvPr>
          <p:cNvSpPr txBox="1"/>
          <p:nvPr/>
        </p:nvSpPr>
        <p:spPr>
          <a:xfrm>
            <a:off x="764103" y="401382"/>
            <a:ext cx="6833700" cy="461665"/>
          </a:xfrm>
          <a:prstGeom prst="rect">
            <a:avLst/>
          </a:prstGeom>
          <a:noFill/>
        </p:spPr>
        <p:txBody>
          <a:bodyPr wrap="square" rtlCol="0">
            <a:spAutoFit/>
          </a:bodyPr>
          <a:lstStyle/>
          <a:p>
            <a:pPr defTabSz="685749">
              <a:spcBef>
                <a:spcPts val="300"/>
              </a:spcBef>
              <a:spcAft>
                <a:spcPts val="300"/>
              </a:spcAft>
              <a:buClr>
                <a:schemeClr val="tx2"/>
              </a:buClr>
            </a:pPr>
            <a:r>
              <a:rPr lang="ru-RU" sz="2400" b="1" dirty="0"/>
              <a:t>Установка станции</a:t>
            </a:r>
          </a:p>
        </p:txBody>
      </p:sp>
      <p:cxnSp>
        <p:nvCxnSpPr>
          <p:cNvPr id="15" name="Прямая соединительная линия 14">
            <a:extLst>
              <a:ext uri="{FF2B5EF4-FFF2-40B4-BE49-F238E27FC236}">
                <a16:creationId xmlns:a16="http://schemas.microsoft.com/office/drawing/2014/main" id="{6DEF2F0A-20CB-45FA-9351-35BFBC9272DB}"/>
              </a:ext>
            </a:extLst>
          </p:cNvPr>
          <p:cNvCxnSpPr>
            <a:cxnSpLocks/>
          </p:cNvCxnSpPr>
          <p:nvPr/>
        </p:nvCxnSpPr>
        <p:spPr>
          <a:xfrm>
            <a:off x="856693" y="824879"/>
            <a:ext cx="664735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D91031F-BA35-49BA-8154-36C9AE4BD423}"/>
              </a:ext>
            </a:extLst>
          </p:cNvPr>
          <p:cNvSpPr txBox="1"/>
          <p:nvPr/>
        </p:nvSpPr>
        <p:spPr>
          <a:xfrm>
            <a:off x="764103" y="830762"/>
            <a:ext cx="6964984"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FF0000"/>
                </a:solidFill>
              </a:rPr>
              <a:t>Ориентация по объекту</a:t>
            </a:r>
            <a:r>
              <a:rPr lang="ru-RU" sz="1600" b="1" dirty="0">
                <a:solidFill>
                  <a:srgbClr val="545559"/>
                </a:solidFill>
              </a:rPr>
              <a:t>:</a:t>
            </a:r>
          </a:p>
        </p:txBody>
      </p:sp>
      <p:sp>
        <p:nvSpPr>
          <p:cNvPr id="19" name="TextBox 18">
            <a:extLst>
              <a:ext uri="{FF2B5EF4-FFF2-40B4-BE49-F238E27FC236}">
                <a16:creationId xmlns:a16="http://schemas.microsoft.com/office/drawing/2014/main" id="{DC91E116-FA1A-4559-A3D8-60EB04F07CA6}"/>
              </a:ext>
            </a:extLst>
          </p:cNvPr>
          <p:cNvSpPr txBox="1"/>
          <p:nvPr/>
        </p:nvSpPr>
        <p:spPr>
          <a:xfrm>
            <a:off x="764103" y="1169316"/>
            <a:ext cx="7557639" cy="584775"/>
          </a:xfrm>
          <a:prstGeom prst="rect">
            <a:avLst/>
          </a:prstGeom>
          <a:noFill/>
        </p:spPr>
        <p:txBody>
          <a:bodyPr wrap="square" rtlCol="0">
            <a:spAutoFit/>
          </a:bodyPr>
          <a:lstStyle/>
          <a:p>
            <a:pPr defTabSz="685749">
              <a:spcBef>
                <a:spcPts val="300"/>
              </a:spcBef>
              <a:spcAft>
                <a:spcPts val="300"/>
              </a:spcAft>
              <a:buClr>
                <a:schemeClr val="tx2"/>
              </a:buClr>
            </a:pPr>
            <a:r>
              <a:rPr lang="ru-RU" sz="1600" dirty="0">
                <a:solidFill>
                  <a:srgbClr val="545559"/>
                </a:solidFill>
              </a:rPr>
              <a:t>Данный метод разработан для решение не стандартных задач на производстве</a:t>
            </a:r>
          </a:p>
        </p:txBody>
      </p:sp>
      <p:sp>
        <p:nvSpPr>
          <p:cNvPr id="24" name="TextBox 23">
            <a:extLst>
              <a:ext uri="{FF2B5EF4-FFF2-40B4-BE49-F238E27FC236}">
                <a16:creationId xmlns:a16="http://schemas.microsoft.com/office/drawing/2014/main" id="{60BD5DDA-69A9-4816-917B-D4E970F74C54}"/>
              </a:ext>
            </a:extLst>
          </p:cNvPr>
          <p:cNvSpPr txBox="1"/>
          <p:nvPr/>
        </p:nvSpPr>
        <p:spPr>
          <a:xfrm>
            <a:off x="763376" y="1776593"/>
            <a:ext cx="4056376" cy="338554"/>
          </a:xfrm>
          <a:prstGeom prst="rect">
            <a:avLst/>
          </a:prstGeom>
          <a:noFill/>
        </p:spPr>
        <p:txBody>
          <a:bodyPr wrap="square" rtlCol="0">
            <a:spAutoFit/>
          </a:bodyPr>
          <a:lstStyle/>
          <a:p>
            <a:pPr defTabSz="685749">
              <a:spcBef>
                <a:spcPts val="300"/>
              </a:spcBef>
              <a:spcAft>
                <a:spcPts val="300"/>
              </a:spcAft>
              <a:buClr>
                <a:schemeClr val="tx2"/>
              </a:buClr>
            </a:pPr>
            <a:r>
              <a:rPr lang="ru-RU" sz="1600" b="1" dirty="0">
                <a:solidFill>
                  <a:srgbClr val="545559"/>
                </a:solidFill>
              </a:rPr>
              <a:t>Последовательность при установки:</a:t>
            </a:r>
          </a:p>
        </p:txBody>
      </p:sp>
      <p:sp>
        <p:nvSpPr>
          <p:cNvPr id="16" name="TextBox 15">
            <a:extLst>
              <a:ext uri="{FF2B5EF4-FFF2-40B4-BE49-F238E27FC236}">
                <a16:creationId xmlns:a16="http://schemas.microsoft.com/office/drawing/2014/main" id="{0CDF7796-84F2-4AE6-AA5C-692FE340EAAC}"/>
              </a:ext>
            </a:extLst>
          </p:cNvPr>
          <p:cNvSpPr txBox="1"/>
          <p:nvPr/>
        </p:nvSpPr>
        <p:spPr>
          <a:xfrm>
            <a:off x="763376" y="2060360"/>
            <a:ext cx="6495415" cy="2785378"/>
          </a:xfrm>
          <a:prstGeom prst="rect">
            <a:avLst/>
          </a:prstGeom>
          <a:noFill/>
        </p:spPr>
        <p:txBody>
          <a:bodyPr wrap="square" rtlCol="0">
            <a:spAutoFit/>
          </a:bodyPr>
          <a:lstStyle/>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В меню установки необходимо задать имя станции, высоту инструмента (можно оставить 0.000)</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Далее выполняются измерения по трём или более точкам на объекте, предварительно выбрав точку для ориентирования из списка в проекте и указав высоту отражателя (если измерения выполняются на призму)</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После того как выполнены три или более измерений, нажимаем «Вычислить» и ориентирование тахеометра выполнится в плоскости положения объекта</a:t>
            </a:r>
          </a:p>
          <a:p>
            <a:pPr marL="228600" indent="-228600" defTabSz="685749">
              <a:spcBef>
                <a:spcPts val="300"/>
              </a:spcBef>
              <a:spcAft>
                <a:spcPts val="300"/>
              </a:spcAft>
              <a:buClr>
                <a:schemeClr val="tx2"/>
              </a:buClr>
              <a:buFont typeface="Arial" panose="020B0604020202020204" pitchFamily="34" charset="0"/>
              <a:buChar char="•"/>
            </a:pPr>
            <a:r>
              <a:rPr lang="ru-RU" sz="1600" dirty="0">
                <a:solidFill>
                  <a:srgbClr val="545559"/>
                </a:solidFill>
              </a:rPr>
              <a:t>Нажимаем (Уст) для завершения установки станции</a:t>
            </a:r>
          </a:p>
        </p:txBody>
      </p:sp>
      <p:grpSp>
        <p:nvGrpSpPr>
          <p:cNvPr id="17" name="Группа 16">
            <a:extLst>
              <a:ext uri="{FF2B5EF4-FFF2-40B4-BE49-F238E27FC236}">
                <a16:creationId xmlns:a16="http://schemas.microsoft.com/office/drawing/2014/main" id="{357918BB-5ECD-45AE-8996-A17A7A84F3F9}"/>
              </a:ext>
            </a:extLst>
          </p:cNvPr>
          <p:cNvGrpSpPr/>
          <p:nvPr/>
        </p:nvGrpSpPr>
        <p:grpSpPr>
          <a:xfrm>
            <a:off x="7149445" y="3977833"/>
            <a:ext cx="513622" cy="1618131"/>
            <a:chOff x="7215465" y="3989237"/>
            <a:chExt cx="513622" cy="1618131"/>
          </a:xfrm>
        </p:grpSpPr>
        <p:grpSp>
          <p:nvGrpSpPr>
            <p:cNvPr id="18" name="Группа 17">
              <a:extLst>
                <a:ext uri="{FF2B5EF4-FFF2-40B4-BE49-F238E27FC236}">
                  <a16:creationId xmlns:a16="http://schemas.microsoft.com/office/drawing/2014/main" id="{526A1C0F-9F4C-448A-B2ED-FA4B804A57CD}"/>
                </a:ext>
              </a:extLst>
            </p:cNvPr>
            <p:cNvGrpSpPr/>
            <p:nvPr/>
          </p:nvGrpSpPr>
          <p:grpSpPr>
            <a:xfrm>
              <a:off x="7355937" y="3989237"/>
              <a:ext cx="373150" cy="1618131"/>
              <a:chOff x="7355937" y="3989237"/>
              <a:chExt cx="373150" cy="1618131"/>
            </a:xfrm>
          </p:grpSpPr>
          <p:cxnSp>
            <p:nvCxnSpPr>
              <p:cNvPr id="21" name="Прямая соединительная линия 20">
                <a:extLst>
                  <a:ext uri="{FF2B5EF4-FFF2-40B4-BE49-F238E27FC236}">
                    <a16:creationId xmlns:a16="http://schemas.microsoft.com/office/drawing/2014/main" id="{C7899E80-BAC3-4A29-AB7C-159E01127E02}"/>
                  </a:ext>
                </a:extLst>
              </p:cNvPr>
              <p:cNvCxnSpPr/>
              <p:nvPr/>
            </p:nvCxnSpPr>
            <p:spPr>
              <a:xfrm>
                <a:off x="7414591" y="4015357"/>
                <a:ext cx="0" cy="156959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a:extLst>
                  <a:ext uri="{FF2B5EF4-FFF2-40B4-BE49-F238E27FC236}">
                    <a16:creationId xmlns:a16="http://schemas.microsoft.com/office/drawing/2014/main" id="{200682AC-FF06-4711-A4CE-BAA4B37A1964}"/>
                  </a:ext>
                </a:extLst>
              </p:cNvPr>
              <p:cNvCxnSpPr>
                <a:cxnSpLocks/>
              </p:cNvCxnSpPr>
              <p:nvPr/>
            </p:nvCxnSpPr>
            <p:spPr>
              <a:xfrm>
                <a:off x="7355937" y="4015357"/>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a:extLst>
                  <a:ext uri="{FF2B5EF4-FFF2-40B4-BE49-F238E27FC236}">
                    <a16:creationId xmlns:a16="http://schemas.microsoft.com/office/drawing/2014/main" id="{3D1856EB-2D26-40A8-B8A9-A40FFDB724B8}"/>
                  </a:ext>
                </a:extLst>
              </p:cNvPr>
              <p:cNvCxnSpPr>
                <a:cxnSpLocks/>
              </p:cNvCxnSpPr>
              <p:nvPr/>
            </p:nvCxnSpPr>
            <p:spPr>
              <a:xfrm>
                <a:off x="7355937" y="5584949"/>
                <a:ext cx="37315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id="{3B05D430-BC8A-454C-B267-9D5CF7AA99CD}"/>
                  </a:ext>
                </a:extLst>
              </p:cNvPr>
              <p:cNvCxnSpPr/>
              <p:nvPr/>
            </p:nvCxnSpPr>
            <p:spPr>
              <a:xfrm>
                <a:off x="7384878" y="3989237"/>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a:extLst>
                  <a:ext uri="{FF2B5EF4-FFF2-40B4-BE49-F238E27FC236}">
                    <a16:creationId xmlns:a16="http://schemas.microsoft.com/office/drawing/2014/main" id="{7B9DABBB-6997-4F5D-AA41-C55B151DE0A0}"/>
                  </a:ext>
                </a:extLst>
              </p:cNvPr>
              <p:cNvCxnSpPr/>
              <p:nvPr/>
            </p:nvCxnSpPr>
            <p:spPr>
              <a:xfrm>
                <a:off x="7384878" y="5555131"/>
                <a:ext cx="59426" cy="52237"/>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88593B7B-9EDA-480B-876D-E9F3146F6691}"/>
                </a:ext>
              </a:extLst>
            </p:cNvPr>
            <p:cNvSpPr txBox="1"/>
            <p:nvPr/>
          </p:nvSpPr>
          <p:spPr>
            <a:xfrm rot="16200000">
              <a:off x="7116880" y="4669348"/>
              <a:ext cx="458780" cy="261610"/>
            </a:xfrm>
            <a:prstGeom prst="rect">
              <a:avLst/>
            </a:prstGeom>
            <a:noFill/>
          </p:spPr>
          <p:txBody>
            <a:bodyPr wrap="none" rtlCol="0">
              <a:spAutoFit/>
            </a:bodyPr>
            <a:lstStyle/>
            <a:p>
              <a:pPr defTabSz="685749">
                <a:spcBef>
                  <a:spcPts val="300"/>
                </a:spcBef>
                <a:spcAft>
                  <a:spcPts val="300"/>
                </a:spcAft>
                <a:buClr>
                  <a:schemeClr val="tx2"/>
                </a:buClr>
              </a:pPr>
              <a:r>
                <a:rPr lang="ru-RU" sz="1100" dirty="0">
                  <a:solidFill>
                    <a:srgbClr val="545559"/>
                  </a:solidFill>
                </a:rPr>
                <a:t>1.65</a:t>
              </a:r>
            </a:p>
          </p:txBody>
        </p:sp>
      </p:grpSp>
      <p:grpSp>
        <p:nvGrpSpPr>
          <p:cNvPr id="27" name="Группа 26">
            <a:extLst>
              <a:ext uri="{FF2B5EF4-FFF2-40B4-BE49-F238E27FC236}">
                <a16:creationId xmlns:a16="http://schemas.microsoft.com/office/drawing/2014/main" id="{41BBE9A8-92C6-4CFE-BA90-C99118134B98}"/>
              </a:ext>
            </a:extLst>
          </p:cNvPr>
          <p:cNvGrpSpPr/>
          <p:nvPr/>
        </p:nvGrpSpPr>
        <p:grpSpPr>
          <a:xfrm>
            <a:off x="7827060" y="5151464"/>
            <a:ext cx="1001473" cy="481715"/>
            <a:chOff x="8381351" y="5162868"/>
            <a:chExt cx="1001473" cy="481715"/>
          </a:xfrm>
        </p:grpSpPr>
        <p:sp>
          <p:nvSpPr>
            <p:cNvPr id="28" name="Овал 27">
              <a:extLst>
                <a:ext uri="{FF2B5EF4-FFF2-40B4-BE49-F238E27FC236}">
                  <a16:creationId xmlns:a16="http://schemas.microsoft.com/office/drawing/2014/main" id="{5FA14C15-AFE0-475F-918D-13EB2A3D29B6}"/>
                </a:ext>
              </a:extLst>
            </p:cNvPr>
            <p:cNvSpPr/>
            <p:nvPr/>
          </p:nvSpPr>
          <p:spPr>
            <a:xfrm>
              <a:off x="8381351" y="5555131"/>
              <a:ext cx="238539" cy="89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9" name="Соединитель: уступ 28">
              <a:extLst>
                <a:ext uri="{FF2B5EF4-FFF2-40B4-BE49-F238E27FC236}">
                  <a16:creationId xmlns:a16="http://schemas.microsoft.com/office/drawing/2014/main" id="{948B30DF-1AE4-4BD8-AB5F-9A9E26678083}"/>
                </a:ext>
              </a:extLst>
            </p:cNvPr>
            <p:cNvCxnSpPr>
              <a:cxnSpLocks/>
            </p:cNvCxnSpPr>
            <p:nvPr/>
          </p:nvCxnSpPr>
          <p:spPr>
            <a:xfrm rot="10800000" flipV="1">
              <a:off x="8619893" y="5398293"/>
              <a:ext cx="707045" cy="20156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C0DDE28-13EB-45C3-9E7F-6361C16247A0}"/>
                </a:ext>
              </a:extLst>
            </p:cNvPr>
            <p:cNvSpPr txBox="1"/>
            <p:nvPr/>
          </p:nvSpPr>
          <p:spPr>
            <a:xfrm>
              <a:off x="8916030" y="5162868"/>
              <a:ext cx="466794" cy="276999"/>
            </a:xfrm>
            <a:prstGeom prst="rect">
              <a:avLst/>
            </a:prstGeom>
            <a:noFill/>
          </p:spPr>
          <p:txBody>
            <a:bodyPr wrap="none" rtlCol="0">
              <a:spAutoFit/>
            </a:bodyPr>
            <a:lstStyle/>
            <a:p>
              <a:pPr defTabSz="685749">
                <a:spcBef>
                  <a:spcPts val="300"/>
                </a:spcBef>
                <a:spcAft>
                  <a:spcPts val="300"/>
                </a:spcAft>
                <a:buClr>
                  <a:schemeClr val="tx2"/>
                </a:buClr>
              </a:pPr>
              <a:r>
                <a:rPr lang="en-US" sz="1200" b="1" dirty="0">
                  <a:solidFill>
                    <a:srgbClr val="545559"/>
                  </a:solidFill>
                </a:rPr>
                <a:t>ST1</a:t>
              </a:r>
              <a:endParaRPr lang="ru-RU" sz="1200" b="1" dirty="0">
                <a:solidFill>
                  <a:srgbClr val="545559"/>
                </a:solidFill>
              </a:endParaRPr>
            </a:p>
          </p:txBody>
        </p:sp>
      </p:grpSp>
      <p:grpSp>
        <p:nvGrpSpPr>
          <p:cNvPr id="79" name="Группа 78">
            <a:extLst>
              <a:ext uri="{FF2B5EF4-FFF2-40B4-BE49-F238E27FC236}">
                <a16:creationId xmlns:a16="http://schemas.microsoft.com/office/drawing/2014/main" id="{6B747385-BEDA-46B4-BF77-2A4B72FEE150}"/>
              </a:ext>
            </a:extLst>
          </p:cNvPr>
          <p:cNvGrpSpPr/>
          <p:nvPr/>
        </p:nvGrpSpPr>
        <p:grpSpPr>
          <a:xfrm>
            <a:off x="7473444" y="3791820"/>
            <a:ext cx="945586" cy="2022990"/>
            <a:chOff x="8026329" y="3853466"/>
            <a:chExt cx="945586" cy="2022990"/>
          </a:xfrm>
        </p:grpSpPr>
        <p:pic>
          <p:nvPicPr>
            <p:cNvPr id="80" name="Рисунок 79">
              <a:extLst>
                <a:ext uri="{FF2B5EF4-FFF2-40B4-BE49-F238E27FC236}">
                  <a16:creationId xmlns:a16="http://schemas.microsoft.com/office/drawing/2014/main" id="{00EB80F3-F208-4435-B5B5-19086C13AB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6329" y="4319937"/>
              <a:ext cx="945586" cy="1556519"/>
            </a:xfrm>
            <a:prstGeom prst="rect">
              <a:avLst/>
            </a:prstGeom>
          </p:spPr>
        </p:pic>
        <p:pic>
          <p:nvPicPr>
            <p:cNvPr id="81" name="Рисунок 80">
              <a:extLst>
                <a:ext uri="{FF2B5EF4-FFF2-40B4-BE49-F238E27FC236}">
                  <a16:creationId xmlns:a16="http://schemas.microsoft.com/office/drawing/2014/main" id="{6316E609-44F7-4D4F-BC4D-37FC4F8790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0243" y="3853466"/>
              <a:ext cx="357758" cy="486819"/>
            </a:xfrm>
            <a:prstGeom prst="rect">
              <a:avLst/>
            </a:prstGeom>
          </p:spPr>
        </p:pic>
      </p:grpSp>
      <p:grpSp>
        <p:nvGrpSpPr>
          <p:cNvPr id="5" name="Группа 4">
            <a:extLst>
              <a:ext uri="{FF2B5EF4-FFF2-40B4-BE49-F238E27FC236}">
                <a16:creationId xmlns:a16="http://schemas.microsoft.com/office/drawing/2014/main" id="{824E858B-6748-4744-93FD-E0F20B962DEB}"/>
              </a:ext>
            </a:extLst>
          </p:cNvPr>
          <p:cNvGrpSpPr/>
          <p:nvPr/>
        </p:nvGrpSpPr>
        <p:grpSpPr>
          <a:xfrm>
            <a:off x="9412357" y="3691516"/>
            <a:ext cx="2494880" cy="2105716"/>
            <a:chOff x="9412357" y="3691516"/>
            <a:chExt cx="2494880" cy="2105716"/>
          </a:xfrm>
        </p:grpSpPr>
        <p:pic>
          <p:nvPicPr>
            <p:cNvPr id="2" name="Рисунок 1">
              <a:extLst>
                <a:ext uri="{FF2B5EF4-FFF2-40B4-BE49-F238E27FC236}">
                  <a16:creationId xmlns:a16="http://schemas.microsoft.com/office/drawing/2014/main" id="{97D24997-3C79-4BB7-BAB3-0E2C16925E50}"/>
                </a:ext>
              </a:extLst>
            </p:cNvPr>
            <p:cNvPicPr>
              <a:picLocks noChangeAspect="1"/>
            </p:cNvPicPr>
            <p:nvPr/>
          </p:nvPicPr>
          <p:blipFill>
            <a:blip r:embed="rId5"/>
            <a:stretch>
              <a:fillRect/>
            </a:stretch>
          </p:blipFill>
          <p:spPr>
            <a:xfrm>
              <a:off x="9522200" y="3791820"/>
              <a:ext cx="2385037" cy="2005412"/>
            </a:xfrm>
            <a:prstGeom prst="rect">
              <a:avLst/>
            </a:prstGeom>
          </p:spPr>
        </p:pic>
        <p:pic>
          <p:nvPicPr>
            <p:cNvPr id="3" name="Рисунок 2">
              <a:extLst>
                <a:ext uri="{FF2B5EF4-FFF2-40B4-BE49-F238E27FC236}">
                  <a16:creationId xmlns:a16="http://schemas.microsoft.com/office/drawing/2014/main" id="{6A97519B-C44F-43EB-9991-7C84A8194567}"/>
                </a:ext>
              </a:extLst>
            </p:cNvPr>
            <p:cNvPicPr>
              <a:picLocks noChangeAspect="1"/>
            </p:cNvPicPr>
            <p:nvPr/>
          </p:nvPicPr>
          <p:blipFill>
            <a:blip r:embed="rId6"/>
            <a:stretch>
              <a:fillRect/>
            </a:stretch>
          </p:blipFill>
          <p:spPr>
            <a:xfrm>
              <a:off x="9522200" y="4415051"/>
              <a:ext cx="133369" cy="123842"/>
            </a:xfrm>
            <a:prstGeom prst="rect">
              <a:avLst/>
            </a:prstGeom>
          </p:spPr>
        </p:pic>
        <p:pic>
          <p:nvPicPr>
            <p:cNvPr id="32" name="Рисунок 31">
              <a:extLst>
                <a:ext uri="{FF2B5EF4-FFF2-40B4-BE49-F238E27FC236}">
                  <a16:creationId xmlns:a16="http://schemas.microsoft.com/office/drawing/2014/main" id="{801BF268-CB2D-4F18-9CFA-BCBE30D313C3}"/>
                </a:ext>
              </a:extLst>
            </p:cNvPr>
            <p:cNvPicPr>
              <a:picLocks noChangeAspect="1"/>
            </p:cNvPicPr>
            <p:nvPr/>
          </p:nvPicPr>
          <p:blipFill>
            <a:blip r:embed="rId6"/>
            <a:stretch>
              <a:fillRect/>
            </a:stretch>
          </p:blipFill>
          <p:spPr>
            <a:xfrm>
              <a:off x="11465731" y="4007497"/>
              <a:ext cx="133369" cy="123842"/>
            </a:xfrm>
            <a:prstGeom prst="rect">
              <a:avLst/>
            </a:prstGeom>
          </p:spPr>
        </p:pic>
        <p:pic>
          <p:nvPicPr>
            <p:cNvPr id="33" name="Рисунок 32">
              <a:extLst>
                <a:ext uri="{FF2B5EF4-FFF2-40B4-BE49-F238E27FC236}">
                  <a16:creationId xmlns:a16="http://schemas.microsoft.com/office/drawing/2014/main" id="{102BDE21-7BCB-4493-AFE4-752FB21CF8B3}"/>
                </a:ext>
              </a:extLst>
            </p:cNvPr>
            <p:cNvPicPr>
              <a:picLocks noChangeAspect="1"/>
            </p:cNvPicPr>
            <p:nvPr/>
          </p:nvPicPr>
          <p:blipFill>
            <a:blip r:embed="rId6"/>
            <a:stretch>
              <a:fillRect/>
            </a:stretch>
          </p:blipFill>
          <p:spPr>
            <a:xfrm>
              <a:off x="11103426" y="5228042"/>
              <a:ext cx="133369" cy="123842"/>
            </a:xfrm>
            <a:prstGeom prst="rect">
              <a:avLst/>
            </a:prstGeom>
          </p:spPr>
        </p:pic>
        <p:pic>
          <p:nvPicPr>
            <p:cNvPr id="34" name="Рисунок 33">
              <a:extLst>
                <a:ext uri="{FF2B5EF4-FFF2-40B4-BE49-F238E27FC236}">
                  <a16:creationId xmlns:a16="http://schemas.microsoft.com/office/drawing/2014/main" id="{1BEF7FF1-55EF-4FA8-BF6F-EF57A87F05C2}"/>
                </a:ext>
              </a:extLst>
            </p:cNvPr>
            <p:cNvPicPr>
              <a:picLocks noChangeAspect="1"/>
            </p:cNvPicPr>
            <p:nvPr/>
          </p:nvPicPr>
          <p:blipFill>
            <a:blip r:embed="rId6"/>
            <a:stretch>
              <a:fillRect/>
            </a:stretch>
          </p:blipFill>
          <p:spPr>
            <a:xfrm>
              <a:off x="10400009" y="5509337"/>
              <a:ext cx="133369" cy="123842"/>
            </a:xfrm>
            <a:prstGeom prst="rect">
              <a:avLst/>
            </a:prstGeom>
          </p:spPr>
        </p:pic>
        <p:sp>
          <p:nvSpPr>
            <p:cNvPr id="4" name="TextBox 3">
              <a:extLst>
                <a:ext uri="{FF2B5EF4-FFF2-40B4-BE49-F238E27FC236}">
                  <a16:creationId xmlns:a16="http://schemas.microsoft.com/office/drawing/2014/main" id="{AFEB2393-8575-43D5-9501-C57135062A5B}"/>
                </a:ext>
              </a:extLst>
            </p:cNvPr>
            <p:cNvSpPr txBox="1"/>
            <p:nvPr/>
          </p:nvSpPr>
          <p:spPr>
            <a:xfrm>
              <a:off x="9412357" y="4114800"/>
              <a:ext cx="356188" cy="338554"/>
            </a:xfrm>
            <a:prstGeom prst="rect">
              <a:avLst/>
            </a:prstGeom>
            <a:noFill/>
          </p:spPr>
          <p:txBody>
            <a:bodyPr wrap="none" rtlCol="0">
              <a:spAutoFit/>
            </a:bodyPr>
            <a:lstStyle/>
            <a:p>
              <a:pPr defTabSz="685749">
                <a:spcBef>
                  <a:spcPts val="300"/>
                </a:spcBef>
                <a:spcAft>
                  <a:spcPts val="300"/>
                </a:spcAft>
                <a:buClr>
                  <a:schemeClr val="tx2"/>
                </a:buClr>
              </a:pPr>
              <a:r>
                <a:rPr lang="en-US" sz="1600" dirty="0">
                  <a:solidFill>
                    <a:srgbClr val="545559"/>
                  </a:solidFill>
                </a:rPr>
                <a:t>t1</a:t>
              </a:r>
              <a:endParaRPr lang="ru-RU" sz="1600" dirty="0">
                <a:solidFill>
                  <a:srgbClr val="545559"/>
                </a:solidFill>
              </a:endParaRPr>
            </a:p>
          </p:txBody>
        </p:sp>
        <p:sp>
          <p:nvSpPr>
            <p:cNvPr id="35" name="TextBox 34">
              <a:extLst>
                <a:ext uri="{FF2B5EF4-FFF2-40B4-BE49-F238E27FC236}">
                  <a16:creationId xmlns:a16="http://schemas.microsoft.com/office/drawing/2014/main" id="{4E03A754-4B10-4CC8-A1AB-D13EB3E7169C}"/>
                </a:ext>
              </a:extLst>
            </p:cNvPr>
            <p:cNvSpPr txBox="1"/>
            <p:nvPr/>
          </p:nvSpPr>
          <p:spPr>
            <a:xfrm>
              <a:off x="11354321" y="3691516"/>
              <a:ext cx="356188" cy="338554"/>
            </a:xfrm>
            <a:prstGeom prst="rect">
              <a:avLst/>
            </a:prstGeom>
            <a:noFill/>
          </p:spPr>
          <p:txBody>
            <a:bodyPr wrap="none" rtlCol="0">
              <a:spAutoFit/>
            </a:bodyPr>
            <a:lstStyle/>
            <a:p>
              <a:pPr defTabSz="685749">
                <a:spcBef>
                  <a:spcPts val="300"/>
                </a:spcBef>
                <a:spcAft>
                  <a:spcPts val="300"/>
                </a:spcAft>
                <a:buClr>
                  <a:schemeClr val="tx2"/>
                </a:buClr>
              </a:pPr>
              <a:r>
                <a:rPr lang="en-US" sz="1600" dirty="0">
                  <a:solidFill>
                    <a:srgbClr val="545559"/>
                  </a:solidFill>
                </a:rPr>
                <a:t>t2</a:t>
              </a:r>
              <a:endParaRPr lang="ru-RU" sz="1600" dirty="0">
                <a:solidFill>
                  <a:srgbClr val="545559"/>
                </a:solidFill>
              </a:endParaRPr>
            </a:p>
          </p:txBody>
        </p:sp>
        <p:sp>
          <p:nvSpPr>
            <p:cNvPr id="36" name="TextBox 35">
              <a:extLst>
                <a:ext uri="{FF2B5EF4-FFF2-40B4-BE49-F238E27FC236}">
                  <a16:creationId xmlns:a16="http://schemas.microsoft.com/office/drawing/2014/main" id="{D16508C6-4BD5-4E57-846C-9CC6B920A7ED}"/>
                </a:ext>
              </a:extLst>
            </p:cNvPr>
            <p:cNvSpPr txBox="1"/>
            <p:nvPr/>
          </p:nvSpPr>
          <p:spPr>
            <a:xfrm>
              <a:off x="11176227" y="5182607"/>
              <a:ext cx="356188" cy="338554"/>
            </a:xfrm>
            <a:prstGeom prst="rect">
              <a:avLst/>
            </a:prstGeom>
            <a:noFill/>
          </p:spPr>
          <p:txBody>
            <a:bodyPr wrap="none" rtlCol="0">
              <a:spAutoFit/>
            </a:bodyPr>
            <a:lstStyle/>
            <a:p>
              <a:pPr defTabSz="685749">
                <a:spcBef>
                  <a:spcPts val="300"/>
                </a:spcBef>
                <a:spcAft>
                  <a:spcPts val="300"/>
                </a:spcAft>
                <a:buClr>
                  <a:schemeClr val="tx2"/>
                </a:buClr>
              </a:pPr>
              <a:r>
                <a:rPr lang="en-US" sz="1600" dirty="0">
                  <a:solidFill>
                    <a:srgbClr val="545559"/>
                  </a:solidFill>
                </a:rPr>
                <a:t>t3</a:t>
              </a:r>
              <a:endParaRPr lang="ru-RU" sz="1600" dirty="0">
                <a:solidFill>
                  <a:srgbClr val="545559"/>
                </a:solidFill>
              </a:endParaRPr>
            </a:p>
          </p:txBody>
        </p:sp>
        <p:sp>
          <p:nvSpPr>
            <p:cNvPr id="37" name="TextBox 36">
              <a:extLst>
                <a:ext uri="{FF2B5EF4-FFF2-40B4-BE49-F238E27FC236}">
                  <a16:creationId xmlns:a16="http://schemas.microsoft.com/office/drawing/2014/main" id="{ED5ACE2B-3955-4F6F-9C9A-607CBAD891DC}"/>
                </a:ext>
              </a:extLst>
            </p:cNvPr>
            <p:cNvSpPr txBox="1"/>
            <p:nvPr/>
          </p:nvSpPr>
          <p:spPr>
            <a:xfrm>
              <a:off x="10135848" y="5386889"/>
              <a:ext cx="356188" cy="338554"/>
            </a:xfrm>
            <a:prstGeom prst="rect">
              <a:avLst/>
            </a:prstGeom>
            <a:noFill/>
          </p:spPr>
          <p:txBody>
            <a:bodyPr wrap="none" rtlCol="0">
              <a:spAutoFit/>
            </a:bodyPr>
            <a:lstStyle/>
            <a:p>
              <a:pPr defTabSz="685749">
                <a:spcBef>
                  <a:spcPts val="300"/>
                </a:spcBef>
                <a:spcAft>
                  <a:spcPts val="300"/>
                </a:spcAft>
                <a:buClr>
                  <a:schemeClr val="tx2"/>
                </a:buClr>
              </a:pPr>
              <a:r>
                <a:rPr lang="en-US" sz="1600" dirty="0">
                  <a:solidFill>
                    <a:srgbClr val="545559"/>
                  </a:solidFill>
                </a:rPr>
                <a:t>t4</a:t>
              </a:r>
              <a:endParaRPr lang="ru-RU" sz="1600" dirty="0">
                <a:solidFill>
                  <a:srgbClr val="545559"/>
                </a:solidFill>
              </a:endParaRPr>
            </a:p>
          </p:txBody>
        </p:sp>
      </p:grpSp>
      <p:cxnSp>
        <p:nvCxnSpPr>
          <p:cNvPr id="10" name="Прямая соединительная линия 9">
            <a:extLst>
              <a:ext uri="{FF2B5EF4-FFF2-40B4-BE49-F238E27FC236}">
                <a16:creationId xmlns:a16="http://schemas.microsoft.com/office/drawing/2014/main" id="{E00116BE-DCEE-47EE-98E6-E5FAA183F857}"/>
              </a:ext>
            </a:extLst>
          </p:cNvPr>
          <p:cNvCxnSpPr>
            <a:endCxn id="3" idx="1"/>
          </p:cNvCxnSpPr>
          <p:nvPr/>
        </p:nvCxnSpPr>
        <p:spPr>
          <a:xfrm>
            <a:off x="8024813" y="3977833"/>
            <a:ext cx="1497387" cy="49913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0F25E808-42DE-4351-A19B-98A2E56DD27E}"/>
              </a:ext>
            </a:extLst>
          </p:cNvPr>
          <p:cNvCxnSpPr>
            <a:endCxn id="32" idx="1"/>
          </p:cNvCxnSpPr>
          <p:nvPr/>
        </p:nvCxnSpPr>
        <p:spPr>
          <a:xfrm>
            <a:off x="8020043" y="3977833"/>
            <a:ext cx="3445688" cy="9158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91D0A014-9AD0-4E77-B8F5-336B7DA7C637}"/>
              </a:ext>
            </a:extLst>
          </p:cNvPr>
          <p:cNvCxnSpPr>
            <a:endCxn id="33" idx="1"/>
          </p:cNvCxnSpPr>
          <p:nvPr/>
        </p:nvCxnSpPr>
        <p:spPr>
          <a:xfrm>
            <a:off x="8024813" y="3977833"/>
            <a:ext cx="3078613" cy="13121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9FC949DA-3082-4B2E-9903-60CFAE311619}"/>
              </a:ext>
            </a:extLst>
          </p:cNvPr>
          <p:cNvCxnSpPr>
            <a:cxnSpLocks/>
            <a:endCxn id="37" idx="3"/>
          </p:cNvCxnSpPr>
          <p:nvPr/>
        </p:nvCxnSpPr>
        <p:spPr>
          <a:xfrm>
            <a:off x="8032763" y="3977833"/>
            <a:ext cx="2459273" cy="157833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5" name="Группа 54">
            <a:extLst>
              <a:ext uri="{FF2B5EF4-FFF2-40B4-BE49-F238E27FC236}">
                <a16:creationId xmlns:a16="http://schemas.microsoft.com/office/drawing/2014/main" id="{B18F3B54-3776-4539-8D69-CECAF011F32E}"/>
              </a:ext>
            </a:extLst>
          </p:cNvPr>
          <p:cNvGrpSpPr/>
          <p:nvPr/>
        </p:nvGrpSpPr>
        <p:grpSpPr>
          <a:xfrm>
            <a:off x="10153801" y="3217382"/>
            <a:ext cx="612499" cy="882903"/>
            <a:chOff x="7723412" y="2567247"/>
            <a:chExt cx="612499" cy="882903"/>
          </a:xfrm>
        </p:grpSpPr>
        <p:cxnSp>
          <p:nvCxnSpPr>
            <p:cNvPr id="43" name="Прямая со стрелкой 42">
              <a:extLst>
                <a:ext uri="{FF2B5EF4-FFF2-40B4-BE49-F238E27FC236}">
                  <a16:creationId xmlns:a16="http://schemas.microsoft.com/office/drawing/2014/main" id="{E40FE897-A5C2-42FF-A1B0-165DF35EFEA5}"/>
                </a:ext>
              </a:extLst>
            </p:cNvPr>
            <p:cNvCxnSpPr>
              <a:cxnSpLocks/>
            </p:cNvCxnSpPr>
            <p:nvPr/>
          </p:nvCxnSpPr>
          <p:spPr>
            <a:xfrm flipH="1">
              <a:off x="7827060" y="3026192"/>
              <a:ext cx="238541" cy="224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Прямая со стрелкой 44">
              <a:extLst>
                <a:ext uri="{FF2B5EF4-FFF2-40B4-BE49-F238E27FC236}">
                  <a16:creationId xmlns:a16="http://schemas.microsoft.com/office/drawing/2014/main" id="{24BC12D5-791F-4D9F-85A2-D0D5747D883C}"/>
                </a:ext>
              </a:extLst>
            </p:cNvPr>
            <p:cNvCxnSpPr>
              <a:cxnSpLocks/>
            </p:cNvCxnSpPr>
            <p:nvPr/>
          </p:nvCxnSpPr>
          <p:spPr>
            <a:xfrm>
              <a:off x="8065599" y="3026192"/>
              <a:ext cx="42557" cy="3051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a:extLst>
                <a:ext uri="{FF2B5EF4-FFF2-40B4-BE49-F238E27FC236}">
                  <a16:creationId xmlns:a16="http://schemas.microsoft.com/office/drawing/2014/main" id="{D47CC0CF-3DF0-4626-86BD-C102876E3044}"/>
                </a:ext>
              </a:extLst>
            </p:cNvPr>
            <p:cNvCxnSpPr>
              <a:cxnSpLocks/>
            </p:cNvCxnSpPr>
            <p:nvPr/>
          </p:nvCxnSpPr>
          <p:spPr>
            <a:xfrm flipH="1" flipV="1">
              <a:off x="7827061" y="2781300"/>
              <a:ext cx="238538" cy="244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C3D7177-46D1-4607-9377-C6C9E3ACEB21}"/>
                </a:ext>
              </a:extLst>
            </p:cNvPr>
            <p:cNvSpPr txBox="1"/>
            <p:nvPr/>
          </p:nvSpPr>
          <p:spPr>
            <a:xfrm rot="18863159">
              <a:off x="7775233" y="2575743"/>
              <a:ext cx="263214" cy="246221"/>
            </a:xfrm>
            <a:prstGeom prst="rect">
              <a:avLst/>
            </a:prstGeom>
            <a:noFill/>
          </p:spPr>
          <p:txBody>
            <a:bodyPr wrap="none" rtlCol="0">
              <a:spAutoFit/>
            </a:bodyPr>
            <a:lstStyle/>
            <a:p>
              <a:pPr defTabSz="685749">
                <a:spcBef>
                  <a:spcPts val="300"/>
                </a:spcBef>
                <a:spcAft>
                  <a:spcPts val="300"/>
                </a:spcAft>
                <a:buClr>
                  <a:schemeClr val="tx2"/>
                </a:buClr>
              </a:pPr>
              <a:r>
                <a:rPr lang="en-US" sz="1000" dirty="0">
                  <a:solidFill>
                    <a:srgbClr val="545559"/>
                  </a:solidFill>
                </a:rPr>
                <a:t>Z</a:t>
              </a:r>
              <a:endParaRPr lang="ru-RU" sz="1000" dirty="0">
                <a:solidFill>
                  <a:srgbClr val="545559"/>
                </a:solidFill>
              </a:endParaRPr>
            </a:p>
          </p:txBody>
        </p:sp>
        <p:sp>
          <p:nvSpPr>
            <p:cNvPr id="60" name="TextBox 59">
              <a:extLst>
                <a:ext uri="{FF2B5EF4-FFF2-40B4-BE49-F238E27FC236}">
                  <a16:creationId xmlns:a16="http://schemas.microsoft.com/office/drawing/2014/main" id="{FD10E3D4-1A1D-4C48-8055-90FB118BFFDE}"/>
                </a:ext>
              </a:extLst>
            </p:cNvPr>
            <p:cNvSpPr txBox="1"/>
            <p:nvPr/>
          </p:nvSpPr>
          <p:spPr>
            <a:xfrm rot="18863159">
              <a:off x="8077988" y="3153719"/>
              <a:ext cx="269626" cy="246221"/>
            </a:xfrm>
            <a:prstGeom prst="rect">
              <a:avLst/>
            </a:prstGeom>
            <a:noFill/>
          </p:spPr>
          <p:txBody>
            <a:bodyPr wrap="none" rtlCol="0">
              <a:spAutoFit/>
            </a:bodyPr>
            <a:lstStyle/>
            <a:p>
              <a:pPr defTabSz="685749">
                <a:spcBef>
                  <a:spcPts val="300"/>
                </a:spcBef>
                <a:spcAft>
                  <a:spcPts val="300"/>
                </a:spcAft>
                <a:buClr>
                  <a:schemeClr val="tx2"/>
                </a:buClr>
              </a:pPr>
              <a:r>
                <a:rPr lang="en-US" sz="1000" dirty="0">
                  <a:solidFill>
                    <a:srgbClr val="545559"/>
                  </a:solidFill>
                </a:rPr>
                <a:t>X</a:t>
              </a:r>
              <a:endParaRPr lang="ru-RU" sz="1000" dirty="0">
                <a:solidFill>
                  <a:srgbClr val="545559"/>
                </a:solidFill>
              </a:endParaRPr>
            </a:p>
          </p:txBody>
        </p:sp>
        <p:sp>
          <p:nvSpPr>
            <p:cNvPr id="61" name="TextBox 60">
              <a:extLst>
                <a:ext uri="{FF2B5EF4-FFF2-40B4-BE49-F238E27FC236}">
                  <a16:creationId xmlns:a16="http://schemas.microsoft.com/office/drawing/2014/main" id="{594CBE22-2248-4BFF-811C-0D299BF6FC5E}"/>
                </a:ext>
              </a:extLst>
            </p:cNvPr>
            <p:cNvSpPr txBox="1"/>
            <p:nvPr/>
          </p:nvSpPr>
          <p:spPr>
            <a:xfrm rot="18863159">
              <a:off x="7711710" y="3192226"/>
              <a:ext cx="269626" cy="246221"/>
            </a:xfrm>
            <a:prstGeom prst="rect">
              <a:avLst/>
            </a:prstGeom>
            <a:noFill/>
          </p:spPr>
          <p:txBody>
            <a:bodyPr wrap="none" rtlCol="0">
              <a:spAutoFit/>
            </a:bodyPr>
            <a:lstStyle/>
            <a:p>
              <a:pPr defTabSz="685749">
                <a:spcBef>
                  <a:spcPts val="300"/>
                </a:spcBef>
                <a:spcAft>
                  <a:spcPts val="300"/>
                </a:spcAft>
                <a:buClr>
                  <a:schemeClr val="tx2"/>
                </a:buClr>
              </a:pPr>
              <a:r>
                <a:rPr lang="en-US" sz="1000" dirty="0">
                  <a:solidFill>
                    <a:srgbClr val="545559"/>
                  </a:solidFill>
                </a:rPr>
                <a:t>Y</a:t>
              </a:r>
              <a:endParaRPr lang="ru-RU" sz="1000" dirty="0">
                <a:solidFill>
                  <a:srgbClr val="545559"/>
                </a:solidFill>
              </a:endParaRPr>
            </a:p>
          </p:txBody>
        </p:sp>
      </p:grpSp>
    </p:spTree>
    <p:extLst>
      <p:ext uri="{BB962C8B-B14F-4D97-AF65-F5344CB8AC3E}">
        <p14:creationId xmlns:p14="http://schemas.microsoft.com/office/powerpoint/2010/main" val="2591668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fade">
                                      <p:cBhvr>
                                        <p:cTn id="14" dur="1000"/>
                                        <p:tgtEl>
                                          <p:spTgt spid="16">
                                            <p:txEl>
                                              <p:pRg st="0" end="0"/>
                                            </p:txEl>
                                          </p:spTgt>
                                        </p:tgtEl>
                                      </p:cBhvr>
                                    </p:animEffect>
                                    <p:anim calcmode="lin" valueType="num">
                                      <p:cBhvr>
                                        <p:cTn id="15"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50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1000"/>
                                        <p:tgtEl>
                                          <p:spTgt spid="79"/>
                                        </p:tgtEl>
                                      </p:cBhvr>
                                    </p:animEffect>
                                    <p:anim calcmode="lin" valueType="num">
                                      <p:cBhvr>
                                        <p:cTn id="20" dur="1000" fill="hold"/>
                                        <p:tgtEl>
                                          <p:spTgt spid="79"/>
                                        </p:tgtEl>
                                        <p:attrNameLst>
                                          <p:attrName>ppt_x</p:attrName>
                                        </p:attrNameLst>
                                      </p:cBhvr>
                                      <p:tavLst>
                                        <p:tav tm="0">
                                          <p:val>
                                            <p:strVal val="#ppt_x"/>
                                          </p:val>
                                        </p:tav>
                                        <p:tav tm="100000">
                                          <p:val>
                                            <p:strVal val="#ppt_x"/>
                                          </p:val>
                                        </p:tav>
                                      </p:tavLst>
                                    </p:anim>
                                    <p:anim calcmode="lin" valueType="num">
                                      <p:cBhvr>
                                        <p:cTn id="21" dur="1000" fill="hold"/>
                                        <p:tgtEl>
                                          <p:spTgt spid="79"/>
                                        </p:tgtEl>
                                        <p:attrNameLst>
                                          <p:attrName>ppt_y</p:attrName>
                                        </p:attrNameLst>
                                      </p:cBhvr>
                                      <p:tavLst>
                                        <p:tav tm="0">
                                          <p:val>
                                            <p:strVal val="#ppt_y+.1"/>
                                          </p:val>
                                        </p:tav>
                                        <p:tav tm="100000">
                                          <p:val>
                                            <p:strVal val="#ppt_y"/>
                                          </p:val>
                                        </p:tav>
                                      </p:tavLst>
                                    </p:anim>
                                  </p:childTnLst>
                                </p:cTn>
                              </p:par>
                              <p:par>
                                <p:cTn id="22" presetID="22" presetClass="entr" presetSubtype="4" fill="hold" nodeType="withEffect">
                                  <p:stCondLst>
                                    <p:cond delay="130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par>
                                <p:cTn id="25" presetID="22" presetClass="entr" presetSubtype="4" fill="hold" nodeType="withEffect">
                                  <p:stCondLst>
                                    <p:cond delay="160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par>
                                <p:cTn id="28" presetID="42" presetClass="entr" presetSubtype="0" fill="hold" nodeType="withEffect">
                                  <p:stCondLst>
                                    <p:cond delay="25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50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1000"/>
                                        <p:tgtEl>
                                          <p:spTgt spid="55"/>
                                        </p:tgtEl>
                                      </p:cBhvr>
                                    </p:animEffect>
                                    <p:anim calcmode="lin" valueType="num">
                                      <p:cBhvr>
                                        <p:cTn id="36" dur="1000" fill="hold"/>
                                        <p:tgtEl>
                                          <p:spTgt spid="55"/>
                                        </p:tgtEl>
                                        <p:attrNameLst>
                                          <p:attrName>ppt_x</p:attrName>
                                        </p:attrNameLst>
                                      </p:cBhvr>
                                      <p:tavLst>
                                        <p:tav tm="0">
                                          <p:val>
                                            <p:strVal val="#ppt_x"/>
                                          </p:val>
                                        </p:tav>
                                        <p:tav tm="100000">
                                          <p:val>
                                            <p:strVal val="#ppt_x"/>
                                          </p:val>
                                        </p:tav>
                                      </p:tavLst>
                                    </p:anim>
                                    <p:anim calcmode="lin" valueType="num">
                                      <p:cBhvr>
                                        <p:cTn id="3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6">
                                            <p:txEl>
                                              <p:pRg st="1" end="1"/>
                                            </p:txEl>
                                          </p:spTgt>
                                        </p:tgtEl>
                                        <p:attrNameLst>
                                          <p:attrName>style.visibility</p:attrName>
                                        </p:attrNameLst>
                                      </p:cBhvr>
                                      <p:to>
                                        <p:strVal val="visible"/>
                                      </p:to>
                                    </p:set>
                                    <p:animEffect transition="in" filter="fade">
                                      <p:cBhvr>
                                        <p:cTn id="42" dur="1000"/>
                                        <p:tgtEl>
                                          <p:spTgt spid="16">
                                            <p:txEl>
                                              <p:pRg st="1" end="1"/>
                                            </p:txEl>
                                          </p:spTgt>
                                        </p:tgtEl>
                                      </p:cBhvr>
                                    </p:animEffect>
                                    <p:anim calcmode="lin" valueType="num">
                                      <p:cBhvr>
                                        <p:cTn id="43"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16">
                                            <p:txEl>
                                              <p:pRg st="1" end="1"/>
                                            </p:txEl>
                                          </p:spTgt>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150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2" presetClass="exit" presetSubtype="8" fill="hold" nodeType="withEffect">
                                  <p:stCondLst>
                                    <p:cond delay="2000"/>
                                  </p:stCondLst>
                                  <p:childTnLst>
                                    <p:animEffect transition="out" filter="wipe(left)">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par>
                                <p:cTn id="51" presetID="22" presetClass="entr" presetSubtype="8" fill="hold" nodeType="withEffect">
                                  <p:stCondLst>
                                    <p:cond delay="250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par>
                                <p:cTn id="54" presetID="22" presetClass="exit" presetSubtype="8" fill="hold" nodeType="withEffect">
                                  <p:stCondLst>
                                    <p:cond delay="3000"/>
                                  </p:stCondLst>
                                  <p:childTnLst>
                                    <p:animEffect transition="out" filter="wipe(left)">
                                      <p:cBhvr>
                                        <p:cTn id="55" dur="500"/>
                                        <p:tgtEl>
                                          <p:spTgt spid="12"/>
                                        </p:tgtEl>
                                      </p:cBhvr>
                                    </p:animEffect>
                                    <p:set>
                                      <p:cBhvr>
                                        <p:cTn id="56" dur="1" fill="hold">
                                          <p:stCondLst>
                                            <p:cond delay="499"/>
                                          </p:stCondLst>
                                        </p:cTn>
                                        <p:tgtEl>
                                          <p:spTgt spid="12"/>
                                        </p:tgtEl>
                                        <p:attrNameLst>
                                          <p:attrName>style.visibility</p:attrName>
                                        </p:attrNameLst>
                                      </p:cBhvr>
                                      <p:to>
                                        <p:strVal val="hidden"/>
                                      </p:to>
                                    </p:set>
                                  </p:childTnLst>
                                </p:cTn>
                              </p:par>
                              <p:par>
                                <p:cTn id="57" presetID="22" presetClass="entr" presetSubtype="8" fill="hold" nodeType="withEffect">
                                  <p:stCondLst>
                                    <p:cond delay="350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par>
                                <p:cTn id="60" presetID="22" presetClass="exit" presetSubtype="8" fill="hold" nodeType="withEffect">
                                  <p:stCondLst>
                                    <p:cond delay="4000"/>
                                  </p:stCondLst>
                                  <p:childTnLst>
                                    <p:animEffect transition="out" filter="wipe(left)">
                                      <p:cBhvr>
                                        <p:cTn id="61" dur="500"/>
                                        <p:tgtEl>
                                          <p:spTgt spid="14"/>
                                        </p:tgtEl>
                                      </p:cBhvr>
                                    </p:animEffect>
                                    <p:set>
                                      <p:cBhvr>
                                        <p:cTn id="62" dur="1" fill="hold">
                                          <p:stCondLst>
                                            <p:cond delay="499"/>
                                          </p:stCondLst>
                                        </p:cTn>
                                        <p:tgtEl>
                                          <p:spTgt spid="14"/>
                                        </p:tgtEl>
                                        <p:attrNameLst>
                                          <p:attrName>style.visibility</p:attrName>
                                        </p:attrNameLst>
                                      </p:cBhvr>
                                      <p:to>
                                        <p:strVal val="hidden"/>
                                      </p:to>
                                    </p:set>
                                  </p:childTnLst>
                                </p:cTn>
                              </p:par>
                              <p:par>
                                <p:cTn id="63" presetID="22" presetClass="entr" presetSubtype="8" fill="hold" nodeType="withEffect">
                                  <p:stCondLst>
                                    <p:cond delay="4500"/>
                                  </p:stCondLst>
                                  <p:childTnLst>
                                    <p:set>
                                      <p:cBhvr>
                                        <p:cTn id="64" dur="1" fill="hold">
                                          <p:stCondLst>
                                            <p:cond delay="0"/>
                                          </p:stCondLst>
                                        </p:cTn>
                                        <p:tgtEl>
                                          <p:spTgt spid="39"/>
                                        </p:tgtEl>
                                        <p:attrNameLst>
                                          <p:attrName>style.visibility</p:attrName>
                                        </p:attrNameLst>
                                      </p:cBhvr>
                                      <p:to>
                                        <p:strVal val="visible"/>
                                      </p:to>
                                    </p:set>
                                    <p:animEffect transition="in" filter="wipe(left)">
                                      <p:cBhvr>
                                        <p:cTn id="65" dur="500"/>
                                        <p:tgtEl>
                                          <p:spTgt spid="39"/>
                                        </p:tgtEl>
                                      </p:cBhvr>
                                    </p:animEffect>
                                  </p:childTnLst>
                                </p:cTn>
                              </p:par>
                              <p:par>
                                <p:cTn id="66" presetID="22" presetClass="exit" presetSubtype="8" fill="hold" nodeType="withEffect">
                                  <p:stCondLst>
                                    <p:cond delay="5000"/>
                                  </p:stCondLst>
                                  <p:childTnLst>
                                    <p:animEffect transition="out" filter="wipe(left)">
                                      <p:cBhvr>
                                        <p:cTn id="67" dur="500"/>
                                        <p:tgtEl>
                                          <p:spTgt spid="39"/>
                                        </p:tgtEl>
                                      </p:cBhvr>
                                    </p:animEffect>
                                    <p:set>
                                      <p:cBhvr>
                                        <p:cTn id="68" dur="1" fill="hold">
                                          <p:stCondLst>
                                            <p:cond delay="499"/>
                                          </p:stCondLst>
                                        </p:cTn>
                                        <p:tgtEl>
                                          <p:spTgt spid="3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6">
                                            <p:txEl>
                                              <p:pRg st="2" end="2"/>
                                            </p:txEl>
                                          </p:spTgt>
                                        </p:tgtEl>
                                        <p:attrNameLst>
                                          <p:attrName>style.visibility</p:attrName>
                                        </p:attrNameLst>
                                      </p:cBhvr>
                                      <p:to>
                                        <p:strVal val="visible"/>
                                      </p:to>
                                    </p:set>
                                    <p:animEffect transition="in" filter="fade">
                                      <p:cBhvr>
                                        <p:cTn id="73" dur="1000"/>
                                        <p:tgtEl>
                                          <p:spTgt spid="16">
                                            <p:txEl>
                                              <p:pRg st="2" end="2"/>
                                            </p:txEl>
                                          </p:spTgt>
                                        </p:tgtEl>
                                      </p:cBhvr>
                                    </p:animEffect>
                                    <p:anim calcmode="lin" valueType="num">
                                      <p:cBhvr>
                                        <p:cTn id="74"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75" dur="1000" fill="hold"/>
                                        <p:tgtEl>
                                          <p:spTgt spid="16">
                                            <p:txEl>
                                              <p:pRg st="2" end="2"/>
                                            </p:txEl>
                                          </p:spTgt>
                                        </p:tgtEl>
                                        <p:attrNameLst>
                                          <p:attrName>ppt_y</p:attrName>
                                        </p:attrNameLst>
                                      </p:cBhvr>
                                      <p:tavLst>
                                        <p:tav tm="0">
                                          <p:val>
                                            <p:strVal val="#ppt_y+.1"/>
                                          </p:val>
                                        </p:tav>
                                        <p:tav tm="100000">
                                          <p:val>
                                            <p:strVal val="#ppt_y"/>
                                          </p:val>
                                        </p:tav>
                                      </p:tavLst>
                                    </p:anim>
                                  </p:childTnLst>
                                </p:cTn>
                              </p:par>
                              <p:par>
                                <p:cTn id="76" presetID="8" presetClass="emph" presetSubtype="0" fill="hold" nodeType="withEffect">
                                  <p:stCondLst>
                                    <p:cond delay="1000"/>
                                  </p:stCondLst>
                                  <p:childTnLst>
                                    <p:animRot by="2640000">
                                      <p:cBhvr>
                                        <p:cTn id="77" dur="500" fill="hold"/>
                                        <p:tgtEl>
                                          <p:spTgt spid="55"/>
                                        </p:tgtEl>
                                        <p:attrNameLst>
                                          <p:attrName>r</p:attrName>
                                        </p:attrNameLst>
                                      </p:cBhvr>
                                    </p:animRo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16">
                                            <p:txEl>
                                              <p:pRg st="3" end="3"/>
                                            </p:txEl>
                                          </p:spTgt>
                                        </p:tgtEl>
                                        <p:attrNameLst>
                                          <p:attrName>style.visibility</p:attrName>
                                        </p:attrNameLst>
                                      </p:cBhvr>
                                      <p:to>
                                        <p:strVal val="visible"/>
                                      </p:to>
                                    </p:set>
                                    <p:animEffect transition="in" filter="fade">
                                      <p:cBhvr>
                                        <p:cTn id="82" dur="1000"/>
                                        <p:tgtEl>
                                          <p:spTgt spid="16">
                                            <p:txEl>
                                              <p:pRg st="3" end="3"/>
                                            </p:txEl>
                                          </p:spTgt>
                                        </p:tgtEl>
                                      </p:cBhvr>
                                    </p:animEffect>
                                    <p:anim calcmode="lin" valueType="num">
                                      <p:cBhvr>
                                        <p:cTn id="83"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84" dur="10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6" grpId="0" uiExpand="1" build="allAtOnce"/>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648180" y="2959078"/>
            <a:ext cx="11703122"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Обзор специальных прикладных программ</a:t>
            </a:r>
          </a:p>
        </p:txBody>
      </p:sp>
    </p:spTree>
    <p:extLst>
      <p:ext uri="{BB962C8B-B14F-4D97-AF65-F5344CB8AC3E}">
        <p14:creationId xmlns:p14="http://schemas.microsoft.com/office/powerpoint/2010/main" val="1606891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Рисунок 60">
            <a:extLst>
              <a:ext uri="{FF2B5EF4-FFF2-40B4-BE49-F238E27FC236}">
                <a16:creationId xmlns:a16="http://schemas.microsoft.com/office/drawing/2014/main" id="{15F5C08F-D5EE-4739-A6C2-76AD9DB2C0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506" y="2809705"/>
            <a:ext cx="2039377" cy="2039377"/>
          </a:xfrm>
          <a:prstGeom prst="rect">
            <a:avLst/>
          </a:prstGeom>
        </p:spPr>
      </p:pic>
      <p:pic>
        <p:nvPicPr>
          <p:cNvPr id="30" name="Рисунок 29">
            <a:extLst>
              <a:ext uri="{FF2B5EF4-FFF2-40B4-BE49-F238E27FC236}">
                <a16:creationId xmlns:a16="http://schemas.microsoft.com/office/drawing/2014/main" id="{FD7ABCFC-3B75-4236-9403-F9E156A87C9D}"/>
              </a:ext>
            </a:extLst>
          </p:cNvPr>
          <p:cNvPicPr>
            <a:picLocks noChangeAspect="1"/>
          </p:cNvPicPr>
          <p:nvPr/>
        </p:nvPicPr>
        <p:blipFill>
          <a:blip r:embed="rId4"/>
          <a:stretch>
            <a:fillRect/>
          </a:stretch>
        </p:blipFill>
        <p:spPr>
          <a:xfrm>
            <a:off x="10411791" y="646833"/>
            <a:ext cx="941070" cy="866775"/>
          </a:xfrm>
          <a:prstGeom prst="rect">
            <a:avLst/>
          </a:prstGeom>
        </p:spPr>
      </p:pic>
      <p:sp>
        <p:nvSpPr>
          <p:cNvPr id="2" name="Title 1"/>
          <p:cNvSpPr>
            <a:spLocks noGrp="1"/>
          </p:cNvSpPr>
          <p:nvPr>
            <p:ph type="title"/>
          </p:nvPr>
        </p:nvSpPr>
        <p:spPr>
          <a:xfrm>
            <a:off x="272320" y="485750"/>
            <a:ext cx="8739658" cy="495300"/>
          </a:xfrm>
          <a:effectLst/>
        </p:spPr>
        <p:txBody>
          <a:bodyPr/>
          <a:lstStyle/>
          <a:p>
            <a:pPr defTabSz="914309">
              <a:lnSpc>
                <a:spcPts val="2600"/>
              </a:lnSpc>
            </a:pPr>
            <a:r>
              <a:rPr lang="ru-RU" spc="-11" dirty="0"/>
              <a:t>Специальные прикладные программы </a:t>
            </a:r>
            <a:r>
              <a:rPr lang="en-US" spc="-11" dirty="0"/>
              <a:t>Captivate</a:t>
            </a:r>
            <a:endParaRPr lang="en-GB" spc="-11" dirty="0"/>
          </a:p>
        </p:txBody>
      </p:sp>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42" name="Rectangle 20">
            <a:extLst>
              <a:ext uri="{FF2B5EF4-FFF2-40B4-BE49-F238E27FC236}">
                <a16:creationId xmlns:a16="http://schemas.microsoft.com/office/drawing/2014/main" id="{892BCBF9-F64A-4D36-AB73-63D960C17080}"/>
              </a:ext>
            </a:extLst>
          </p:cNvPr>
          <p:cNvSpPr/>
          <p:nvPr/>
        </p:nvSpPr>
        <p:spPr>
          <a:xfrm>
            <a:off x="3594742" y="4741491"/>
            <a:ext cx="1303947"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Сопровождение спортивных соревнований </a:t>
            </a:r>
            <a:endParaRPr lang="en-US" sz="1050" dirty="0">
              <a:solidFill>
                <a:srgbClr val="FFFFFF"/>
              </a:solidFill>
            </a:endParaRPr>
          </a:p>
        </p:txBody>
      </p:sp>
      <p:sp>
        <p:nvSpPr>
          <p:cNvPr id="35" name="Rectangle 20">
            <a:extLst>
              <a:ext uri="{FF2B5EF4-FFF2-40B4-BE49-F238E27FC236}">
                <a16:creationId xmlns:a16="http://schemas.microsoft.com/office/drawing/2014/main" id="{D61C2217-DBB2-4242-8931-6E0787EC6C03}"/>
              </a:ext>
            </a:extLst>
          </p:cNvPr>
          <p:cNvSpPr/>
          <p:nvPr/>
        </p:nvSpPr>
        <p:spPr>
          <a:xfrm>
            <a:off x="7040701" y="4741491"/>
            <a:ext cx="1177478"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a:solidFill>
                  <a:srgbClr val="FFFFFF"/>
                </a:solidFill>
              </a:rPr>
              <a:t>Разделение площади</a:t>
            </a:r>
            <a:endParaRPr lang="en-US" sz="1050" dirty="0">
              <a:solidFill>
                <a:srgbClr val="FFFFFF"/>
              </a:solidFill>
            </a:endParaRPr>
          </a:p>
        </p:txBody>
      </p:sp>
      <p:sp>
        <p:nvSpPr>
          <p:cNvPr id="39" name="Rectangle 20">
            <a:extLst>
              <a:ext uri="{FF2B5EF4-FFF2-40B4-BE49-F238E27FC236}">
                <a16:creationId xmlns:a16="http://schemas.microsoft.com/office/drawing/2014/main" id="{6B3E3B38-880F-4EA3-8E22-845B0EC0C7FD}"/>
              </a:ext>
            </a:extLst>
          </p:cNvPr>
          <p:cNvSpPr/>
          <p:nvPr/>
        </p:nvSpPr>
        <p:spPr>
          <a:xfrm>
            <a:off x="8606639" y="1349888"/>
            <a:ext cx="1177478"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a:solidFill>
                  <a:srgbClr val="FFFFFF"/>
                </a:solidFill>
              </a:rPr>
              <a:t>Разбивка ЦММ</a:t>
            </a:r>
            <a:endParaRPr lang="en-US" sz="1050" dirty="0">
              <a:solidFill>
                <a:srgbClr val="FFFFFF"/>
              </a:solidFill>
            </a:endParaRPr>
          </a:p>
        </p:txBody>
      </p:sp>
      <p:sp>
        <p:nvSpPr>
          <p:cNvPr id="40" name="Rectangle 20">
            <a:extLst>
              <a:ext uri="{FF2B5EF4-FFF2-40B4-BE49-F238E27FC236}">
                <a16:creationId xmlns:a16="http://schemas.microsoft.com/office/drawing/2014/main" id="{DE43FDF5-05CA-4F4F-9326-36EFB1A6B023}"/>
              </a:ext>
            </a:extLst>
          </p:cNvPr>
          <p:cNvSpPr/>
          <p:nvPr/>
        </p:nvSpPr>
        <p:spPr>
          <a:xfrm>
            <a:off x="377666" y="1410591"/>
            <a:ext cx="1177478"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Съёмка и разбивка относительно линейных элементов</a:t>
            </a:r>
            <a:endParaRPr lang="en-US" sz="1050" dirty="0">
              <a:solidFill>
                <a:srgbClr val="FFFFFF"/>
              </a:solidFill>
            </a:endParaRPr>
          </a:p>
        </p:txBody>
      </p:sp>
      <p:sp>
        <p:nvSpPr>
          <p:cNvPr id="41" name="Rectangle 20">
            <a:extLst>
              <a:ext uri="{FF2B5EF4-FFF2-40B4-BE49-F238E27FC236}">
                <a16:creationId xmlns:a16="http://schemas.microsoft.com/office/drawing/2014/main" id="{537CA45C-3E96-415D-BB56-676376001F14}"/>
              </a:ext>
            </a:extLst>
          </p:cNvPr>
          <p:cNvSpPr/>
          <p:nvPr/>
        </p:nvSpPr>
        <p:spPr>
          <a:xfrm>
            <a:off x="7002917" y="1349888"/>
            <a:ext cx="1177478"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Опорная плоскость и сканирование по сетке</a:t>
            </a:r>
            <a:endParaRPr lang="en-US" sz="1050" dirty="0">
              <a:solidFill>
                <a:srgbClr val="FFFFFF"/>
              </a:solidFill>
            </a:endParaRPr>
          </a:p>
        </p:txBody>
      </p:sp>
      <p:sp>
        <p:nvSpPr>
          <p:cNvPr id="45" name="Rectangle 20">
            <a:extLst>
              <a:ext uri="{FF2B5EF4-FFF2-40B4-BE49-F238E27FC236}">
                <a16:creationId xmlns:a16="http://schemas.microsoft.com/office/drawing/2014/main" id="{453875B1-EE5E-4793-8D7E-CF845853F21F}"/>
              </a:ext>
            </a:extLst>
          </p:cNvPr>
          <p:cNvSpPr/>
          <p:nvPr/>
        </p:nvSpPr>
        <p:spPr>
          <a:xfrm>
            <a:off x="399121" y="3109330"/>
            <a:ext cx="1177478" cy="12340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12" tIns="45719" rIns="91412" bIns="45719" rtlCol="0" anchor="ctr"/>
          <a:lstStyle/>
          <a:p>
            <a:pPr algn="ctr" defTabSz="914037"/>
            <a:r>
              <a:rPr lang="ru-RU" sz="1050" b="1" dirty="0">
                <a:solidFill>
                  <a:prstClr val="white"/>
                </a:solidFill>
              </a:rPr>
              <a:t>Вынос проекта в натуру и контроль при строительстве дорог</a:t>
            </a:r>
            <a:endParaRPr lang="en-US" sz="1050" b="1" dirty="0">
              <a:solidFill>
                <a:prstClr val="white"/>
              </a:solidFill>
              <a:latin typeface="Arial"/>
            </a:endParaRPr>
          </a:p>
        </p:txBody>
      </p:sp>
      <p:sp>
        <p:nvSpPr>
          <p:cNvPr id="46" name="Rectangle 20">
            <a:extLst>
              <a:ext uri="{FF2B5EF4-FFF2-40B4-BE49-F238E27FC236}">
                <a16:creationId xmlns:a16="http://schemas.microsoft.com/office/drawing/2014/main" id="{6E1A9D90-0B86-4F2C-BB02-F262F4BA1F19}"/>
              </a:ext>
            </a:extLst>
          </p:cNvPr>
          <p:cNvSpPr/>
          <p:nvPr/>
        </p:nvSpPr>
        <p:spPr>
          <a:xfrm>
            <a:off x="1957555" y="3109331"/>
            <a:ext cx="1177478" cy="12340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12" tIns="45719" rIns="91412" bIns="45719" rtlCol="0" anchor="ctr"/>
          <a:lstStyle/>
          <a:p>
            <a:pPr algn="ctr" defTabSz="914037"/>
            <a:r>
              <a:rPr lang="ru-RU" sz="1050" b="1" dirty="0">
                <a:solidFill>
                  <a:prstClr val="white"/>
                </a:solidFill>
              </a:rPr>
              <a:t>Вынос проекта в натуру и контроль при строительстве тоннелей </a:t>
            </a:r>
            <a:endParaRPr lang="en-US" sz="1050" b="1" dirty="0">
              <a:solidFill>
                <a:prstClr val="white"/>
              </a:solidFill>
              <a:latin typeface="Arial"/>
            </a:endParaRPr>
          </a:p>
        </p:txBody>
      </p:sp>
      <p:sp>
        <p:nvSpPr>
          <p:cNvPr id="3" name="Прямоугольник 2">
            <a:extLst>
              <a:ext uri="{FF2B5EF4-FFF2-40B4-BE49-F238E27FC236}">
                <a16:creationId xmlns:a16="http://schemas.microsoft.com/office/drawing/2014/main" id="{EC314868-5C75-457D-8861-0DB918CDDEF0}"/>
              </a:ext>
            </a:extLst>
          </p:cNvPr>
          <p:cNvSpPr/>
          <p:nvPr/>
        </p:nvSpPr>
        <p:spPr>
          <a:xfrm>
            <a:off x="3597437" y="3122171"/>
            <a:ext cx="1202717" cy="125175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12" tIns="45719" rIns="91412" bIns="45719" rtlCol="0" anchor="ctr"/>
          <a:lstStyle/>
          <a:p>
            <a:pPr algn="ctr" defTabSz="914037"/>
            <a:r>
              <a:rPr lang="ru-RU" sz="1050" b="1" dirty="0">
                <a:solidFill>
                  <a:prstClr val="white"/>
                </a:solidFill>
              </a:rPr>
              <a:t>Вынос проекта в натуру и контроль при строительстве ж/д путей</a:t>
            </a:r>
            <a:endParaRPr lang="en-US" sz="1050" b="1" dirty="0">
              <a:solidFill>
                <a:prstClr val="white"/>
              </a:solidFill>
            </a:endParaRPr>
          </a:p>
        </p:txBody>
      </p:sp>
      <p:sp>
        <p:nvSpPr>
          <p:cNvPr id="47" name="Прямоугольник 46">
            <a:extLst>
              <a:ext uri="{FF2B5EF4-FFF2-40B4-BE49-F238E27FC236}">
                <a16:creationId xmlns:a16="http://schemas.microsoft.com/office/drawing/2014/main" id="{8B35E897-371D-4752-90D9-3102251CDB84}"/>
              </a:ext>
            </a:extLst>
          </p:cNvPr>
          <p:cNvSpPr/>
          <p:nvPr/>
        </p:nvSpPr>
        <p:spPr>
          <a:xfrm>
            <a:off x="10294609" y="3091671"/>
            <a:ext cx="1202717" cy="125175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12" tIns="45719" rIns="91412" bIns="45719" rtlCol="0" anchor="ctr"/>
          <a:lstStyle/>
          <a:p>
            <a:pPr algn="ctr" defTabSz="914037"/>
            <a:r>
              <a:rPr lang="ru-RU" sz="1050" b="1" dirty="0">
                <a:solidFill>
                  <a:prstClr val="white"/>
                </a:solidFill>
              </a:rPr>
              <a:t>Круговые приёмы</a:t>
            </a:r>
          </a:p>
        </p:txBody>
      </p:sp>
      <p:sp>
        <p:nvSpPr>
          <p:cNvPr id="69" name="Прямоугольник 68">
            <a:extLst>
              <a:ext uri="{FF2B5EF4-FFF2-40B4-BE49-F238E27FC236}">
                <a16:creationId xmlns:a16="http://schemas.microsoft.com/office/drawing/2014/main" id="{F446A638-08B7-4CD3-948C-A5D1FA368A9E}"/>
              </a:ext>
            </a:extLst>
          </p:cNvPr>
          <p:cNvSpPr/>
          <p:nvPr/>
        </p:nvSpPr>
        <p:spPr>
          <a:xfrm>
            <a:off x="1974932" y="1375449"/>
            <a:ext cx="1202717" cy="1251752"/>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Вычисление объёмов в поле</a:t>
            </a:r>
          </a:p>
        </p:txBody>
      </p:sp>
      <p:sp>
        <p:nvSpPr>
          <p:cNvPr id="70" name="Прямоугольник 69">
            <a:extLst>
              <a:ext uri="{FF2B5EF4-FFF2-40B4-BE49-F238E27FC236}">
                <a16:creationId xmlns:a16="http://schemas.microsoft.com/office/drawing/2014/main" id="{146E6521-455B-41E9-8B24-9468E02976DF}"/>
              </a:ext>
            </a:extLst>
          </p:cNvPr>
          <p:cNvSpPr/>
          <p:nvPr/>
        </p:nvSpPr>
        <p:spPr>
          <a:xfrm>
            <a:off x="2008049" y="4742199"/>
            <a:ext cx="1202717" cy="1251752"/>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err="1">
                <a:solidFill>
                  <a:srgbClr val="FFFFFF"/>
                </a:solidFill>
              </a:rPr>
              <a:t>Cъёмка</a:t>
            </a:r>
            <a:r>
              <a:rPr lang="ru-RU" sz="1050" dirty="0">
                <a:solidFill>
                  <a:srgbClr val="FFFFFF"/>
                </a:solidFill>
              </a:rPr>
              <a:t> скрытых точек</a:t>
            </a:r>
          </a:p>
        </p:txBody>
      </p:sp>
      <p:sp>
        <p:nvSpPr>
          <p:cNvPr id="71" name="Прямоугольник 70">
            <a:extLst>
              <a:ext uri="{FF2B5EF4-FFF2-40B4-BE49-F238E27FC236}">
                <a16:creationId xmlns:a16="http://schemas.microsoft.com/office/drawing/2014/main" id="{811E2EE2-155E-473E-89EE-73D0C32BE53B}"/>
              </a:ext>
            </a:extLst>
          </p:cNvPr>
          <p:cNvSpPr/>
          <p:nvPr/>
        </p:nvSpPr>
        <p:spPr>
          <a:xfrm>
            <a:off x="10294609" y="1341058"/>
            <a:ext cx="1202717" cy="1251752"/>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err="1">
                <a:solidFill>
                  <a:srgbClr val="FFFFFF"/>
                </a:solidFill>
              </a:rPr>
              <a:t>Проложение</a:t>
            </a:r>
            <a:r>
              <a:rPr lang="ru-RU" sz="1050" dirty="0">
                <a:solidFill>
                  <a:srgbClr val="FFFFFF"/>
                </a:solidFill>
              </a:rPr>
              <a:t> и уравнивание </a:t>
            </a:r>
            <a:r>
              <a:rPr lang="ru-RU" sz="1050" dirty="0" err="1">
                <a:solidFill>
                  <a:srgbClr val="FFFFFF"/>
                </a:solidFill>
              </a:rPr>
              <a:t>тахеометрич</a:t>
            </a:r>
            <a:r>
              <a:rPr lang="ru-RU" sz="1050" dirty="0">
                <a:solidFill>
                  <a:srgbClr val="FFFFFF"/>
                </a:solidFill>
              </a:rPr>
              <a:t>. хода </a:t>
            </a:r>
          </a:p>
        </p:txBody>
      </p:sp>
      <p:sp>
        <p:nvSpPr>
          <p:cNvPr id="72" name="Прямоугольник 71">
            <a:extLst>
              <a:ext uri="{FF2B5EF4-FFF2-40B4-BE49-F238E27FC236}">
                <a16:creationId xmlns:a16="http://schemas.microsoft.com/office/drawing/2014/main" id="{F8E04F9A-8762-4F62-A466-5A9E2B1FB5A5}"/>
              </a:ext>
            </a:extLst>
          </p:cNvPr>
          <p:cNvSpPr/>
          <p:nvPr/>
        </p:nvSpPr>
        <p:spPr>
          <a:xfrm>
            <a:off x="3597437" y="1364305"/>
            <a:ext cx="1202717" cy="1251752"/>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Вычисление объёмов по данным сканирования в поле</a:t>
            </a:r>
          </a:p>
        </p:txBody>
      </p:sp>
      <p:sp>
        <p:nvSpPr>
          <p:cNvPr id="73" name="Прямоугольник 72">
            <a:extLst>
              <a:ext uri="{FF2B5EF4-FFF2-40B4-BE49-F238E27FC236}">
                <a16:creationId xmlns:a16="http://schemas.microsoft.com/office/drawing/2014/main" id="{31CC1632-29EB-4C07-9AB3-8644F5447610}"/>
              </a:ext>
            </a:extLst>
          </p:cNvPr>
          <p:cNvSpPr/>
          <p:nvPr/>
        </p:nvSpPr>
        <p:spPr>
          <a:xfrm>
            <a:off x="5235373" y="1375449"/>
            <a:ext cx="1281485" cy="1251752"/>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Инспектирование поверхностей</a:t>
            </a:r>
          </a:p>
        </p:txBody>
      </p:sp>
      <p:sp>
        <p:nvSpPr>
          <p:cNvPr id="75" name="Rectangle 20">
            <a:extLst>
              <a:ext uri="{FF2B5EF4-FFF2-40B4-BE49-F238E27FC236}">
                <a16:creationId xmlns:a16="http://schemas.microsoft.com/office/drawing/2014/main" id="{7AFEA920-C161-473A-AF05-E1CFC2D3A7DB}"/>
              </a:ext>
            </a:extLst>
          </p:cNvPr>
          <p:cNvSpPr/>
          <p:nvPr/>
        </p:nvSpPr>
        <p:spPr>
          <a:xfrm>
            <a:off x="430774" y="4760832"/>
            <a:ext cx="1305343"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Автоматическое измерение опорных точек при обратной засечке</a:t>
            </a:r>
            <a:endParaRPr lang="en-US" sz="1050" dirty="0">
              <a:solidFill>
                <a:srgbClr val="FFFFFF"/>
              </a:solidFill>
            </a:endParaRPr>
          </a:p>
        </p:txBody>
      </p:sp>
      <p:sp>
        <p:nvSpPr>
          <p:cNvPr id="76" name="Rectangle 20">
            <a:extLst>
              <a:ext uri="{FF2B5EF4-FFF2-40B4-BE49-F238E27FC236}">
                <a16:creationId xmlns:a16="http://schemas.microsoft.com/office/drawing/2014/main" id="{C85596CC-8EAC-48C1-8196-063429D70471}"/>
              </a:ext>
            </a:extLst>
          </p:cNvPr>
          <p:cNvSpPr/>
          <p:nvPr/>
        </p:nvSpPr>
        <p:spPr>
          <a:xfrm>
            <a:off x="8667655" y="3082143"/>
            <a:ext cx="1177478" cy="12340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12" tIns="45719" rIns="91412" bIns="45719" rtlCol="0" anchor="ctr"/>
          <a:lstStyle/>
          <a:p>
            <a:pPr algn="ctr" defTabSz="914037"/>
            <a:r>
              <a:rPr lang="ru-RU" sz="1050" b="1" dirty="0" err="1">
                <a:solidFill>
                  <a:prstClr val="white"/>
                </a:solidFill>
              </a:rPr>
              <a:t>Дистанционн</a:t>
            </a:r>
            <a:r>
              <a:rPr lang="ru-RU" sz="1050" b="1" dirty="0">
                <a:solidFill>
                  <a:prstClr val="white"/>
                </a:solidFill>
              </a:rPr>
              <a:t>. мониторинг объектов</a:t>
            </a:r>
            <a:endParaRPr lang="en-US" sz="1050" b="1" dirty="0">
              <a:solidFill>
                <a:prstClr val="white"/>
              </a:solidFill>
              <a:latin typeface="Arial"/>
            </a:endParaRPr>
          </a:p>
        </p:txBody>
      </p:sp>
      <p:sp>
        <p:nvSpPr>
          <p:cNvPr id="77" name="Rectangle 20">
            <a:extLst>
              <a:ext uri="{FF2B5EF4-FFF2-40B4-BE49-F238E27FC236}">
                <a16:creationId xmlns:a16="http://schemas.microsoft.com/office/drawing/2014/main" id="{3BD7E5A4-8EFF-4CFF-8DA0-E7FB34978664}"/>
              </a:ext>
            </a:extLst>
          </p:cNvPr>
          <p:cNvSpPr/>
          <p:nvPr/>
        </p:nvSpPr>
        <p:spPr>
          <a:xfrm>
            <a:off x="7040701" y="3066941"/>
            <a:ext cx="1177478" cy="12340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12" tIns="45719" rIns="91412" bIns="45719" rtlCol="0" anchor="ctr"/>
          <a:lstStyle/>
          <a:p>
            <a:pPr algn="ctr" defTabSz="914037"/>
            <a:r>
              <a:rPr lang="ru-RU" sz="1050" b="1" dirty="0">
                <a:solidFill>
                  <a:prstClr val="white"/>
                </a:solidFill>
              </a:rPr>
              <a:t>Работа с дорожно-строительной техникой</a:t>
            </a:r>
            <a:endParaRPr lang="en-US" sz="1050" b="1" dirty="0">
              <a:solidFill>
                <a:prstClr val="white"/>
              </a:solidFill>
              <a:latin typeface="Arial"/>
            </a:endParaRPr>
          </a:p>
        </p:txBody>
      </p:sp>
      <p:sp>
        <p:nvSpPr>
          <p:cNvPr id="78" name="Rectangle 20">
            <a:extLst>
              <a:ext uri="{FF2B5EF4-FFF2-40B4-BE49-F238E27FC236}">
                <a16:creationId xmlns:a16="http://schemas.microsoft.com/office/drawing/2014/main" id="{48B5D06C-0059-4462-975D-86D2A5893691}"/>
              </a:ext>
            </a:extLst>
          </p:cNvPr>
          <p:cNvSpPr/>
          <p:nvPr/>
        </p:nvSpPr>
        <p:spPr>
          <a:xfrm>
            <a:off x="8667655" y="4719502"/>
            <a:ext cx="1177478"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a:solidFill>
                  <a:srgbClr val="FFFFFF"/>
                </a:solidFill>
              </a:rPr>
              <a:t>Проверка степени уплотнения слоев </a:t>
            </a:r>
            <a:r>
              <a:rPr lang="ru-RU" sz="1050">
                <a:solidFill>
                  <a:srgbClr val="FFFFFF"/>
                </a:solidFill>
              </a:rPr>
              <a:t>дорожной одежды</a:t>
            </a:r>
            <a:endParaRPr lang="en-US" sz="1050" dirty="0">
              <a:solidFill>
                <a:srgbClr val="FFFFFF"/>
              </a:solidFill>
            </a:endParaRPr>
          </a:p>
        </p:txBody>
      </p:sp>
      <p:sp>
        <p:nvSpPr>
          <p:cNvPr id="79" name="Rectangle 20">
            <a:extLst>
              <a:ext uri="{FF2B5EF4-FFF2-40B4-BE49-F238E27FC236}">
                <a16:creationId xmlns:a16="http://schemas.microsoft.com/office/drawing/2014/main" id="{73F879CF-03EB-404D-ACFF-F4833A607322}"/>
              </a:ext>
            </a:extLst>
          </p:cNvPr>
          <p:cNvSpPr/>
          <p:nvPr/>
        </p:nvSpPr>
        <p:spPr>
          <a:xfrm>
            <a:off x="10319461" y="4719501"/>
            <a:ext cx="1177478" cy="1234093"/>
          </a:xfrm>
          <a:prstGeom prst="rect">
            <a:avLst/>
          </a:prstGeom>
          <a:solidFill>
            <a:schemeClr val="tx1">
              <a:lumMod val="7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r>
              <a:rPr lang="ru-RU" sz="1050" dirty="0" err="1">
                <a:solidFill>
                  <a:srgbClr val="FFFFFF"/>
                </a:solidFill>
              </a:rPr>
              <a:t>Cъёмка</a:t>
            </a:r>
            <a:r>
              <a:rPr lang="ru-RU" sz="1050" dirty="0">
                <a:solidFill>
                  <a:srgbClr val="FFFFFF"/>
                </a:solidFill>
              </a:rPr>
              <a:t> и проверка стальных конструкций (колонн)</a:t>
            </a:r>
            <a:endParaRPr lang="en-US" sz="1050" dirty="0">
              <a:solidFill>
                <a:srgbClr val="FFFFFF"/>
              </a:solidFill>
            </a:endParaRPr>
          </a:p>
        </p:txBody>
      </p:sp>
      <p:pic>
        <p:nvPicPr>
          <p:cNvPr id="29" name="Рисунок 28">
            <a:extLst>
              <a:ext uri="{FF2B5EF4-FFF2-40B4-BE49-F238E27FC236}">
                <a16:creationId xmlns:a16="http://schemas.microsoft.com/office/drawing/2014/main" id="{456E85F0-752F-4B81-9995-FE6BB4755B1F}"/>
              </a:ext>
            </a:extLst>
          </p:cNvPr>
          <p:cNvPicPr>
            <a:picLocks noChangeAspect="1"/>
          </p:cNvPicPr>
          <p:nvPr/>
        </p:nvPicPr>
        <p:blipFill>
          <a:blip r:embed="rId5"/>
          <a:stretch>
            <a:fillRect/>
          </a:stretch>
        </p:blipFill>
        <p:spPr>
          <a:xfrm>
            <a:off x="1472674" y="6268748"/>
            <a:ext cx="666749" cy="547647"/>
          </a:xfrm>
          <a:prstGeom prst="rect">
            <a:avLst/>
          </a:prstGeom>
        </p:spPr>
      </p:pic>
      <p:sp>
        <p:nvSpPr>
          <p:cNvPr id="4" name="Прямоугольник: скругленные углы 3">
            <a:extLst>
              <a:ext uri="{FF2B5EF4-FFF2-40B4-BE49-F238E27FC236}">
                <a16:creationId xmlns:a16="http://schemas.microsoft.com/office/drawing/2014/main" id="{1AE61922-1F44-43A5-9601-41B5D3B83D57}"/>
              </a:ext>
            </a:extLst>
          </p:cNvPr>
          <p:cNvSpPr/>
          <p:nvPr/>
        </p:nvSpPr>
        <p:spPr>
          <a:xfrm>
            <a:off x="233434" y="3022462"/>
            <a:ext cx="1502683" cy="142042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скругленные углы 30">
            <a:extLst>
              <a:ext uri="{FF2B5EF4-FFF2-40B4-BE49-F238E27FC236}">
                <a16:creationId xmlns:a16="http://schemas.microsoft.com/office/drawing/2014/main" id="{B9FE882C-7DF6-4345-A7AD-9B6C3FA9C734}"/>
              </a:ext>
            </a:extLst>
          </p:cNvPr>
          <p:cNvSpPr/>
          <p:nvPr/>
        </p:nvSpPr>
        <p:spPr>
          <a:xfrm>
            <a:off x="1848460" y="3007732"/>
            <a:ext cx="1502683" cy="142042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скругленные углы 32">
            <a:extLst>
              <a:ext uri="{FF2B5EF4-FFF2-40B4-BE49-F238E27FC236}">
                <a16:creationId xmlns:a16="http://schemas.microsoft.com/office/drawing/2014/main" id="{59A14E21-A031-4C82-89C7-AF969D0CE7A6}"/>
              </a:ext>
            </a:extLst>
          </p:cNvPr>
          <p:cNvSpPr/>
          <p:nvPr/>
        </p:nvSpPr>
        <p:spPr>
          <a:xfrm>
            <a:off x="3447453" y="3037833"/>
            <a:ext cx="1502683" cy="142042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скругленные углы 33">
            <a:extLst>
              <a:ext uri="{FF2B5EF4-FFF2-40B4-BE49-F238E27FC236}">
                <a16:creationId xmlns:a16="http://schemas.microsoft.com/office/drawing/2014/main" id="{B6D91DD6-135A-407E-8DAD-A6FD075F7DDB}"/>
              </a:ext>
            </a:extLst>
          </p:cNvPr>
          <p:cNvSpPr/>
          <p:nvPr/>
        </p:nvSpPr>
        <p:spPr>
          <a:xfrm>
            <a:off x="6840314" y="3011588"/>
            <a:ext cx="1502683" cy="142042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скругленные углы 36">
            <a:extLst>
              <a:ext uri="{FF2B5EF4-FFF2-40B4-BE49-F238E27FC236}">
                <a16:creationId xmlns:a16="http://schemas.microsoft.com/office/drawing/2014/main" id="{AAB884AE-F250-468B-9609-DDAC6B04341F}"/>
              </a:ext>
            </a:extLst>
          </p:cNvPr>
          <p:cNvSpPr/>
          <p:nvPr/>
        </p:nvSpPr>
        <p:spPr>
          <a:xfrm>
            <a:off x="8475036" y="3007732"/>
            <a:ext cx="1502683" cy="142042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скругленные углы 37">
            <a:extLst>
              <a:ext uri="{FF2B5EF4-FFF2-40B4-BE49-F238E27FC236}">
                <a16:creationId xmlns:a16="http://schemas.microsoft.com/office/drawing/2014/main" id="{3F43C434-990E-435F-9203-96687B55A676}"/>
              </a:ext>
            </a:extLst>
          </p:cNvPr>
          <p:cNvSpPr/>
          <p:nvPr/>
        </p:nvSpPr>
        <p:spPr>
          <a:xfrm>
            <a:off x="10144625" y="2988977"/>
            <a:ext cx="1502683" cy="1420427"/>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скругленные углы 42">
            <a:extLst>
              <a:ext uri="{FF2B5EF4-FFF2-40B4-BE49-F238E27FC236}">
                <a16:creationId xmlns:a16="http://schemas.microsoft.com/office/drawing/2014/main" id="{9B0ED13E-0B51-4C2C-9691-9D3B76BB68DE}"/>
              </a:ext>
            </a:extLst>
          </p:cNvPr>
          <p:cNvSpPr/>
          <p:nvPr/>
        </p:nvSpPr>
        <p:spPr>
          <a:xfrm>
            <a:off x="215063" y="1298993"/>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0" name="Рисунок 59">
            <a:extLst>
              <a:ext uri="{FF2B5EF4-FFF2-40B4-BE49-F238E27FC236}">
                <a16:creationId xmlns:a16="http://schemas.microsoft.com/office/drawing/2014/main" id="{D457885E-32FC-42CB-B4B2-CC219EB37725}"/>
              </a:ext>
            </a:extLst>
          </p:cNvPr>
          <p:cNvPicPr>
            <a:picLocks noChangeAspect="1"/>
          </p:cNvPicPr>
          <p:nvPr/>
        </p:nvPicPr>
        <p:blipFill>
          <a:blip r:embed="rId5"/>
          <a:stretch>
            <a:fillRect/>
          </a:stretch>
        </p:blipFill>
        <p:spPr>
          <a:xfrm>
            <a:off x="5862031" y="6236106"/>
            <a:ext cx="666749" cy="547647"/>
          </a:xfrm>
          <a:prstGeom prst="rect">
            <a:avLst/>
          </a:prstGeom>
        </p:spPr>
      </p:pic>
      <p:sp>
        <p:nvSpPr>
          <p:cNvPr id="62" name="Прямоугольник: скругленные углы 61">
            <a:extLst>
              <a:ext uri="{FF2B5EF4-FFF2-40B4-BE49-F238E27FC236}">
                <a16:creationId xmlns:a16="http://schemas.microsoft.com/office/drawing/2014/main" id="{EA88E1E1-C2A5-489C-9525-04A322487B70}"/>
              </a:ext>
            </a:extLst>
          </p:cNvPr>
          <p:cNvSpPr/>
          <p:nvPr/>
        </p:nvSpPr>
        <p:spPr>
          <a:xfrm>
            <a:off x="3447453" y="1264845"/>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Прямоугольник: скругленные углы 62">
            <a:extLst>
              <a:ext uri="{FF2B5EF4-FFF2-40B4-BE49-F238E27FC236}">
                <a16:creationId xmlns:a16="http://schemas.microsoft.com/office/drawing/2014/main" id="{4014553B-10F8-4CDE-9FE4-09F880A519E0}"/>
              </a:ext>
            </a:extLst>
          </p:cNvPr>
          <p:cNvSpPr/>
          <p:nvPr/>
        </p:nvSpPr>
        <p:spPr>
          <a:xfrm>
            <a:off x="5110689" y="1274799"/>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Прямоугольник: скругленные углы 63">
            <a:extLst>
              <a:ext uri="{FF2B5EF4-FFF2-40B4-BE49-F238E27FC236}">
                <a16:creationId xmlns:a16="http://schemas.microsoft.com/office/drawing/2014/main" id="{77D7F62A-DB43-4841-8BBD-ED2DE6157F0D}"/>
              </a:ext>
            </a:extLst>
          </p:cNvPr>
          <p:cNvSpPr/>
          <p:nvPr/>
        </p:nvSpPr>
        <p:spPr>
          <a:xfrm>
            <a:off x="6820484" y="1252952"/>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Прямоугольник: скругленные углы 64">
            <a:extLst>
              <a:ext uri="{FF2B5EF4-FFF2-40B4-BE49-F238E27FC236}">
                <a16:creationId xmlns:a16="http://schemas.microsoft.com/office/drawing/2014/main" id="{7A4FB815-CEF3-4428-967F-F715478EF1E9}"/>
              </a:ext>
            </a:extLst>
          </p:cNvPr>
          <p:cNvSpPr/>
          <p:nvPr/>
        </p:nvSpPr>
        <p:spPr>
          <a:xfrm>
            <a:off x="8449557" y="1224257"/>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Прямоугольник: скругленные углы 65">
            <a:extLst>
              <a:ext uri="{FF2B5EF4-FFF2-40B4-BE49-F238E27FC236}">
                <a16:creationId xmlns:a16="http://schemas.microsoft.com/office/drawing/2014/main" id="{1B7EF803-5884-4814-B895-32E9BFDC8C09}"/>
              </a:ext>
            </a:extLst>
          </p:cNvPr>
          <p:cNvSpPr/>
          <p:nvPr/>
        </p:nvSpPr>
        <p:spPr>
          <a:xfrm>
            <a:off x="10144625" y="1242997"/>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Прямоугольник: скругленные углы 67">
            <a:extLst>
              <a:ext uri="{FF2B5EF4-FFF2-40B4-BE49-F238E27FC236}">
                <a16:creationId xmlns:a16="http://schemas.microsoft.com/office/drawing/2014/main" id="{1CB5B907-77A3-44FC-B49F-590B1E388C05}"/>
              </a:ext>
            </a:extLst>
          </p:cNvPr>
          <p:cNvSpPr/>
          <p:nvPr/>
        </p:nvSpPr>
        <p:spPr>
          <a:xfrm>
            <a:off x="1832321" y="1274800"/>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6" name="Прямоугольник: скругленные углы 85">
            <a:extLst>
              <a:ext uri="{FF2B5EF4-FFF2-40B4-BE49-F238E27FC236}">
                <a16:creationId xmlns:a16="http://schemas.microsoft.com/office/drawing/2014/main" id="{744E197B-CBCA-4B02-8CF4-3A43377B5AC0}"/>
              </a:ext>
            </a:extLst>
          </p:cNvPr>
          <p:cNvSpPr/>
          <p:nvPr/>
        </p:nvSpPr>
        <p:spPr>
          <a:xfrm>
            <a:off x="329638" y="4638240"/>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7" name="Прямоугольник: скругленные углы 86">
            <a:extLst>
              <a:ext uri="{FF2B5EF4-FFF2-40B4-BE49-F238E27FC236}">
                <a16:creationId xmlns:a16="http://schemas.microsoft.com/office/drawing/2014/main" id="{D514E917-DA24-4C45-935F-F47B7337FD0D}"/>
              </a:ext>
            </a:extLst>
          </p:cNvPr>
          <p:cNvSpPr/>
          <p:nvPr/>
        </p:nvSpPr>
        <p:spPr>
          <a:xfrm>
            <a:off x="1872539" y="4639182"/>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8" name="Прямоугольник: скругленные углы 87">
            <a:extLst>
              <a:ext uri="{FF2B5EF4-FFF2-40B4-BE49-F238E27FC236}">
                <a16:creationId xmlns:a16="http://schemas.microsoft.com/office/drawing/2014/main" id="{0C02A99B-76F6-4A26-BA0F-DBA647F7F376}"/>
              </a:ext>
            </a:extLst>
          </p:cNvPr>
          <p:cNvSpPr/>
          <p:nvPr/>
        </p:nvSpPr>
        <p:spPr>
          <a:xfrm>
            <a:off x="3479521" y="4626336"/>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9" name="Прямоугольник: скругленные углы 88">
            <a:extLst>
              <a:ext uri="{FF2B5EF4-FFF2-40B4-BE49-F238E27FC236}">
                <a16:creationId xmlns:a16="http://schemas.microsoft.com/office/drawing/2014/main" id="{3DA3DFC9-E003-4464-A5C3-BA72D2A14658}"/>
              </a:ext>
            </a:extLst>
          </p:cNvPr>
          <p:cNvSpPr/>
          <p:nvPr/>
        </p:nvSpPr>
        <p:spPr>
          <a:xfrm>
            <a:off x="6880776" y="4614519"/>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0" name="Прямоугольник: скругленные углы 89">
            <a:extLst>
              <a:ext uri="{FF2B5EF4-FFF2-40B4-BE49-F238E27FC236}">
                <a16:creationId xmlns:a16="http://schemas.microsoft.com/office/drawing/2014/main" id="{727543B6-4498-438A-8722-7A0B43C7E336}"/>
              </a:ext>
            </a:extLst>
          </p:cNvPr>
          <p:cNvSpPr/>
          <p:nvPr/>
        </p:nvSpPr>
        <p:spPr>
          <a:xfrm>
            <a:off x="8475035" y="4614518"/>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1" name="Прямоугольник: скругленные углы 90">
            <a:extLst>
              <a:ext uri="{FF2B5EF4-FFF2-40B4-BE49-F238E27FC236}">
                <a16:creationId xmlns:a16="http://schemas.microsoft.com/office/drawing/2014/main" id="{92112A38-CD4F-462D-879C-48F8A4D6F276}"/>
              </a:ext>
            </a:extLst>
          </p:cNvPr>
          <p:cNvSpPr/>
          <p:nvPr/>
        </p:nvSpPr>
        <p:spPr>
          <a:xfrm>
            <a:off x="10115485" y="4592717"/>
            <a:ext cx="1502683" cy="1420427"/>
          </a:xfrm>
          <a:prstGeom prst="roundRect">
            <a:avLst/>
          </a:prstGeom>
          <a:solidFill>
            <a:schemeClr val="accent2">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6079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986140" y="2782669"/>
            <a:ext cx="821972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Измерения и вынос относительно линии</a:t>
            </a:r>
          </a:p>
        </p:txBody>
      </p:sp>
    </p:spTree>
    <p:extLst>
      <p:ext uri="{BB962C8B-B14F-4D97-AF65-F5344CB8AC3E}">
        <p14:creationId xmlns:p14="http://schemas.microsoft.com/office/powerpoint/2010/main" val="1844077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38541DB-D38F-4172-815A-12F2A104A155}"/>
              </a:ext>
            </a:extLst>
          </p:cNvPr>
          <p:cNvPicPr/>
          <p:nvPr/>
        </p:nvPicPr>
        <p:blipFill>
          <a:blip r:embed="rId3">
            <a:extLst>
              <a:ext uri="{28A0092B-C50C-407E-A947-70E740481C1C}">
                <a14:useLocalDpi xmlns:a14="http://schemas.microsoft.com/office/drawing/2010/main" val="0"/>
              </a:ext>
            </a:extLst>
          </a:blip>
          <a:stretch>
            <a:fillRect/>
          </a:stretch>
        </p:blipFill>
        <p:spPr>
          <a:xfrm>
            <a:off x="10390959" y="895350"/>
            <a:ext cx="1378585" cy="1079500"/>
          </a:xfrm>
          <a:prstGeom prst="rect">
            <a:avLst/>
          </a:prstGeom>
          <a:ln>
            <a:solidFill>
              <a:srgbClr val="0070C0"/>
            </a:solidFill>
          </a:ln>
          <a:effectLst/>
        </p:spPr>
      </p:pic>
      <p:pic>
        <p:nvPicPr>
          <p:cNvPr id="8" name="Рисунок 7">
            <a:extLst>
              <a:ext uri="{FF2B5EF4-FFF2-40B4-BE49-F238E27FC236}">
                <a16:creationId xmlns:a16="http://schemas.microsoft.com/office/drawing/2014/main" id="{E18CEE9C-79BC-4A32-A31A-862A836293B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53757" y="1408473"/>
            <a:ext cx="1002209" cy="930041"/>
          </a:xfrm>
          <a:prstGeom prst="rect">
            <a:avLst/>
          </a:prstGeom>
          <a:ln>
            <a:solidFill>
              <a:srgbClr val="0070C0"/>
            </a:solidFill>
          </a:ln>
          <a:effectLst/>
        </p:spPr>
      </p:pic>
      <p:pic>
        <p:nvPicPr>
          <p:cNvPr id="9" name="Рисунок 8">
            <a:extLst>
              <a:ext uri="{FF2B5EF4-FFF2-40B4-BE49-F238E27FC236}">
                <a16:creationId xmlns:a16="http://schemas.microsoft.com/office/drawing/2014/main" id="{AD419A49-3333-4842-BD50-93BDF493F3D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53172" y="3067096"/>
            <a:ext cx="1002209" cy="930042"/>
          </a:xfrm>
          <a:prstGeom prst="rect">
            <a:avLst/>
          </a:prstGeom>
          <a:ln>
            <a:solidFill>
              <a:srgbClr val="0070C0"/>
            </a:solidFill>
          </a:ln>
          <a:effectLst/>
        </p:spPr>
      </p:pic>
      <p:pic>
        <p:nvPicPr>
          <p:cNvPr id="10" name="Рисунок 9">
            <a:extLst>
              <a:ext uri="{FF2B5EF4-FFF2-40B4-BE49-F238E27FC236}">
                <a16:creationId xmlns:a16="http://schemas.microsoft.com/office/drawing/2014/main" id="{5C2ABB10-53E7-43F1-BC2A-D151C3FC60BC}"/>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391000" y="4908463"/>
            <a:ext cx="964381" cy="930042"/>
          </a:xfrm>
          <a:prstGeom prst="rect">
            <a:avLst/>
          </a:prstGeom>
          <a:ln>
            <a:solidFill>
              <a:srgbClr val="0070C0"/>
            </a:solidFill>
          </a:ln>
          <a:effectLst/>
        </p:spPr>
      </p:pic>
      <p:pic>
        <p:nvPicPr>
          <p:cNvPr id="11" name="Рисунок 10">
            <a:extLst>
              <a:ext uri="{FF2B5EF4-FFF2-40B4-BE49-F238E27FC236}">
                <a16:creationId xmlns:a16="http://schemas.microsoft.com/office/drawing/2014/main" id="{A2D5CF6E-D083-4BE5-958A-5681F92B106D}"/>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5004269" y="1460631"/>
            <a:ext cx="910846" cy="930042"/>
          </a:xfrm>
          <a:prstGeom prst="rect">
            <a:avLst/>
          </a:prstGeom>
          <a:ln>
            <a:solidFill>
              <a:srgbClr val="0070C0"/>
            </a:solidFill>
          </a:ln>
          <a:effectLst/>
        </p:spPr>
      </p:pic>
      <p:pic>
        <p:nvPicPr>
          <p:cNvPr id="12" name="Рисунок 11">
            <a:extLst>
              <a:ext uri="{FF2B5EF4-FFF2-40B4-BE49-F238E27FC236}">
                <a16:creationId xmlns:a16="http://schemas.microsoft.com/office/drawing/2014/main" id="{5426D8CB-6884-4850-A3D1-58DB8B136AAB}"/>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5004269" y="3119264"/>
            <a:ext cx="910846" cy="932261"/>
          </a:xfrm>
          <a:prstGeom prst="rect">
            <a:avLst/>
          </a:prstGeom>
          <a:ln>
            <a:solidFill>
              <a:srgbClr val="0070C0"/>
            </a:solidFill>
          </a:ln>
          <a:effectLst/>
        </p:spPr>
      </p:pic>
      <p:pic>
        <p:nvPicPr>
          <p:cNvPr id="13" name="Рисунок 12">
            <a:extLst>
              <a:ext uri="{FF2B5EF4-FFF2-40B4-BE49-F238E27FC236}">
                <a16:creationId xmlns:a16="http://schemas.microsoft.com/office/drawing/2014/main" id="{6117EB19-C572-4128-9B6E-203278C3D585}"/>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5004269" y="4969510"/>
            <a:ext cx="910846" cy="855718"/>
          </a:xfrm>
          <a:prstGeom prst="rect">
            <a:avLst/>
          </a:prstGeom>
          <a:ln>
            <a:solidFill>
              <a:srgbClr val="0070C0"/>
            </a:solidFill>
          </a:ln>
          <a:effectLst/>
        </p:spPr>
      </p:pic>
      <p:pic>
        <p:nvPicPr>
          <p:cNvPr id="14" name="Рисунок 13">
            <a:extLst>
              <a:ext uri="{FF2B5EF4-FFF2-40B4-BE49-F238E27FC236}">
                <a16:creationId xmlns:a16="http://schemas.microsoft.com/office/drawing/2014/main" id="{91279A90-875E-4073-AE39-0FD2895C7F31}"/>
              </a:ext>
            </a:extLst>
          </p:cNvPr>
          <p:cNvPicPr/>
          <p:nvPr/>
        </p:nvPicPr>
        <p:blipFill>
          <a:blip r:embed="rId10" cstate="print">
            <a:extLst>
              <a:ext uri="{28A0092B-C50C-407E-A947-70E740481C1C}">
                <a14:useLocalDpi xmlns:a14="http://schemas.microsoft.com/office/drawing/2010/main" val="0"/>
              </a:ext>
            </a:extLst>
          </a:blip>
          <a:stretch>
            <a:fillRect/>
          </a:stretch>
        </p:blipFill>
        <p:spPr>
          <a:xfrm>
            <a:off x="10541892" y="3129940"/>
            <a:ext cx="910846" cy="910908"/>
          </a:xfrm>
          <a:prstGeom prst="rect">
            <a:avLst/>
          </a:prstGeom>
          <a:ln>
            <a:solidFill>
              <a:srgbClr val="0070C0"/>
            </a:solidFill>
          </a:ln>
          <a:effectLst/>
        </p:spPr>
      </p:pic>
      <p:sp>
        <p:nvSpPr>
          <p:cNvPr id="15" name="Прямоугольник 14">
            <a:extLst>
              <a:ext uri="{FF2B5EF4-FFF2-40B4-BE49-F238E27FC236}">
                <a16:creationId xmlns:a16="http://schemas.microsoft.com/office/drawing/2014/main" id="{9100B774-648E-4C25-B200-B7086501CF74}"/>
              </a:ext>
            </a:extLst>
          </p:cNvPr>
          <p:cNvSpPr/>
          <p:nvPr/>
        </p:nvSpPr>
        <p:spPr>
          <a:xfrm>
            <a:off x="1393794" y="1408473"/>
            <a:ext cx="3028031" cy="903645"/>
          </a:xfrm>
          <a:prstGeom prst="rect">
            <a:avLst/>
          </a:prstGeom>
        </p:spPr>
        <p:txBody>
          <a:bodyPr wrap="square">
            <a:spAutoFit/>
          </a:bodyPr>
          <a:lstStyle/>
          <a:p>
            <a:pPr marL="342900" lvl="0" indent="-342900" algn="just">
              <a:lnSpc>
                <a:spcPct val="107000"/>
              </a:lnSpc>
              <a:spcAft>
                <a:spcPts val="800"/>
              </a:spcAft>
              <a:buFont typeface="Wingdings" panose="05000000000000000000" pitchFamily="2" charset="2"/>
              <a:buChar char=""/>
            </a:pPr>
            <a:r>
              <a:rPr lang="ru-RU" sz="1000" dirty="0">
                <a:solidFill>
                  <a:srgbClr val="545559"/>
                </a:solidFill>
              </a:rPr>
              <a:t>Линия – задается расстояние вдоль линии, смещение от линии и смещение по высоте разбиваемой точки. При необходимости расстояние или пикетаж можно наращивать автоматически.</a:t>
            </a:r>
            <a:endParaRPr lang="ru-RU" sz="1400" dirty="0">
              <a:solidFill>
                <a:srgbClr val="545559"/>
              </a:solidFill>
            </a:endParaRPr>
          </a:p>
        </p:txBody>
      </p:sp>
      <p:sp>
        <p:nvSpPr>
          <p:cNvPr id="16" name="Прямоугольник 15">
            <a:extLst>
              <a:ext uri="{FF2B5EF4-FFF2-40B4-BE49-F238E27FC236}">
                <a16:creationId xmlns:a16="http://schemas.microsoft.com/office/drawing/2014/main" id="{35F257EB-0416-43DC-BEC5-998B8C55B4C7}"/>
              </a:ext>
            </a:extLst>
          </p:cNvPr>
          <p:cNvSpPr/>
          <p:nvPr/>
        </p:nvSpPr>
        <p:spPr>
          <a:xfrm>
            <a:off x="1314588" y="3071090"/>
            <a:ext cx="3591110" cy="577979"/>
          </a:xfrm>
          <a:prstGeom prst="rect">
            <a:avLst/>
          </a:prstGeom>
        </p:spPr>
        <p:txBody>
          <a:bodyPr wrap="square">
            <a:spAutoFit/>
          </a:bodyPr>
          <a:lstStyle/>
          <a:p>
            <a:pPr marL="342900" lvl="0" indent="-342900">
              <a:lnSpc>
                <a:spcPct val="107000"/>
              </a:lnSpc>
              <a:spcAft>
                <a:spcPts val="800"/>
              </a:spcAft>
              <a:buFont typeface="Wingdings" panose="05000000000000000000" pitchFamily="2" charset="2"/>
              <a:buChar char=""/>
              <a:tabLst>
                <a:tab pos="449580" algn="l"/>
                <a:tab pos="2610485" algn="l"/>
              </a:tabLst>
            </a:pPr>
            <a:r>
              <a:rPr lang="ru-RU" sz="1000" dirty="0">
                <a:solidFill>
                  <a:srgbClr val="545559"/>
                </a:solidFill>
              </a:rPr>
              <a:t>Наклонная линия  – задается расстояние вдоль линии, смещение от линии и смещение по высоте разбиваемой точки с возможностью задать уклон.</a:t>
            </a:r>
          </a:p>
        </p:txBody>
      </p:sp>
      <p:sp>
        <p:nvSpPr>
          <p:cNvPr id="17" name="Прямоугольник 16">
            <a:extLst>
              <a:ext uri="{FF2B5EF4-FFF2-40B4-BE49-F238E27FC236}">
                <a16:creationId xmlns:a16="http://schemas.microsoft.com/office/drawing/2014/main" id="{FDC93096-941E-4BEA-970B-F412BF92A7AE}"/>
              </a:ext>
            </a:extLst>
          </p:cNvPr>
          <p:cNvSpPr/>
          <p:nvPr/>
        </p:nvSpPr>
        <p:spPr>
          <a:xfrm>
            <a:off x="1358666" y="4890690"/>
            <a:ext cx="3432699" cy="1071960"/>
          </a:xfrm>
          <a:prstGeom prst="rect">
            <a:avLst/>
          </a:prstGeom>
        </p:spPr>
        <p:txBody>
          <a:bodyPr wrap="square">
            <a:spAutoFit/>
          </a:bodyPr>
          <a:lstStyle/>
          <a:p>
            <a:pPr marL="342900" lvl="0" indent="-342900">
              <a:lnSpc>
                <a:spcPct val="107000"/>
              </a:lnSpc>
              <a:spcAft>
                <a:spcPts val="800"/>
              </a:spcAft>
              <a:buFont typeface="Wingdings" panose="05000000000000000000" pitchFamily="2" charset="2"/>
              <a:buChar char=""/>
              <a:tabLst>
                <a:tab pos="2562225" algn="l"/>
              </a:tabLst>
            </a:pPr>
            <a:r>
              <a:rPr lang="ru-RU" sz="1000" dirty="0">
                <a:solidFill>
                  <a:srgbClr val="545559"/>
                </a:solidFill>
              </a:rPr>
              <a:t>Сетка – разбивка сетки позволяет задать сетку точек относительно линии. При необходимости вводится шаг сетки в продольном и поперечном направлении относительно линии. Затем программа автоматически рассчитает положения каждой точки сетки для разбивки.</a:t>
            </a:r>
          </a:p>
        </p:txBody>
      </p:sp>
      <p:sp>
        <p:nvSpPr>
          <p:cNvPr id="18" name="Прямоугольник 17">
            <a:extLst>
              <a:ext uri="{FF2B5EF4-FFF2-40B4-BE49-F238E27FC236}">
                <a16:creationId xmlns:a16="http://schemas.microsoft.com/office/drawing/2014/main" id="{EAD58BDB-434B-4F45-ABE1-DB3AC4164877}"/>
              </a:ext>
            </a:extLst>
          </p:cNvPr>
          <p:cNvSpPr/>
          <p:nvPr/>
        </p:nvSpPr>
        <p:spPr>
          <a:xfrm>
            <a:off x="5952943" y="1451933"/>
            <a:ext cx="3610475" cy="742639"/>
          </a:xfrm>
          <a:prstGeom prst="rect">
            <a:avLst/>
          </a:prstGeom>
        </p:spPr>
        <p:txBody>
          <a:bodyPr wrap="square">
            <a:spAutoFit/>
          </a:bodyPr>
          <a:lstStyle/>
          <a:p>
            <a:pPr marL="342900" lvl="0" indent="-342900">
              <a:lnSpc>
                <a:spcPct val="107000"/>
              </a:lnSpc>
              <a:spcAft>
                <a:spcPts val="800"/>
              </a:spcAft>
              <a:buFont typeface="Wingdings" panose="05000000000000000000" pitchFamily="2" charset="2"/>
              <a:buChar char=""/>
              <a:tabLst>
                <a:tab pos="2562225" algn="l"/>
              </a:tabLst>
            </a:pPr>
            <a:r>
              <a:rPr lang="ru-RU" sz="1000" dirty="0">
                <a:solidFill>
                  <a:srgbClr val="545559"/>
                </a:solidFill>
              </a:rPr>
              <a:t>Сегмент – вынос точки в натуру осуществляется относительно сегмента линии, позволяет задать расстояние вдоль линии, смещение от линии и по высоте. </a:t>
            </a:r>
          </a:p>
        </p:txBody>
      </p:sp>
      <p:sp>
        <p:nvSpPr>
          <p:cNvPr id="19" name="Прямоугольник 18">
            <a:extLst>
              <a:ext uri="{FF2B5EF4-FFF2-40B4-BE49-F238E27FC236}">
                <a16:creationId xmlns:a16="http://schemas.microsoft.com/office/drawing/2014/main" id="{7D283596-9FF1-4CF9-8B55-161915450BD0}"/>
              </a:ext>
            </a:extLst>
          </p:cNvPr>
          <p:cNvSpPr/>
          <p:nvPr/>
        </p:nvSpPr>
        <p:spPr>
          <a:xfrm>
            <a:off x="5915115" y="3119264"/>
            <a:ext cx="3591110" cy="742639"/>
          </a:xfrm>
          <a:prstGeom prst="rect">
            <a:avLst/>
          </a:prstGeom>
        </p:spPr>
        <p:txBody>
          <a:bodyPr wrap="square">
            <a:spAutoFit/>
          </a:bodyPr>
          <a:lstStyle/>
          <a:p>
            <a:pPr marL="342900" lvl="0" indent="-342900">
              <a:lnSpc>
                <a:spcPct val="107000"/>
              </a:lnSpc>
              <a:spcAft>
                <a:spcPts val="800"/>
              </a:spcAft>
              <a:buFont typeface="Wingdings" panose="05000000000000000000" pitchFamily="2" charset="2"/>
              <a:buChar char=""/>
              <a:tabLst>
                <a:tab pos="2552700" algn="l"/>
              </a:tabLst>
            </a:pPr>
            <a:r>
              <a:rPr lang="ru-RU" sz="1000" dirty="0">
                <a:solidFill>
                  <a:srgbClr val="545559"/>
                </a:solidFill>
              </a:rPr>
              <a:t>Наклонный сегмент - задается расстояние вдоль сегмента линии, смещение от линии и смещение по высоте разбиваемой точки с возможностью задать значение уклона.</a:t>
            </a:r>
          </a:p>
        </p:txBody>
      </p:sp>
      <p:sp>
        <p:nvSpPr>
          <p:cNvPr id="20" name="Прямоугольник 19">
            <a:extLst>
              <a:ext uri="{FF2B5EF4-FFF2-40B4-BE49-F238E27FC236}">
                <a16:creationId xmlns:a16="http://schemas.microsoft.com/office/drawing/2014/main" id="{D35161EC-BFC7-478B-8D48-9E5F433875D6}"/>
              </a:ext>
            </a:extLst>
          </p:cNvPr>
          <p:cNvSpPr/>
          <p:nvPr/>
        </p:nvSpPr>
        <p:spPr>
          <a:xfrm>
            <a:off x="5952942" y="4908463"/>
            <a:ext cx="3610475" cy="1236621"/>
          </a:xfrm>
          <a:prstGeom prst="rect">
            <a:avLst/>
          </a:prstGeom>
        </p:spPr>
        <p:txBody>
          <a:bodyPr wrap="square">
            <a:spAutoFit/>
          </a:bodyPr>
          <a:lstStyle/>
          <a:p>
            <a:pPr marL="342900" lvl="0" indent="-342900">
              <a:lnSpc>
                <a:spcPct val="107000"/>
              </a:lnSpc>
              <a:spcAft>
                <a:spcPts val="800"/>
              </a:spcAft>
              <a:buFont typeface="Wingdings" panose="05000000000000000000" pitchFamily="2" charset="2"/>
              <a:buChar char=""/>
              <a:tabLst>
                <a:tab pos="2552700" algn="l"/>
              </a:tabLst>
            </a:pPr>
            <a:r>
              <a:rPr lang="ru-RU" sz="1000" dirty="0">
                <a:solidFill>
                  <a:srgbClr val="545559"/>
                </a:solidFill>
              </a:rPr>
              <a:t>Быстрая линия -  создается временная линия по двум точкам и выполнится разбивка точек относительно неё. Есть возможность осуществить поворот заданной линии на желаемый горизонтальный угол. Необходимо задать расстояние вдоль линии, смещение от линии и смещение по высоте разбиваемой точки</a:t>
            </a:r>
            <a:r>
              <a:rPr lang="ru-RU" sz="1000" dirty="0">
                <a:latin typeface="Arial" panose="020B0604020202020204" pitchFamily="34" charset="0"/>
                <a:ea typeface="Calibri" panose="020F0502020204030204" pitchFamily="34" charset="0"/>
                <a:cs typeface="Times New Roman" panose="02020603050405020304" pitchFamily="18" charset="0"/>
              </a:rPr>
              <a:t>.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Прямоугольник 20">
            <a:extLst>
              <a:ext uri="{FF2B5EF4-FFF2-40B4-BE49-F238E27FC236}">
                <a16:creationId xmlns:a16="http://schemas.microsoft.com/office/drawing/2014/main" id="{E9F2AB97-2FB2-4770-838B-EB67EB778F46}"/>
              </a:ext>
            </a:extLst>
          </p:cNvPr>
          <p:cNvSpPr/>
          <p:nvPr/>
        </p:nvSpPr>
        <p:spPr>
          <a:xfrm>
            <a:off x="9921780" y="4396708"/>
            <a:ext cx="2151070" cy="1565942"/>
          </a:xfrm>
          <a:prstGeom prst="rect">
            <a:avLst/>
          </a:prstGeom>
        </p:spPr>
        <p:txBody>
          <a:bodyPr wrap="square">
            <a:spAutoFit/>
          </a:bodyPr>
          <a:lstStyle/>
          <a:p>
            <a:pPr marL="342900" lvl="0" indent="-342900">
              <a:lnSpc>
                <a:spcPct val="107000"/>
              </a:lnSpc>
              <a:spcAft>
                <a:spcPts val="800"/>
              </a:spcAft>
              <a:buFont typeface="Wingdings" panose="05000000000000000000" pitchFamily="2" charset="2"/>
              <a:buChar char=""/>
              <a:tabLst>
                <a:tab pos="2324100" algn="l"/>
              </a:tabLst>
            </a:pPr>
            <a:r>
              <a:rPr lang="ru-RU" sz="1000" dirty="0">
                <a:solidFill>
                  <a:srgbClr val="545559"/>
                </a:solidFill>
              </a:rPr>
              <a:t>Быстрая дуга – создается временная дуга (несколькими способами) и производится разбивка точек относительно нее, задав расстояние вдоль дуги, смещение от дуги и смещение по высоте разбиваемой точки.</a:t>
            </a:r>
          </a:p>
        </p:txBody>
      </p:sp>
      <p:sp>
        <p:nvSpPr>
          <p:cNvPr id="25" name="Title 1">
            <a:extLst>
              <a:ext uri="{FF2B5EF4-FFF2-40B4-BE49-F238E27FC236}">
                <a16:creationId xmlns:a16="http://schemas.microsoft.com/office/drawing/2014/main" id="{E6C6B3B9-ADFB-4842-9B00-D5A56B63A359}"/>
              </a:ext>
            </a:extLst>
          </p:cNvPr>
          <p:cNvSpPr>
            <a:spLocks noGrp="1"/>
          </p:cNvSpPr>
          <p:nvPr>
            <p:ph type="title"/>
          </p:nvPr>
        </p:nvSpPr>
        <p:spPr>
          <a:xfrm>
            <a:off x="381000" y="647700"/>
            <a:ext cx="11449050" cy="495300"/>
          </a:xfrm>
          <a:effectLst/>
        </p:spPr>
        <p:txBody>
          <a:bodyPr/>
          <a:lstStyle/>
          <a:p>
            <a:pPr defTabSz="914309">
              <a:lnSpc>
                <a:spcPts val="2600"/>
              </a:lnSpc>
            </a:pPr>
            <a:r>
              <a:rPr lang="ru-RU" spc="-11" dirty="0"/>
              <a:t>Измерения и вынос относительно линии</a:t>
            </a:r>
            <a:r>
              <a:rPr lang="en-US" spc="-11" dirty="0"/>
              <a:t> </a:t>
            </a:r>
            <a:endParaRPr lang="en-GB" spc="-11" dirty="0">
              <a:solidFill>
                <a:srgbClr val="00B050"/>
              </a:solidFill>
            </a:endParaRPr>
          </a:p>
        </p:txBody>
      </p:sp>
    </p:spTree>
    <p:extLst>
      <p:ext uri="{BB962C8B-B14F-4D97-AF65-F5344CB8AC3E}">
        <p14:creationId xmlns:p14="http://schemas.microsoft.com/office/powerpoint/2010/main" val="37111930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0FE9990D-9F1C-4EBB-B7E3-F647FBB9F2E9}"/>
              </a:ext>
            </a:extLst>
          </p:cNvPr>
          <p:cNvGraphicFramePr>
            <a:graphicFrameLocks noGrp="1"/>
          </p:cNvGraphicFramePr>
          <p:nvPr>
            <p:extLst>
              <p:ext uri="{D42A27DB-BD31-4B8C-83A1-F6EECF244321}">
                <p14:modId xmlns:p14="http://schemas.microsoft.com/office/powerpoint/2010/main" val="3257440578"/>
              </p:ext>
            </p:extLst>
          </p:nvPr>
        </p:nvGraphicFramePr>
        <p:xfrm>
          <a:off x="2507810" y="1457325"/>
          <a:ext cx="8528364" cy="4660703"/>
        </p:xfrm>
        <a:graphic>
          <a:graphicData uri="http://schemas.openxmlformats.org/drawingml/2006/table">
            <a:tbl>
              <a:tblPr firstRow="1" firstCol="1" bandRow="1">
                <a:tableStyleId>{5C22544A-7EE6-4342-B048-85BDC9FD1C3A}</a:tableStyleId>
              </a:tblPr>
              <a:tblGrid>
                <a:gridCol w="1839643">
                  <a:extLst>
                    <a:ext uri="{9D8B030D-6E8A-4147-A177-3AD203B41FA5}">
                      <a16:colId xmlns:a16="http://schemas.microsoft.com/office/drawing/2014/main" val="234269801"/>
                    </a:ext>
                  </a:extLst>
                </a:gridCol>
                <a:gridCol w="3231365">
                  <a:extLst>
                    <a:ext uri="{9D8B030D-6E8A-4147-A177-3AD203B41FA5}">
                      <a16:colId xmlns:a16="http://schemas.microsoft.com/office/drawing/2014/main" val="494923813"/>
                    </a:ext>
                  </a:extLst>
                </a:gridCol>
                <a:gridCol w="3457356">
                  <a:extLst>
                    <a:ext uri="{9D8B030D-6E8A-4147-A177-3AD203B41FA5}">
                      <a16:colId xmlns:a16="http://schemas.microsoft.com/office/drawing/2014/main" val="570289524"/>
                    </a:ext>
                  </a:extLst>
                </a:gridCol>
              </a:tblGrid>
              <a:tr h="171052">
                <a:tc>
                  <a:txBody>
                    <a:bodyPr/>
                    <a:lstStyle/>
                    <a:p>
                      <a:pPr algn="ctr">
                        <a:lnSpc>
                          <a:spcPct val="107000"/>
                        </a:lnSpc>
                        <a:spcAft>
                          <a:spcPts val="0"/>
                        </a:spcAft>
                      </a:pPr>
                      <a:r>
                        <a:rPr lang="ru-RU" sz="1050">
                          <a:effectLst/>
                        </a:rPr>
                        <a:t>Ф</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ctr">
                        <a:lnSpc>
                          <a:spcPct val="107000"/>
                        </a:lnSpc>
                        <a:spcAft>
                          <a:spcPts val="0"/>
                        </a:spcAft>
                      </a:pPr>
                      <a:r>
                        <a:rPr lang="ru-RU" sz="1050">
                          <a:effectLst/>
                        </a:rPr>
                        <a:t>П</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ctr">
                        <a:lnSpc>
                          <a:spcPct val="107000"/>
                        </a:lnSpc>
                        <a:spcAft>
                          <a:spcPts val="0"/>
                        </a:spcAft>
                      </a:pPr>
                      <a:r>
                        <a:rPr lang="ru-RU" sz="1050">
                          <a:effectLst/>
                        </a:rPr>
                        <a:t>Ц</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extLst>
                  <a:ext uri="{0D108BD9-81ED-4DB2-BD59-A6C34878D82A}">
                    <a16:rowId xmlns:a16="http://schemas.microsoft.com/office/drawing/2014/main" val="2707171386"/>
                  </a:ext>
                </a:extLst>
              </a:tr>
              <a:tr h="1042906">
                <a:tc>
                  <a:txBody>
                    <a:bodyPr/>
                    <a:lstStyle/>
                    <a:p>
                      <a:pPr>
                        <a:lnSpc>
                          <a:spcPct val="107000"/>
                        </a:lnSpc>
                        <a:spcAft>
                          <a:spcPts val="0"/>
                        </a:spcAft>
                      </a:pPr>
                      <a:r>
                        <a:rPr lang="ru-RU" sz="1050">
                          <a:effectLst/>
                        </a:rPr>
                        <a:t>Вычисление координат точек относительно заданной (или измеренной) линии различными методами</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just">
                        <a:lnSpc>
                          <a:spcPct val="107000"/>
                        </a:lnSpc>
                        <a:spcAft>
                          <a:spcPts val="0"/>
                        </a:spcAft>
                      </a:pPr>
                      <a:r>
                        <a:rPr lang="ru-RU" sz="1050">
                          <a:effectLst/>
                        </a:rPr>
                        <a:t>Программа позволяет оперативно определить смещения точек относительно линии и получить данные непосредственно в полевых условиях. </a:t>
                      </a:r>
                    </a:p>
                    <a:p>
                      <a:pPr algn="just">
                        <a:lnSpc>
                          <a:spcPct val="107000"/>
                        </a:lnSpc>
                        <a:spcAft>
                          <a:spcPts val="0"/>
                        </a:spcAft>
                      </a:pPr>
                      <a:r>
                        <a:rPr lang="ru-RU" sz="1050">
                          <a:effectLst/>
                        </a:rPr>
                        <a:t>Нет необходимости выполнять эти вычисления в офисе.</a:t>
                      </a:r>
                    </a:p>
                    <a:p>
                      <a:pPr algn="just">
                        <a:lnSpc>
                          <a:spcPct val="107000"/>
                        </a:lnSpc>
                        <a:spcAft>
                          <a:spcPts val="0"/>
                        </a:spcAft>
                      </a:pPr>
                      <a:r>
                        <a:rPr lang="ru-RU" sz="1050">
                          <a:effectLst/>
                        </a:rPr>
                        <a:t>Решение камеральных задач в поле</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just">
                        <a:lnSpc>
                          <a:spcPct val="107000"/>
                        </a:lnSpc>
                        <a:spcAft>
                          <a:spcPts val="0"/>
                        </a:spcAft>
                      </a:pPr>
                      <a:r>
                        <a:rPr lang="ru-RU" sz="1050">
                          <a:effectLst/>
                        </a:rPr>
                        <a:t>Экономия времени выполнения работ - оперативный результат получается сразу в поле.</a:t>
                      </a:r>
                    </a:p>
                    <a:p>
                      <a:pPr algn="just">
                        <a:lnSpc>
                          <a:spcPct val="107000"/>
                        </a:lnSpc>
                        <a:spcAft>
                          <a:spcPts val="0"/>
                        </a:spcAft>
                      </a:pPr>
                      <a:r>
                        <a:rPr lang="ru-RU" sz="1050">
                          <a:effectLst/>
                        </a:rPr>
                        <a:t> </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extLst>
                  <a:ext uri="{0D108BD9-81ED-4DB2-BD59-A6C34878D82A}">
                    <a16:rowId xmlns:a16="http://schemas.microsoft.com/office/drawing/2014/main" val="2613805648"/>
                  </a:ext>
                </a:extLst>
              </a:tr>
              <a:tr h="1223016">
                <a:tc>
                  <a:txBody>
                    <a:bodyPr/>
                    <a:lstStyle/>
                    <a:p>
                      <a:pPr>
                        <a:lnSpc>
                          <a:spcPct val="107000"/>
                        </a:lnSpc>
                        <a:spcAft>
                          <a:spcPts val="0"/>
                        </a:spcAft>
                      </a:pPr>
                      <a:r>
                        <a:rPr lang="ru-RU" sz="1050">
                          <a:effectLst/>
                        </a:rPr>
                        <a:t>Вынос точек в натуру относительно заданной (или измеренной) линии   </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just">
                        <a:lnSpc>
                          <a:spcPct val="107000"/>
                        </a:lnSpc>
                        <a:spcAft>
                          <a:spcPts val="0"/>
                        </a:spcAft>
                      </a:pPr>
                      <a:r>
                        <a:rPr lang="ru-RU" sz="1050">
                          <a:effectLst/>
                        </a:rPr>
                        <a:t>Возможность задать расстояние вдоль линии, смещение от линии и смещение по высоте разбиваемой точки и возможностью задать уклон. </a:t>
                      </a:r>
                    </a:p>
                    <a:p>
                      <a:pPr algn="just">
                        <a:lnSpc>
                          <a:spcPct val="107000"/>
                        </a:lnSpc>
                        <a:spcAft>
                          <a:spcPts val="0"/>
                        </a:spcAft>
                      </a:pPr>
                      <a:r>
                        <a:rPr lang="ru-RU" sz="1050">
                          <a:effectLst/>
                        </a:rPr>
                        <a:t>Позволяет после вычислений координат точек приступить к разбивке точек с заданными параметрами.</a:t>
                      </a:r>
                    </a:p>
                    <a:p>
                      <a:pPr algn="just">
                        <a:lnSpc>
                          <a:spcPct val="107000"/>
                        </a:lnSpc>
                        <a:spcAft>
                          <a:spcPts val="0"/>
                        </a:spcAft>
                      </a:pPr>
                      <a:r>
                        <a:rPr lang="ru-RU" sz="1050">
                          <a:effectLst/>
                        </a:rPr>
                        <a:t> </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just">
                        <a:lnSpc>
                          <a:spcPct val="107000"/>
                        </a:lnSpc>
                        <a:spcAft>
                          <a:spcPts val="0"/>
                        </a:spcAft>
                      </a:pPr>
                      <a:r>
                        <a:rPr lang="ru-RU" sz="1050">
                          <a:effectLst/>
                        </a:rPr>
                        <a:t>Экономия времени и повышение рентабельности полевых работ.</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extLst>
                  <a:ext uri="{0D108BD9-81ED-4DB2-BD59-A6C34878D82A}">
                    <a16:rowId xmlns:a16="http://schemas.microsoft.com/office/drawing/2014/main" val="3754646697"/>
                  </a:ext>
                </a:extLst>
              </a:tr>
              <a:tr h="1943338">
                <a:tc>
                  <a:txBody>
                    <a:bodyPr/>
                    <a:lstStyle/>
                    <a:p>
                      <a:pPr algn="just">
                        <a:lnSpc>
                          <a:spcPct val="107000"/>
                        </a:lnSpc>
                        <a:spcAft>
                          <a:spcPts val="0"/>
                        </a:spcAft>
                      </a:pPr>
                      <a:r>
                        <a:rPr lang="ru-RU" sz="1050">
                          <a:effectLst/>
                        </a:rPr>
                        <a:t>Разбивка сетки</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just">
                        <a:lnSpc>
                          <a:spcPct val="107000"/>
                        </a:lnSpc>
                        <a:spcAft>
                          <a:spcPts val="0"/>
                        </a:spcAft>
                      </a:pPr>
                      <a:r>
                        <a:rPr lang="ru-RU" sz="1050">
                          <a:effectLst/>
                        </a:rPr>
                        <a:t>Возможность выполнить разбивку сетки точек относительно  заданной (или измеренной)  линии. Программа вычисляет точки согласно заданным параметрам в продольном и поперечном смещении, после чего можно сразу приступить к выполнению разбивки.</a:t>
                      </a:r>
                    </a:p>
                    <a:p>
                      <a:pPr algn="just">
                        <a:lnSpc>
                          <a:spcPct val="107000"/>
                        </a:lnSpc>
                        <a:spcAft>
                          <a:spcPts val="0"/>
                        </a:spcAft>
                      </a:pPr>
                      <a:r>
                        <a:rPr lang="ru-RU" sz="1050">
                          <a:effectLst/>
                        </a:rPr>
                        <a:t>Эффективно может применяться, например для выноса точек свайного поля.</a:t>
                      </a:r>
                    </a:p>
                    <a:p>
                      <a:pPr algn="just">
                        <a:lnSpc>
                          <a:spcPct val="107000"/>
                        </a:lnSpc>
                        <a:spcAft>
                          <a:spcPts val="0"/>
                        </a:spcAft>
                      </a:pPr>
                      <a:r>
                        <a:rPr lang="ru-RU" sz="1050">
                          <a:effectLst/>
                        </a:rPr>
                        <a:t>Оперативное получение необходимых данных.</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nSpc>
                          <a:spcPct val="107000"/>
                        </a:lnSpc>
                        <a:spcAft>
                          <a:spcPts val="0"/>
                        </a:spcAft>
                      </a:pPr>
                      <a:r>
                        <a:rPr lang="ru-RU" sz="1050" dirty="0">
                          <a:effectLst/>
                        </a:rPr>
                        <a:t>Экономия времени выполнения работ - оперативный результат получается сразу в поле.</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extLst>
                  <a:ext uri="{0D108BD9-81ED-4DB2-BD59-A6C34878D82A}">
                    <a16:rowId xmlns:a16="http://schemas.microsoft.com/office/drawing/2014/main" val="3060569211"/>
                  </a:ext>
                </a:extLst>
              </a:tr>
              <a:tr h="142475">
                <a:tc>
                  <a:txBody>
                    <a:bodyPr/>
                    <a:lstStyle/>
                    <a:p>
                      <a:pPr algn="just">
                        <a:lnSpc>
                          <a:spcPct val="107000"/>
                        </a:lnSpc>
                        <a:spcAft>
                          <a:spcPts val="0"/>
                        </a:spcAft>
                      </a:pPr>
                      <a:r>
                        <a:rPr lang="ru-RU" sz="900">
                          <a:effectLst/>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gn="just">
                        <a:lnSpc>
                          <a:spcPct val="107000"/>
                        </a:lnSpc>
                        <a:spcAft>
                          <a:spcPts val="0"/>
                        </a:spcAft>
                      </a:pPr>
                      <a:r>
                        <a:rPr lang="ru-RU" sz="900">
                          <a:effectLst/>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tc>
                  <a:txBody>
                    <a:bodyPr/>
                    <a:lstStyle/>
                    <a:p>
                      <a:pPr>
                        <a:lnSpc>
                          <a:spcPct val="107000"/>
                        </a:lnSpc>
                        <a:spcAft>
                          <a:spcPts val="0"/>
                        </a:spcAft>
                      </a:pPr>
                      <a:r>
                        <a:rPr lang="ru-RU" sz="900" dirty="0">
                          <a:effectLst/>
                        </a:rPr>
                        <a:t>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114" marR="63114" marT="0" marB="0"/>
                </a:tc>
                <a:extLst>
                  <a:ext uri="{0D108BD9-81ED-4DB2-BD59-A6C34878D82A}">
                    <a16:rowId xmlns:a16="http://schemas.microsoft.com/office/drawing/2014/main" val="2913042233"/>
                  </a:ext>
                </a:extLst>
              </a:tr>
            </a:tbl>
          </a:graphicData>
        </a:graphic>
      </p:graphicFrame>
      <p:sp>
        <p:nvSpPr>
          <p:cNvPr id="4" name="Rectangle 1">
            <a:extLst>
              <a:ext uri="{FF2B5EF4-FFF2-40B4-BE49-F238E27FC236}">
                <a16:creationId xmlns:a16="http://schemas.microsoft.com/office/drawing/2014/main" id="{73409EF8-88B1-479B-83F3-29347F04F235}"/>
              </a:ext>
            </a:extLst>
          </p:cNvPr>
          <p:cNvSpPr>
            <a:spLocks noChangeArrowheads="1"/>
          </p:cNvSpPr>
          <p:nvPr/>
        </p:nvSpPr>
        <p:spPr bwMode="auto">
          <a:xfrm>
            <a:off x="1990963" y="1457325"/>
            <a:ext cx="1695974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5" name="Рисунок 4">
            <a:extLst>
              <a:ext uri="{FF2B5EF4-FFF2-40B4-BE49-F238E27FC236}">
                <a16:creationId xmlns:a16="http://schemas.microsoft.com/office/drawing/2014/main" id="{6B6D9A2D-4E36-48CC-A0FC-44E01D98A36A}"/>
              </a:ext>
            </a:extLst>
          </p:cNvPr>
          <p:cNvPicPr/>
          <p:nvPr/>
        </p:nvPicPr>
        <p:blipFill>
          <a:blip r:embed="rId3">
            <a:extLst>
              <a:ext uri="{28A0092B-C50C-407E-A947-70E740481C1C}">
                <a14:useLocalDpi xmlns:a14="http://schemas.microsoft.com/office/drawing/2010/main" val="0"/>
              </a:ext>
            </a:extLst>
          </a:blip>
          <a:stretch>
            <a:fillRect/>
          </a:stretch>
        </p:blipFill>
        <p:spPr>
          <a:xfrm>
            <a:off x="288263" y="1364973"/>
            <a:ext cx="1993024" cy="1368799"/>
          </a:xfrm>
          <a:prstGeom prst="rect">
            <a:avLst/>
          </a:prstGeom>
          <a:ln>
            <a:noFill/>
          </a:ln>
          <a:effectLst/>
        </p:spPr>
      </p:pic>
      <p:sp>
        <p:nvSpPr>
          <p:cNvPr id="7" name="Прямоугольник: скругленные углы 6">
            <a:extLst>
              <a:ext uri="{FF2B5EF4-FFF2-40B4-BE49-F238E27FC236}">
                <a16:creationId xmlns:a16="http://schemas.microsoft.com/office/drawing/2014/main" id="{93473829-38E4-4618-9942-8CAAFADF08F9}"/>
              </a:ext>
            </a:extLst>
          </p:cNvPr>
          <p:cNvSpPr/>
          <p:nvPr/>
        </p:nvSpPr>
        <p:spPr>
          <a:xfrm>
            <a:off x="84841" y="1018095"/>
            <a:ext cx="11406433" cy="5099933"/>
          </a:xfrm>
          <a:prstGeom prst="roundRect">
            <a:avLst/>
          </a:prstGeom>
          <a:solidFill>
            <a:schemeClr val="accent2">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8">
            <a:extLst>
              <a:ext uri="{FF2B5EF4-FFF2-40B4-BE49-F238E27FC236}">
                <a16:creationId xmlns:a16="http://schemas.microsoft.com/office/drawing/2014/main" id="{9DFBAF7A-DC07-4E30-86F7-9CF10C2A677A}"/>
              </a:ext>
            </a:extLst>
          </p:cNvPr>
          <p:cNvSpPr>
            <a:spLocks noGrp="1"/>
          </p:cNvSpPr>
          <p:nvPr>
            <p:ph type="title"/>
          </p:nvPr>
        </p:nvSpPr>
        <p:spPr/>
        <p:txBody>
          <a:bodyPr/>
          <a:lstStyle/>
          <a:p>
            <a:r>
              <a:rPr lang="ru-RU" spc="-11" dirty="0"/>
              <a:t>Измерения и вынос относительно линии</a:t>
            </a:r>
            <a:r>
              <a:rPr lang="en-US" spc="-11" dirty="0"/>
              <a:t> </a:t>
            </a:r>
            <a:endParaRPr lang="ru-RU" dirty="0"/>
          </a:p>
        </p:txBody>
      </p:sp>
    </p:spTree>
    <p:extLst>
      <p:ext uri="{BB962C8B-B14F-4D97-AF65-F5344CB8AC3E}">
        <p14:creationId xmlns:p14="http://schemas.microsoft.com/office/powerpoint/2010/main" val="31865293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4453820" y="2782669"/>
            <a:ext cx="328436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Быстрый объем</a:t>
            </a:r>
          </a:p>
        </p:txBody>
      </p:sp>
    </p:spTree>
    <p:extLst>
      <p:ext uri="{BB962C8B-B14F-4D97-AF65-F5344CB8AC3E}">
        <p14:creationId xmlns:p14="http://schemas.microsoft.com/office/powerpoint/2010/main" val="344219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014B5D63-4A9B-4958-B852-B2ACE1F0200A}"/>
              </a:ext>
            </a:extLst>
          </p:cNvPr>
          <p:cNvPicPr/>
          <p:nvPr/>
        </p:nvPicPr>
        <p:blipFill>
          <a:blip r:embed="rId2">
            <a:extLst>
              <a:ext uri="{28A0092B-C50C-407E-A947-70E740481C1C}">
                <a14:useLocalDpi xmlns:a14="http://schemas.microsoft.com/office/drawing/2010/main" val="0"/>
              </a:ext>
            </a:extLst>
          </a:blip>
          <a:stretch>
            <a:fillRect/>
          </a:stretch>
        </p:blipFill>
        <p:spPr>
          <a:xfrm>
            <a:off x="10237446" y="647700"/>
            <a:ext cx="1476375" cy="1162050"/>
          </a:xfrm>
          <a:prstGeom prst="rect">
            <a:avLst/>
          </a:prstGeom>
          <a:ln w="28575">
            <a:solidFill>
              <a:schemeClr val="accent1"/>
            </a:solidFill>
          </a:ln>
        </p:spPr>
      </p:pic>
      <p:sp>
        <p:nvSpPr>
          <p:cNvPr id="19" name="Прямоугольник 18">
            <a:extLst>
              <a:ext uri="{FF2B5EF4-FFF2-40B4-BE49-F238E27FC236}">
                <a16:creationId xmlns:a16="http://schemas.microsoft.com/office/drawing/2014/main" id="{F596591D-39B3-4BC0-B6E4-B51B296BC718}"/>
              </a:ext>
            </a:extLst>
          </p:cNvPr>
          <p:cNvSpPr/>
          <p:nvPr/>
        </p:nvSpPr>
        <p:spPr>
          <a:xfrm>
            <a:off x="619124" y="5166823"/>
            <a:ext cx="10356509" cy="869725"/>
          </a:xfrm>
          <a:prstGeom prst="rect">
            <a:avLst/>
          </a:prstGeom>
        </p:spPr>
        <p:txBody>
          <a:bodyPr wrap="square">
            <a:spAutoFit/>
          </a:bodyPr>
          <a:lstStyle/>
          <a:p>
            <a:pPr>
              <a:lnSpc>
                <a:spcPct val="107000"/>
              </a:lnSpc>
              <a:spcAft>
                <a:spcPts val="800"/>
              </a:spcAft>
            </a:pPr>
            <a:r>
              <a:rPr lang="ru-RU" sz="1400" dirty="0">
                <a:solidFill>
                  <a:srgbClr val="545559"/>
                </a:solidFill>
              </a:rPr>
              <a:t>От пользователя требуется только задать по каким данным следует вычислять объем и выбрать метод определения исходной границы. </a:t>
            </a:r>
          </a:p>
          <a:p>
            <a:pPr>
              <a:lnSpc>
                <a:spcPct val="107000"/>
              </a:lnSpc>
              <a:spcAft>
                <a:spcPts val="800"/>
              </a:spcAft>
            </a:pPr>
            <a:r>
              <a:rPr lang="ru-RU" sz="1400" dirty="0">
                <a:solidFill>
                  <a:srgbClr val="545559"/>
                </a:solidFill>
              </a:rPr>
              <a:t>В качестве данных могут использоваться все сканы или все точки (вместе или по отдельности), сохраненные в проекте. </a:t>
            </a:r>
          </a:p>
        </p:txBody>
      </p:sp>
      <p:pic>
        <p:nvPicPr>
          <p:cNvPr id="22" name="Рисунок 21">
            <a:extLst>
              <a:ext uri="{FF2B5EF4-FFF2-40B4-BE49-F238E27FC236}">
                <a16:creationId xmlns:a16="http://schemas.microsoft.com/office/drawing/2014/main" id="{C4EE17B7-9BAC-40CC-839B-7D9EC376631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359638" y="2432643"/>
            <a:ext cx="4294524" cy="2636661"/>
          </a:xfrm>
          <a:prstGeom prst="rect">
            <a:avLst/>
          </a:prstGeom>
          <a:ln w="28575">
            <a:solidFill>
              <a:schemeClr val="accent1"/>
            </a:solidFill>
          </a:ln>
        </p:spPr>
      </p:pic>
      <p:pic>
        <p:nvPicPr>
          <p:cNvPr id="23" name="Рисунок 22">
            <a:extLst>
              <a:ext uri="{FF2B5EF4-FFF2-40B4-BE49-F238E27FC236}">
                <a16:creationId xmlns:a16="http://schemas.microsoft.com/office/drawing/2014/main" id="{9ADCFC4A-80CD-414E-A31C-0955A9BFB24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2757" y="2432642"/>
            <a:ext cx="4294525" cy="2636661"/>
          </a:xfrm>
          <a:prstGeom prst="rect">
            <a:avLst/>
          </a:prstGeom>
          <a:ln w="28575">
            <a:solidFill>
              <a:schemeClr val="accent1"/>
            </a:solidFill>
          </a:ln>
        </p:spPr>
      </p:pic>
      <p:sp>
        <p:nvSpPr>
          <p:cNvPr id="21" name="Прямоугольник 20">
            <a:extLst>
              <a:ext uri="{FF2B5EF4-FFF2-40B4-BE49-F238E27FC236}">
                <a16:creationId xmlns:a16="http://schemas.microsoft.com/office/drawing/2014/main" id="{03ECC904-BF38-4A0C-BA51-9BB8602471AC}"/>
              </a:ext>
            </a:extLst>
          </p:cNvPr>
          <p:cNvSpPr/>
          <p:nvPr/>
        </p:nvSpPr>
        <p:spPr>
          <a:xfrm>
            <a:off x="361948" y="1119405"/>
            <a:ext cx="7156452" cy="1215717"/>
          </a:xfrm>
          <a:prstGeom prst="rect">
            <a:avLst/>
          </a:prstGeom>
        </p:spPr>
        <p:txBody>
          <a:bodyPr wrap="square">
            <a:spAutoFit/>
          </a:bodyPr>
          <a:lstStyle/>
          <a:p>
            <a:pPr defTabSz="685749">
              <a:spcBef>
                <a:spcPts val="300"/>
              </a:spcBef>
              <a:spcAft>
                <a:spcPts val="300"/>
              </a:spcAft>
              <a:buClr>
                <a:schemeClr val="accent1"/>
              </a:buClr>
            </a:pPr>
            <a:r>
              <a:rPr lang="ru-RU" sz="1600" dirty="0">
                <a:solidFill>
                  <a:srgbClr val="545559"/>
                </a:solidFill>
              </a:rPr>
              <a:t>Произвести расчет объема можно:</a:t>
            </a:r>
          </a:p>
          <a:p>
            <a:pPr marL="228600" indent="-228600" defTabSz="685749">
              <a:spcBef>
                <a:spcPts val="300"/>
              </a:spcBef>
              <a:spcAft>
                <a:spcPts val="300"/>
              </a:spcAft>
              <a:buClr>
                <a:schemeClr val="accent1"/>
              </a:buClr>
              <a:buFont typeface="Wingdings" panose="05000000000000000000" pitchFamily="2" charset="2"/>
              <a:buChar char="§"/>
            </a:pPr>
            <a:r>
              <a:rPr lang="ru-RU" sz="1400" dirty="0">
                <a:solidFill>
                  <a:srgbClr val="545559"/>
                </a:solidFill>
              </a:rPr>
              <a:t>Вычислив полный объем полученного тела (насыпь, выемка)</a:t>
            </a:r>
          </a:p>
          <a:p>
            <a:pPr marL="228600" indent="-228600" defTabSz="685749">
              <a:spcBef>
                <a:spcPts val="300"/>
              </a:spcBef>
              <a:spcAft>
                <a:spcPts val="300"/>
              </a:spcAft>
              <a:buClr>
                <a:schemeClr val="accent1"/>
              </a:buClr>
              <a:buFont typeface="Wingdings" panose="05000000000000000000" pitchFamily="2" charset="2"/>
              <a:buChar char="§"/>
            </a:pPr>
            <a:r>
              <a:rPr lang="ru-RU" sz="1400" dirty="0">
                <a:solidFill>
                  <a:srgbClr val="545559"/>
                </a:solidFill>
              </a:rPr>
              <a:t>Используя в качестве основания установленную отметку</a:t>
            </a:r>
          </a:p>
          <a:p>
            <a:pPr marL="228600" indent="-228600" defTabSz="685749">
              <a:spcBef>
                <a:spcPts val="300"/>
              </a:spcBef>
              <a:spcAft>
                <a:spcPts val="300"/>
              </a:spcAft>
              <a:buClr>
                <a:schemeClr val="accent1"/>
              </a:buClr>
              <a:buFont typeface="Wingdings" panose="05000000000000000000" pitchFamily="2" charset="2"/>
              <a:buChar char="§"/>
            </a:pPr>
            <a:r>
              <a:rPr lang="ru-RU" sz="1400" dirty="0">
                <a:solidFill>
                  <a:srgbClr val="545559"/>
                </a:solidFill>
              </a:rPr>
              <a:t>Используя в качестве основания отметку по указанной точке</a:t>
            </a:r>
          </a:p>
        </p:txBody>
      </p:sp>
      <p:sp>
        <p:nvSpPr>
          <p:cNvPr id="3" name="Заголовок 2">
            <a:extLst>
              <a:ext uri="{FF2B5EF4-FFF2-40B4-BE49-F238E27FC236}">
                <a16:creationId xmlns:a16="http://schemas.microsoft.com/office/drawing/2014/main" id="{A582F09E-64C4-4412-B541-3C70EA62AC7A}"/>
              </a:ext>
            </a:extLst>
          </p:cNvPr>
          <p:cNvSpPr>
            <a:spLocks noGrp="1"/>
          </p:cNvSpPr>
          <p:nvPr>
            <p:ph type="title"/>
          </p:nvPr>
        </p:nvSpPr>
        <p:spPr>
          <a:xfrm>
            <a:off x="381001" y="647700"/>
            <a:ext cx="11449051" cy="495300"/>
          </a:xfrm>
        </p:spPr>
        <p:txBody>
          <a:bodyPr/>
          <a:lstStyle/>
          <a:p>
            <a:r>
              <a:rPr lang="ru-RU" dirty="0"/>
              <a:t>Быстрый объем</a:t>
            </a:r>
          </a:p>
        </p:txBody>
      </p:sp>
    </p:spTree>
    <p:extLst>
      <p:ext uri="{BB962C8B-B14F-4D97-AF65-F5344CB8AC3E}">
        <p14:creationId xmlns:p14="http://schemas.microsoft.com/office/powerpoint/2010/main" val="26447115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6D3E5C8-1D16-4E65-9D37-4A7744A38601}"/>
              </a:ext>
            </a:extLst>
          </p:cNvPr>
          <p:cNvPicPr/>
          <p:nvPr/>
        </p:nvPicPr>
        <p:blipFill>
          <a:blip r:embed="rId3">
            <a:extLst>
              <a:ext uri="{28A0092B-C50C-407E-A947-70E740481C1C}">
                <a14:useLocalDpi xmlns:a14="http://schemas.microsoft.com/office/drawing/2010/main" val="0"/>
              </a:ext>
            </a:extLst>
          </a:blip>
          <a:stretch>
            <a:fillRect/>
          </a:stretch>
        </p:blipFill>
        <p:spPr>
          <a:xfrm>
            <a:off x="10287866" y="895350"/>
            <a:ext cx="1476375" cy="1162050"/>
          </a:xfrm>
          <a:prstGeom prst="rect">
            <a:avLst/>
          </a:prstGeom>
          <a:ln w="28575">
            <a:solidFill>
              <a:schemeClr val="accent1"/>
            </a:solidFill>
          </a:ln>
        </p:spPr>
      </p:pic>
      <p:sp>
        <p:nvSpPr>
          <p:cNvPr id="2" name="Прямоугольник 1">
            <a:extLst>
              <a:ext uri="{FF2B5EF4-FFF2-40B4-BE49-F238E27FC236}">
                <a16:creationId xmlns:a16="http://schemas.microsoft.com/office/drawing/2014/main" id="{29584397-430F-4FF5-BA5C-1D05DB0E2964}"/>
              </a:ext>
            </a:extLst>
          </p:cNvPr>
          <p:cNvSpPr/>
          <p:nvPr/>
        </p:nvSpPr>
        <p:spPr>
          <a:xfrm>
            <a:off x="865847" y="1567986"/>
            <a:ext cx="8937174" cy="536622"/>
          </a:xfrm>
          <a:prstGeom prst="rect">
            <a:avLst/>
          </a:prstGeom>
        </p:spPr>
        <p:txBody>
          <a:bodyPr wrap="square">
            <a:spAutoFit/>
          </a:bodyPr>
          <a:lstStyle/>
          <a:p>
            <a:pPr algn="just">
              <a:lnSpc>
                <a:spcPct val="107000"/>
              </a:lnSpc>
              <a:spcAft>
                <a:spcPts val="800"/>
              </a:spcAft>
            </a:pPr>
            <a:r>
              <a:rPr lang="ru-RU" sz="1400" dirty="0">
                <a:solidFill>
                  <a:srgbClr val="545559"/>
                </a:solidFill>
              </a:rPr>
              <a:t>Приложение вычисляет площадь и объем объекта и позволяет производить визуальный анализ, благодаря 3</a:t>
            </a:r>
            <a:r>
              <a:rPr lang="en-US" sz="1400" dirty="0">
                <a:solidFill>
                  <a:srgbClr val="545559"/>
                </a:solidFill>
              </a:rPr>
              <a:t>D </a:t>
            </a:r>
            <a:r>
              <a:rPr lang="ru-RU" sz="1400" dirty="0">
                <a:solidFill>
                  <a:srgbClr val="545559"/>
                </a:solidFill>
              </a:rPr>
              <a:t>просмотру.</a:t>
            </a:r>
          </a:p>
        </p:txBody>
      </p:sp>
      <p:pic>
        <p:nvPicPr>
          <p:cNvPr id="8" name="Рисунок 7">
            <a:extLst>
              <a:ext uri="{FF2B5EF4-FFF2-40B4-BE49-F238E27FC236}">
                <a16:creationId xmlns:a16="http://schemas.microsoft.com/office/drawing/2014/main" id="{D242341E-50CB-4E40-A4D2-6BCD86ECC23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28428" y="2529594"/>
            <a:ext cx="4170925" cy="2740670"/>
          </a:xfrm>
          <a:prstGeom prst="rect">
            <a:avLst/>
          </a:prstGeom>
          <a:ln w="28575">
            <a:solidFill>
              <a:schemeClr val="accent1"/>
            </a:solidFill>
          </a:ln>
        </p:spPr>
      </p:pic>
      <p:pic>
        <p:nvPicPr>
          <p:cNvPr id="9" name="Рисунок 8">
            <a:extLst>
              <a:ext uri="{FF2B5EF4-FFF2-40B4-BE49-F238E27FC236}">
                <a16:creationId xmlns:a16="http://schemas.microsoft.com/office/drawing/2014/main" id="{F7E29447-7500-4726-85CE-AB0DA5399EC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116941" y="2529594"/>
            <a:ext cx="4170925" cy="2740670"/>
          </a:xfrm>
          <a:prstGeom prst="rect">
            <a:avLst/>
          </a:prstGeom>
          <a:ln w="28575">
            <a:solidFill>
              <a:schemeClr val="accent1"/>
            </a:solidFill>
          </a:ln>
        </p:spPr>
      </p:pic>
      <p:sp>
        <p:nvSpPr>
          <p:cNvPr id="3" name="Прямоугольник 2">
            <a:extLst>
              <a:ext uri="{FF2B5EF4-FFF2-40B4-BE49-F238E27FC236}">
                <a16:creationId xmlns:a16="http://schemas.microsoft.com/office/drawing/2014/main" id="{BE6185AE-2AA9-4E0A-814F-987B10C45B68}"/>
              </a:ext>
            </a:extLst>
          </p:cNvPr>
          <p:cNvSpPr/>
          <p:nvPr/>
        </p:nvSpPr>
        <p:spPr>
          <a:xfrm>
            <a:off x="865847" y="5426028"/>
            <a:ext cx="9422019" cy="767133"/>
          </a:xfrm>
          <a:prstGeom prst="rect">
            <a:avLst/>
          </a:prstGeom>
        </p:spPr>
        <p:txBody>
          <a:bodyPr wrap="square">
            <a:spAutoFit/>
          </a:bodyPr>
          <a:lstStyle/>
          <a:p>
            <a:pPr algn="just">
              <a:lnSpc>
                <a:spcPct val="107000"/>
              </a:lnSpc>
              <a:spcAft>
                <a:spcPts val="800"/>
              </a:spcAft>
            </a:pPr>
            <a:r>
              <a:rPr lang="ru-RU" sz="1400" dirty="0">
                <a:solidFill>
                  <a:srgbClr val="545559"/>
                </a:solidFill>
              </a:rPr>
              <a:t>Использование этого инструмента позволит получить результат непосредственно в поле, ускорить сам процесс вычисления, а также использовать данные сканирования, благодаря чему результат будет более достоверным. </a:t>
            </a:r>
          </a:p>
        </p:txBody>
      </p:sp>
      <p:sp>
        <p:nvSpPr>
          <p:cNvPr id="7" name="Заголовок 6">
            <a:extLst>
              <a:ext uri="{FF2B5EF4-FFF2-40B4-BE49-F238E27FC236}">
                <a16:creationId xmlns:a16="http://schemas.microsoft.com/office/drawing/2014/main" id="{6BFCED17-571F-4D75-91CB-E946FE572E65}"/>
              </a:ext>
            </a:extLst>
          </p:cNvPr>
          <p:cNvSpPr>
            <a:spLocks noGrp="1"/>
          </p:cNvSpPr>
          <p:nvPr>
            <p:ph type="title"/>
          </p:nvPr>
        </p:nvSpPr>
        <p:spPr/>
        <p:txBody>
          <a:bodyPr/>
          <a:lstStyle/>
          <a:p>
            <a:r>
              <a:rPr lang="ru-RU" dirty="0"/>
              <a:t>Быстрый объем</a:t>
            </a:r>
          </a:p>
        </p:txBody>
      </p:sp>
    </p:spTree>
    <p:extLst>
      <p:ext uri="{BB962C8B-B14F-4D97-AF65-F5344CB8AC3E}">
        <p14:creationId xmlns:p14="http://schemas.microsoft.com/office/powerpoint/2010/main" val="25410891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2912710" y="2782669"/>
            <a:ext cx="636658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Вычисление объемов в поле</a:t>
            </a:r>
          </a:p>
        </p:txBody>
      </p:sp>
    </p:spTree>
    <p:extLst>
      <p:ext uri="{BB962C8B-B14F-4D97-AF65-F5344CB8AC3E}">
        <p14:creationId xmlns:p14="http://schemas.microsoft.com/office/powerpoint/2010/main" val="59963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Survey\Презентация по программам\Открытое обучение 22,06,17\v2.jpg">
            <a:extLst>
              <a:ext uri="{FF2B5EF4-FFF2-40B4-BE49-F238E27FC236}">
                <a16:creationId xmlns:a16="http://schemas.microsoft.com/office/drawing/2014/main" id="{03193275-BE97-4733-9B34-856A1F71538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033847" y="786826"/>
            <a:ext cx="1523153" cy="1193800"/>
          </a:xfrm>
          <a:prstGeom prst="rect">
            <a:avLst/>
          </a:prstGeom>
          <a:ln w="19050">
            <a:solidFill>
              <a:schemeClr val="accent1"/>
            </a:solidFill>
          </a:ln>
          <a:extLst/>
        </p:spPr>
      </p:pic>
      <p:sp>
        <p:nvSpPr>
          <p:cNvPr id="3" name="Прямоугольник 2">
            <a:extLst>
              <a:ext uri="{FF2B5EF4-FFF2-40B4-BE49-F238E27FC236}">
                <a16:creationId xmlns:a16="http://schemas.microsoft.com/office/drawing/2014/main" id="{C345D77E-CA66-4EDE-899A-F35469E820AC}"/>
              </a:ext>
            </a:extLst>
          </p:cNvPr>
          <p:cNvSpPr/>
          <p:nvPr/>
        </p:nvSpPr>
        <p:spPr>
          <a:xfrm>
            <a:off x="381001" y="1098974"/>
            <a:ext cx="8762999" cy="1177951"/>
          </a:xfrm>
          <a:prstGeom prst="rect">
            <a:avLst/>
          </a:prstGeom>
        </p:spPr>
        <p:txBody>
          <a:bodyPr wrap="square">
            <a:spAutoFit/>
          </a:bodyPr>
          <a:lstStyle/>
          <a:p>
            <a:pPr algn="just">
              <a:lnSpc>
                <a:spcPct val="107000"/>
              </a:lnSpc>
              <a:spcAft>
                <a:spcPts val="800"/>
              </a:spcAft>
            </a:pPr>
            <a:r>
              <a:rPr lang="ru-RU" sz="1400" dirty="0">
                <a:solidFill>
                  <a:srgbClr val="545559"/>
                </a:solidFill>
              </a:rPr>
              <a:t>Данное приложение позволяет вычислить объём поверхности на основании полученных измерений по объекту.</a:t>
            </a:r>
          </a:p>
          <a:p>
            <a:pPr algn="just">
              <a:lnSpc>
                <a:spcPct val="107000"/>
              </a:lnSpc>
              <a:spcAft>
                <a:spcPts val="800"/>
              </a:spcAft>
            </a:pPr>
            <a:r>
              <a:rPr lang="ru-RU" sz="1400" dirty="0">
                <a:solidFill>
                  <a:srgbClr val="545559"/>
                </a:solidFill>
              </a:rPr>
              <a:t>Для создания такой поверхности, пользователь может выбрать один из предлагаемых способов</a:t>
            </a:r>
          </a:p>
          <a:p>
            <a:pPr algn="just">
              <a:lnSpc>
                <a:spcPct val="107000"/>
              </a:lnSpc>
              <a:spcAft>
                <a:spcPts val="800"/>
              </a:spcAft>
            </a:pP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Рисунок 7">
            <a:extLst>
              <a:ext uri="{FF2B5EF4-FFF2-40B4-BE49-F238E27FC236}">
                <a16:creationId xmlns:a16="http://schemas.microsoft.com/office/drawing/2014/main" id="{2B9539B5-52EE-4FBA-A295-73C78EE66F4E}"/>
              </a:ext>
            </a:extLst>
          </p:cNvPr>
          <p:cNvPicPr/>
          <p:nvPr/>
        </p:nvPicPr>
        <p:blipFill>
          <a:blip r:embed="rId4"/>
          <a:stretch>
            <a:fillRect/>
          </a:stretch>
        </p:blipFill>
        <p:spPr>
          <a:xfrm>
            <a:off x="686399" y="2071387"/>
            <a:ext cx="4114800" cy="2521026"/>
          </a:xfrm>
          <a:prstGeom prst="rect">
            <a:avLst/>
          </a:prstGeom>
          <a:ln w="19050">
            <a:solidFill>
              <a:schemeClr val="accent1"/>
            </a:solidFill>
          </a:ln>
        </p:spPr>
      </p:pic>
      <p:pic>
        <p:nvPicPr>
          <p:cNvPr id="11" name="Рисунок 10">
            <a:extLst>
              <a:ext uri="{FF2B5EF4-FFF2-40B4-BE49-F238E27FC236}">
                <a16:creationId xmlns:a16="http://schemas.microsoft.com/office/drawing/2014/main" id="{548A283C-139A-4378-B17B-6FFA8D085072}"/>
              </a:ext>
            </a:extLst>
          </p:cNvPr>
          <p:cNvPicPr/>
          <p:nvPr/>
        </p:nvPicPr>
        <p:blipFill>
          <a:blip r:embed="rId5">
            <a:extLst>
              <a:ext uri="{28A0092B-C50C-407E-A947-70E740481C1C}">
                <a14:useLocalDpi xmlns:a14="http://schemas.microsoft.com/office/drawing/2010/main" val="0"/>
              </a:ext>
            </a:extLst>
          </a:blip>
          <a:stretch>
            <a:fillRect/>
          </a:stretch>
        </p:blipFill>
        <p:spPr>
          <a:xfrm>
            <a:off x="5209169" y="2071387"/>
            <a:ext cx="4486887" cy="2521026"/>
          </a:xfrm>
          <a:prstGeom prst="rect">
            <a:avLst/>
          </a:prstGeom>
          <a:ln w="19050">
            <a:solidFill>
              <a:schemeClr val="accent1"/>
            </a:solidFill>
          </a:ln>
        </p:spPr>
      </p:pic>
      <p:sp>
        <p:nvSpPr>
          <p:cNvPr id="15" name="Прямоугольник 14">
            <a:extLst>
              <a:ext uri="{FF2B5EF4-FFF2-40B4-BE49-F238E27FC236}">
                <a16:creationId xmlns:a16="http://schemas.microsoft.com/office/drawing/2014/main" id="{0FB491AF-F731-4612-AEDB-12CEC5C2B1D9}"/>
              </a:ext>
            </a:extLst>
          </p:cNvPr>
          <p:cNvSpPr/>
          <p:nvPr/>
        </p:nvSpPr>
        <p:spPr>
          <a:xfrm>
            <a:off x="381001" y="5066003"/>
            <a:ext cx="4412731" cy="997645"/>
          </a:xfrm>
          <a:prstGeom prst="rect">
            <a:avLst/>
          </a:prstGeom>
        </p:spPr>
        <p:txBody>
          <a:bodyPr wrap="square">
            <a:spAutoFit/>
          </a:bodyPr>
          <a:lstStyle/>
          <a:p>
            <a:pPr algn="just">
              <a:lnSpc>
                <a:spcPct val="107000"/>
              </a:lnSpc>
              <a:spcAft>
                <a:spcPts val="800"/>
              </a:spcAft>
            </a:pPr>
            <a:r>
              <a:rPr lang="ru-RU" sz="1400" dirty="0">
                <a:solidFill>
                  <a:srgbClr val="545559"/>
                </a:solidFill>
              </a:rPr>
              <a:t>На основании указанных данных приложение вычисляет триангуляционную модель. Полученную модель можно экспортировать  как ЦМР или </a:t>
            </a:r>
            <a:r>
              <a:rPr lang="en-US" sz="1400" dirty="0">
                <a:solidFill>
                  <a:srgbClr val="545559"/>
                </a:solidFill>
              </a:rPr>
              <a:t>DXF</a:t>
            </a:r>
            <a:endParaRPr lang="ru-RU" sz="1400" dirty="0">
              <a:solidFill>
                <a:srgbClr val="545559"/>
              </a:solidFill>
            </a:endParaRPr>
          </a:p>
        </p:txBody>
      </p:sp>
      <p:pic>
        <p:nvPicPr>
          <p:cNvPr id="17" name="Рисунок 16">
            <a:extLst>
              <a:ext uri="{FF2B5EF4-FFF2-40B4-BE49-F238E27FC236}">
                <a16:creationId xmlns:a16="http://schemas.microsoft.com/office/drawing/2014/main" id="{60613368-2249-4204-8D51-FDE4298AF73F}"/>
              </a:ext>
            </a:extLst>
          </p:cNvPr>
          <p:cNvPicPr/>
          <p:nvPr/>
        </p:nvPicPr>
        <p:blipFill>
          <a:blip r:embed="rId6"/>
          <a:stretch>
            <a:fillRect/>
          </a:stretch>
        </p:blipFill>
        <p:spPr>
          <a:xfrm>
            <a:off x="4929769" y="4827531"/>
            <a:ext cx="2812287" cy="1602793"/>
          </a:xfrm>
          <a:prstGeom prst="rect">
            <a:avLst/>
          </a:prstGeom>
          <a:ln w="19050">
            <a:solidFill>
              <a:schemeClr val="accent1"/>
            </a:solidFill>
          </a:ln>
        </p:spPr>
      </p:pic>
      <p:pic>
        <p:nvPicPr>
          <p:cNvPr id="18" name="Рисунок 17">
            <a:extLst>
              <a:ext uri="{FF2B5EF4-FFF2-40B4-BE49-F238E27FC236}">
                <a16:creationId xmlns:a16="http://schemas.microsoft.com/office/drawing/2014/main" id="{7941DAF5-28F6-4595-8149-875CDB901D6A}"/>
              </a:ext>
            </a:extLst>
          </p:cNvPr>
          <p:cNvPicPr/>
          <p:nvPr/>
        </p:nvPicPr>
        <p:blipFill>
          <a:blip r:embed="rId7"/>
          <a:stretch>
            <a:fillRect/>
          </a:stretch>
        </p:blipFill>
        <p:spPr>
          <a:xfrm>
            <a:off x="7003656" y="4763428"/>
            <a:ext cx="2692400" cy="1731001"/>
          </a:xfrm>
          <a:prstGeom prst="rect">
            <a:avLst/>
          </a:prstGeom>
          <a:ln w="19050">
            <a:solidFill>
              <a:schemeClr val="accent1"/>
            </a:solidFill>
          </a:ln>
        </p:spPr>
      </p:pic>
      <p:sp>
        <p:nvSpPr>
          <p:cNvPr id="16" name="Заголовок 15">
            <a:extLst>
              <a:ext uri="{FF2B5EF4-FFF2-40B4-BE49-F238E27FC236}">
                <a16:creationId xmlns:a16="http://schemas.microsoft.com/office/drawing/2014/main" id="{E7AFE013-7654-4E8F-824B-422742711C83}"/>
              </a:ext>
            </a:extLst>
          </p:cNvPr>
          <p:cNvSpPr>
            <a:spLocks noGrp="1"/>
          </p:cNvSpPr>
          <p:nvPr>
            <p:ph type="title"/>
          </p:nvPr>
        </p:nvSpPr>
        <p:spPr>
          <a:xfrm>
            <a:off x="235469" y="539571"/>
            <a:ext cx="11449051" cy="495300"/>
          </a:xfrm>
        </p:spPr>
        <p:txBody>
          <a:bodyPr/>
          <a:lstStyle/>
          <a:p>
            <a:r>
              <a:rPr lang="ru-RU" dirty="0"/>
              <a:t>Вычисление объемов в поле</a:t>
            </a:r>
          </a:p>
        </p:txBody>
      </p:sp>
    </p:spTree>
    <p:extLst>
      <p:ext uri="{BB962C8B-B14F-4D97-AF65-F5344CB8AC3E}">
        <p14:creationId xmlns:p14="http://schemas.microsoft.com/office/powerpoint/2010/main" val="36685369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DC9F6141-BE8F-4ECA-8CDE-1F0DEDF545D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00198" y="1876862"/>
            <a:ext cx="3908302" cy="2326838"/>
          </a:xfrm>
          <a:prstGeom prst="rect">
            <a:avLst/>
          </a:prstGeom>
          <a:ln w="19050">
            <a:solidFill>
              <a:schemeClr val="accent1"/>
            </a:solidFill>
          </a:ln>
        </p:spPr>
      </p:pic>
      <p:pic>
        <p:nvPicPr>
          <p:cNvPr id="8" name="Рисунок 7">
            <a:extLst>
              <a:ext uri="{FF2B5EF4-FFF2-40B4-BE49-F238E27FC236}">
                <a16:creationId xmlns:a16="http://schemas.microsoft.com/office/drawing/2014/main" id="{433A391A-9BC6-41FD-B4D3-2AEB5D74692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775200" y="1278853"/>
            <a:ext cx="3908302" cy="2326838"/>
          </a:xfrm>
          <a:prstGeom prst="rect">
            <a:avLst/>
          </a:prstGeom>
          <a:ln w="19050">
            <a:solidFill>
              <a:schemeClr val="accent1"/>
            </a:solidFill>
          </a:ln>
        </p:spPr>
      </p:pic>
      <p:pic>
        <p:nvPicPr>
          <p:cNvPr id="9" name="Рисунок 8">
            <a:extLst>
              <a:ext uri="{FF2B5EF4-FFF2-40B4-BE49-F238E27FC236}">
                <a16:creationId xmlns:a16="http://schemas.microsoft.com/office/drawing/2014/main" id="{0ECFC933-D9B6-4C61-B094-998165D1AC9F}"/>
              </a:ext>
            </a:extLst>
          </p:cNvPr>
          <p:cNvPicPr/>
          <p:nvPr/>
        </p:nvPicPr>
        <p:blipFill>
          <a:blip r:embed="rId5">
            <a:extLst>
              <a:ext uri="{28A0092B-C50C-407E-A947-70E740481C1C}">
                <a14:useLocalDpi xmlns:a14="http://schemas.microsoft.com/office/drawing/2010/main" val="0"/>
              </a:ext>
            </a:extLst>
          </a:blip>
          <a:stretch>
            <a:fillRect/>
          </a:stretch>
        </p:blipFill>
        <p:spPr>
          <a:xfrm>
            <a:off x="4943534" y="2718099"/>
            <a:ext cx="5279966" cy="2971202"/>
          </a:xfrm>
          <a:prstGeom prst="rect">
            <a:avLst/>
          </a:prstGeom>
          <a:ln w="19050">
            <a:solidFill>
              <a:schemeClr val="accent1"/>
            </a:solidFill>
          </a:ln>
        </p:spPr>
      </p:pic>
      <p:pic>
        <p:nvPicPr>
          <p:cNvPr id="20" name="Picture 2" descr="E:\Survey\Презентация по программам\Открытое обучение 22,06,17\v2.jpg">
            <a:extLst>
              <a:ext uri="{FF2B5EF4-FFF2-40B4-BE49-F238E27FC236}">
                <a16:creationId xmlns:a16="http://schemas.microsoft.com/office/drawing/2014/main" id="{B4263851-5BDE-4A2F-9B51-83148C63D4E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0520624" y="610444"/>
            <a:ext cx="1353820" cy="1123950"/>
          </a:xfrm>
          <a:prstGeom prst="rect">
            <a:avLst/>
          </a:prstGeom>
          <a:ln w="19050">
            <a:solidFill>
              <a:schemeClr val="accent1"/>
            </a:solidFill>
          </a:ln>
          <a:extLst/>
        </p:spPr>
      </p:pic>
      <p:sp>
        <p:nvSpPr>
          <p:cNvPr id="16" name="Заголовок 15">
            <a:extLst>
              <a:ext uri="{FF2B5EF4-FFF2-40B4-BE49-F238E27FC236}">
                <a16:creationId xmlns:a16="http://schemas.microsoft.com/office/drawing/2014/main" id="{1102955F-A9D0-421B-B199-E26680BE48FD}"/>
              </a:ext>
            </a:extLst>
          </p:cNvPr>
          <p:cNvSpPr>
            <a:spLocks noGrp="1"/>
          </p:cNvSpPr>
          <p:nvPr>
            <p:ph type="title"/>
          </p:nvPr>
        </p:nvSpPr>
        <p:spPr/>
        <p:txBody>
          <a:bodyPr/>
          <a:lstStyle/>
          <a:p>
            <a:r>
              <a:rPr lang="ru-RU" sz="2400" dirty="0">
                <a:latin typeface="Calibri" panose="020F0502020204030204" pitchFamily="34" charset="0"/>
                <a:cs typeface="Times New Roman" panose="02020603050405020304" pitchFamily="18" charset="0"/>
              </a:rPr>
              <a:t>Вычисление объемов в поле</a:t>
            </a:r>
            <a:endParaRPr lang="ru-RU" dirty="0"/>
          </a:p>
        </p:txBody>
      </p:sp>
    </p:spTree>
    <p:extLst>
      <p:ext uri="{BB962C8B-B14F-4D97-AF65-F5344CB8AC3E}">
        <p14:creationId xmlns:p14="http://schemas.microsoft.com/office/powerpoint/2010/main" val="16955862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2912710" y="3105834"/>
            <a:ext cx="636658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Инспектирование поверхности</a:t>
            </a:r>
          </a:p>
        </p:txBody>
      </p:sp>
    </p:spTree>
    <p:extLst>
      <p:ext uri="{BB962C8B-B14F-4D97-AF65-F5344CB8AC3E}">
        <p14:creationId xmlns:p14="http://schemas.microsoft.com/office/powerpoint/2010/main" val="78427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EA5B9EC-0E7D-4576-800A-DE97EF8875CB}"/>
              </a:ext>
            </a:extLst>
          </p:cNvPr>
          <p:cNvPicPr/>
          <p:nvPr/>
        </p:nvPicPr>
        <p:blipFill>
          <a:blip r:embed="rId3">
            <a:extLst>
              <a:ext uri="{28A0092B-C50C-407E-A947-70E740481C1C}">
                <a14:useLocalDpi xmlns:a14="http://schemas.microsoft.com/office/drawing/2010/main" val="0"/>
              </a:ext>
            </a:extLst>
          </a:blip>
          <a:stretch>
            <a:fillRect/>
          </a:stretch>
        </p:blipFill>
        <p:spPr>
          <a:xfrm>
            <a:off x="10401934" y="757340"/>
            <a:ext cx="1409065" cy="1119505"/>
          </a:xfrm>
          <a:prstGeom prst="rect">
            <a:avLst/>
          </a:prstGeom>
          <a:ln w="19050">
            <a:solidFill>
              <a:schemeClr val="accent1"/>
            </a:solidFill>
          </a:ln>
          <a:effectLst/>
        </p:spPr>
      </p:pic>
      <p:pic>
        <p:nvPicPr>
          <p:cNvPr id="6" name="Рисунок 5">
            <a:extLst>
              <a:ext uri="{FF2B5EF4-FFF2-40B4-BE49-F238E27FC236}">
                <a16:creationId xmlns:a16="http://schemas.microsoft.com/office/drawing/2014/main" id="{AADE84D6-B6DC-4362-B3E8-3E4D3FC9C18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97357" y="2021949"/>
            <a:ext cx="5108169" cy="2988208"/>
          </a:xfrm>
          <a:prstGeom prst="rect">
            <a:avLst/>
          </a:prstGeom>
          <a:ln w="19050">
            <a:solidFill>
              <a:schemeClr val="accent1"/>
            </a:solidFill>
          </a:ln>
          <a:effectLst/>
        </p:spPr>
      </p:pic>
      <p:pic>
        <p:nvPicPr>
          <p:cNvPr id="8" name="Рисунок 7" descr="InspectSurfaceApp_1">
            <a:extLst>
              <a:ext uri="{FF2B5EF4-FFF2-40B4-BE49-F238E27FC236}">
                <a16:creationId xmlns:a16="http://schemas.microsoft.com/office/drawing/2014/main" id="{9C54E05C-8400-4C2C-8383-3F22296D9D0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007378" y="4088881"/>
            <a:ext cx="2893695" cy="1619250"/>
          </a:xfrm>
          <a:prstGeom prst="rect">
            <a:avLst/>
          </a:prstGeom>
          <a:ln w="19050">
            <a:solidFill>
              <a:schemeClr val="accent1"/>
            </a:solidFill>
          </a:ln>
          <a:effectLst/>
        </p:spPr>
      </p:pic>
      <p:pic>
        <p:nvPicPr>
          <p:cNvPr id="11" name="Рисунок 10" descr="InspectSurfaceApp_3">
            <a:extLst>
              <a:ext uri="{FF2B5EF4-FFF2-40B4-BE49-F238E27FC236}">
                <a16:creationId xmlns:a16="http://schemas.microsoft.com/office/drawing/2014/main" id="{F8FC2EDF-F3A5-4416-8FD0-D2EC6B639D7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978804" y="1715828"/>
            <a:ext cx="2950845" cy="1800225"/>
          </a:xfrm>
          <a:prstGeom prst="rect">
            <a:avLst/>
          </a:prstGeom>
          <a:ln w="19050">
            <a:solidFill>
              <a:schemeClr val="accent1"/>
            </a:solidFill>
          </a:ln>
          <a:effectLst/>
        </p:spPr>
      </p:pic>
      <p:sp>
        <p:nvSpPr>
          <p:cNvPr id="16" name="Заголовок 15">
            <a:extLst>
              <a:ext uri="{FF2B5EF4-FFF2-40B4-BE49-F238E27FC236}">
                <a16:creationId xmlns:a16="http://schemas.microsoft.com/office/drawing/2014/main" id="{BCAA0ED1-E1F7-41B2-B20B-F2FF6415AD9D}"/>
              </a:ext>
            </a:extLst>
          </p:cNvPr>
          <p:cNvSpPr>
            <a:spLocks noGrp="1"/>
          </p:cNvSpPr>
          <p:nvPr>
            <p:ph type="title"/>
          </p:nvPr>
        </p:nvSpPr>
        <p:spPr/>
        <p:txBody>
          <a:bodyPr/>
          <a:lstStyle/>
          <a:p>
            <a:r>
              <a:rPr lang="ru-RU" dirty="0"/>
              <a:t>Инспектирование поверхности</a:t>
            </a:r>
          </a:p>
        </p:txBody>
      </p:sp>
    </p:spTree>
    <p:extLst>
      <p:ext uri="{BB962C8B-B14F-4D97-AF65-F5344CB8AC3E}">
        <p14:creationId xmlns:p14="http://schemas.microsoft.com/office/powerpoint/2010/main" val="23383847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6">
            <a:extLst>
              <a:ext uri="{FF2B5EF4-FFF2-40B4-BE49-F238E27FC236}">
                <a16:creationId xmlns:a16="http://schemas.microsoft.com/office/drawing/2014/main" id="{6563D663-CEF6-4198-82DE-998C9AED3C16}"/>
              </a:ext>
            </a:extLst>
          </p:cNvPr>
          <p:cNvSpPr>
            <a:spLocks noGrp="1"/>
          </p:cNvSpPr>
          <p:nvPr>
            <p:ph type="title"/>
          </p:nvPr>
        </p:nvSpPr>
        <p:spPr/>
        <p:txBody>
          <a:bodyPr/>
          <a:lstStyle/>
          <a:p>
            <a:r>
              <a:rPr lang="ru-RU" dirty="0"/>
              <a:t>Инспектирование поверхности</a:t>
            </a:r>
          </a:p>
        </p:txBody>
      </p:sp>
      <p:pic>
        <p:nvPicPr>
          <p:cNvPr id="2" name="Инспектирование поверхностей. Визуализация работы">
            <a:hlinkClick r:id="" action="ppaction://media"/>
            <a:extLst>
              <a:ext uri="{FF2B5EF4-FFF2-40B4-BE49-F238E27FC236}">
                <a16:creationId xmlns:a16="http://schemas.microsoft.com/office/drawing/2014/main" id="{DE1537B5-1073-47B2-82DB-330547586B4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97443" y="1355317"/>
            <a:ext cx="8211686" cy="4373151"/>
          </a:xfrm>
          <a:prstGeom prst="rect">
            <a:avLst/>
          </a:prstGeom>
        </p:spPr>
      </p:pic>
    </p:spTree>
    <p:extLst>
      <p:ext uri="{BB962C8B-B14F-4D97-AF65-F5344CB8AC3E}">
        <p14:creationId xmlns:p14="http://schemas.microsoft.com/office/powerpoint/2010/main" val="337543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F87EEF88-DA17-4826-AB28-AD7C663E9E48}"/>
              </a:ext>
            </a:extLst>
          </p:cNvPr>
          <p:cNvSpPr/>
          <p:nvPr/>
        </p:nvSpPr>
        <p:spPr>
          <a:xfrm>
            <a:off x="5095103" y="3251112"/>
            <a:ext cx="1780103" cy="306109"/>
          </a:xfrm>
          <a:prstGeom prst="rect">
            <a:avLst/>
          </a:prstGeom>
        </p:spPr>
        <p:txBody>
          <a:bodyPr wrap="none">
            <a:spAutoFit/>
          </a:bodyPr>
          <a:lstStyle/>
          <a:p>
            <a:pPr algn="just">
              <a:lnSpc>
                <a:spcPct val="107000"/>
              </a:lnSpc>
              <a:spcAft>
                <a:spcPts val="800"/>
              </a:spcAft>
            </a:pPr>
            <a:r>
              <a:rPr lang="ru-RU" sz="1400" dirty="0">
                <a:solidFill>
                  <a:srgbClr val="545559"/>
                </a:solidFill>
              </a:rPr>
              <a:t>Примеры объектов</a:t>
            </a:r>
          </a:p>
        </p:txBody>
      </p:sp>
      <p:pic>
        <p:nvPicPr>
          <p:cNvPr id="7" name="Рисунок 6">
            <a:extLst>
              <a:ext uri="{FF2B5EF4-FFF2-40B4-BE49-F238E27FC236}">
                <a16:creationId xmlns:a16="http://schemas.microsoft.com/office/drawing/2014/main" id="{5E76C8A6-0B30-4812-8B00-03ED7BAAA2C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00492" y="2645484"/>
            <a:ext cx="3123737" cy="1926201"/>
          </a:xfrm>
          <a:prstGeom prst="rect">
            <a:avLst/>
          </a:prstGeom>
          <a:ln w="19050">
            <a:solidFill>
              <a:srgbClr val="0070C0"/>
            </a:solidFill>
          </a:ln>
        </p:spPr>
      </p:pic>
      <p:pic>
        <p:nvPicPr>
          <p:cNvPr id="8" name="Рисунок 7">
            <a:extLst>
              <a:ext uri="{FF2B5EF4-FFF2-40B4-BE49-F238E27FC236}">
                <a16:creationId xmlns:a16="http://schemas.microsoft.com/office/drawing/2014/main" id="{AC487C23-B80F-419B-A1F8-DDF441DFC13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219828" y="2627108"/>
            <a:ext cx="3263507" cy="1926201"/>
          </a:xfrm>
          <a:prstGeom prst="rect">
            <a:avLst/>
          </a:prstGeom>
          <a:ln w="19050">
            <a:solidFill>
              <a:srgbClr val="0070C0"/>
            </a:solidFill>
          </a:ln>
        </p:spPr>
      </p:pic>
      <p:sp>
        <p:nvSpPr>
          <p:cNvPr id="10" name="Прямоугольник 9">
            <a:extLst>
              <a:ext uri="{FF2B5EF4-FFF2-40B4-BE49-F238E27FC236}">
                <a16:creationId xmlns:a16="http://schemas.microsoft.com/office/drawing/2014/main" id="{9F40C0E9-D578-4F2E-8D55-0C112E5DBE12}"/>
              </a:ext>
            </a:extLst>
          </p:cNvPr>
          <p:cNvSpPr/>
          <p:nvPr/>
        </p:nvSpPr>
        <p:spPr>
          <a:xfrm>
            <a:off x="1649161" y="2292600"/>
            <a:ext cx="862737" cy="306109"/>
          </a:xfrm>
          <a:prstGeom prst="rect">
            <a:avLst/>
          </a:prstGeom>
        </p:spPr>
        <p:txBody>
          <a:bodyPr wrap="none">
            <a:spAutoFit/>
          </a:bodyPr>
          <a:lstStyle/>
          <a:p>
            <a:pPr algn="just">
              <a:lnSpc>
                <a:spcPct val="107000"/>
              </a:lnSpc>
              <a:spcAft>
                <a:spcPts val="800"/>
              </a:spcAft>
            </a:pPr>
            <a:r>
              <a:rPr lang="ru-RU" sz="1400" dirty="0">
                <a:solidFill>
                  <a:srgbClr val="545559"/>
                </a:solidFill>
              </a:rPr>
              <a:t>Туннель</a:t>
            </a:r>
          </a:p>
        </p:txBody>
      </p:sp>
      <p:sp>
        <p:nvSpPr>
          <p:cNvPr id="12" name="Прямоугольник 11">
            <a:extLst>
              <a:ext uri="{FF2B5EF4-FFF2-40B4-BE49-F238E27FC236}">
                <a16:creationId xmlns:a16="http://schemas.microsoft.com/office/drawing/2014/main" id="{5C1B7385-36C6-4540-AF42-39A8A9B737B3}"/>
              </a:ext>
            </a:extLst>
          </p:cNvPr>
          <p:cNvSpPr/>
          <p:nvPr/>
        </p:nvSpPr>
        <p:spPr>
          <a:xfrm>
            <a:off x="9467695" y="2256887"/>
            <a:ext cx="767774" cy="306109"/>
          </a:xfrm>
          <a:prstGeom prst="rect">
            <a:avLst/>
          </a:prstGeom>
        </p:spPr>
        <p:txBody>
          <a:bodyPr wrap="none">
            <a:spAutoFit/>
          </a:bodyPr>
          <a:lstStyle/>
          <a:p>
            <a:pPr algn="just">
              <a:lnSpc>
                <a:spcPct val="107000"/>
              </a:lnSpc>
              <a:spcAft>
                <a:spcPts val="800"/>
              </a:spcAft>
            </a:pPr>
            <a:r>
              <a:rPr lang="ru-RU" sz="1400" dirty="0">
                <a:solidFill>
                  <a:srgbClr val="545559"/>
                </a:solidFill>
              </a:rPr>
              <a:t>Дорога</a:t>
            </a:r>
          </a:p>
        </p:txBody>
      </p:sp>
      <p:pic>
        <p:nvPicPr>
          <p:cNvPr id="14" name="Рисунок 13">
            <a:extLst>
              <a:ext uri="{FF2B5EF4-FFF2-40B4-BE49-F238E27FC236}">
                <a16:creationId xmlns:a16="http://schemas.microsoft.com/office/drawing/2014/main" id="{F0827040-2517-48E6-A47A-B7851507122D}"/>
              </a:ext>
            </a:extLst>
          </p:cNvPr>
          <p:cNvPicPr/>
          <p:nvPr/>
        </p:nvPicPr>
        <p:blipFill>
          <a:blip r:embed="rId5">
            <a:extLst>
              <a:ext uri="{28A0092B-C50C-407E-A947-70E740481C1C}">
                <a14:useLocalDpi xmlns:a14="http://schemas.microsoft.com/office/drawing/2010/main" val="0"/>
              </a:ext>
            </a:extLst>
          </a:blip>
          <a:stretch>
            <a:fillRect/>
          </a:stretch>
        </p:blipFill>
        <p:spPr>
          <a:xfrm>
            <a:off x="10320668" y="892541"/>
            <a:ext cx="1409065" cy="1119505"/>
          </a:xfrm>
          <a:prstGeom prst="rect">
            <a:avLst/>
          </a:prstGeom>
          <a:ln w="19050">
            <a:solidFill>
              <a:schemeClr val="accent1"/>
            </a:solidFill>
          </a:ln>
          <a:effectLst/>
        </p:spPr>
      </p:pic>
      <p:sp>
        <p:nvSpPr>
          <p:cNvPr id="17" name="Заголовок 16">
            <a:extLst>
              <a:ext uri="{FF2B5EF4-FFF2-40B4-BE49-F238E27FC236}">
                <a16:creationId xmlns:a16="http://schemas.microsoft.com/office/drawing/2014/main" id="{6563D663-CEF6-4198-82DE-998C9AED3C16}"/>
              </a:ext>
            </a:extLst>
          </p:cNvPr>
          <p:cNvSpPr>
            <a:spLocks noGrp="1"/>
          </p:cNvSpPr>
          <p:nvPr>
            <p:ph type="title"/>
          </p:nvPr>
        </p:nvSpPr>
        <p:spPr/>
        <p:txBody>
          <a:bodyPr/>
          <a:lstStyle/>
          <a:p>
            <a:r>
              <a:rPr lang="ru-RU" dirty="0"/>
              <a:t>Инспектирование поверхности</a:t>
            </a:r>
          </a:p>
        </p:txBody>
      </p:sp>
    </p:spTree>
    <p:extLst>
      <p:ext uri="{BB962C8B-B14F-4D97-AF65-F5344CB8AC3E}">
        <p14:creationId xmlns:p14="http://schemas.microsoft.com/office/powerpoint/2010/main" val="15891689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714500" y="3105834"/>
            <a:ext cx="957580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Вынос в натуру цифровой модели местности</a:t>
            </a:r>
          </a:p>
        </p:txBody>
      </p:sp>
    </p:spTree>
    <p:extLst>
      <p:ext uri="{BB962C8B-B14F-4D97-AF65-F5344CB8AC3E}">
        <p14:creationId xmlns:p14="http://schemas.microsoft.com/office/powerpoint/2010/main" val="339297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id:image001.png@01D49851.E0FFF230">
            <a:extLst>
              <a:ext uri="{FF2B5EF4-FFF2-40B4-BE49-F238E27FC236}">
                <a16:creationId xmlns:a16="http://schemas.microsoft.com/office/drawing/2014/main" id="{E1031FEF-903F-4ADC-B76C-6493B9FE7AB7}"/>
              </a:ext>
            </a:extLst>
          </p:cNvPr>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839605" y="946150"/>
            <a:ext cx="2971394" cy="1167681"/>
          </a:xfrm>
          <a:prstGeom prst="rect">
            <a:avLst/>
          </a:prstGeom>
          <a:noFill/>
          <a:ln w="19050">
            <a:solidFill>
              <a:schemeClr val="accent1"/>
            </a:solidFill>
          </a:ln>
        </p:spPr>
      </p:pic>
      <p:pic>
        <p:nvPicPr>
          <p:cNvPr id="6" name="Рисунок 5" descr="C:\Users\nial\YandexDisk\Скриншоты\2018-12-21_17-03-35.png">
            <a:extLst>
              <a:ext uri="{FF2B5EF4-FFF2-40B4-BE49-F238E27FC236}">
                <a16:creationId xmlns:a16="http://schemas.microsoft.com/office/drawing/2014/main" id="{911106AF-7239-4B40-848D-C9DADD93115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1" y="1421689"/>
            <a:ext cx="2971395" cy="1860763"/>
          </a:xfrm>
          <a:prstGeom prst="rect">
            <a:avLst/>
          </a:prstGeom>
          <a:noFill/>
          <a:ln w="19050">
            <a:solidFill>
              <a:schemeClr val="accent1"/>
            </a:solidFill>
          </a:ln>
        </p:spPr>
      </p:pic>
      <p:pic>
        <p:nvPicPr>
          <p:cNvPr id="7" name="Рисунок 6" descr="C:\Users\nial\YandexDisk\Скриншоты\2018-12-21_17-11-27.png">
            <a:extLst>
              <a:ext uri="{FF2B5EF4-FFF2-40B4-BE49-F238E27FC236}">
                <a16:creationId xmlns:a16="http://schemas.microsoft.com/office/drawing/2014/main" id="{AE13B82B-BCA9-41FF-8304-CCCB48DDF884}"/>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05095" y="1421689"/>
            <a:ext cx="2971394" cy="1860763"/>
          </a:xfrm>
          <a:prstGeom prst="rect">
            <a:avLst/>
          </a:prstGeom>
          <a:noFill/>
          <a:ln w="19050">
            <a:solidFill>
              <a:schemeClr val="accent1"/>
            </a:solidFill>
          </a:ln>
        </p:spPr>
      </p:pic>
      <p:pic>
        <p:nvPicPr>
          <p:cNvPr id="8" name="Рисунок 7">
            <a:extLst>
              <a:ext uri="{FF2B5EF4-FFF2-40B4-BE49-F238E27FC236}">
                <a16:creationId xmlns:a16="http://schemas.microsoft.com/office/drawing/2014/main" id="{0F265473-7986-4179-87DC-62B2FD0B8651}"/>
              </a:ext>
            </a:extLst>
          </p:cNvPr>
          <p:cNvPicPr/>
          <p:nvPr/>
        </p:nvPicPr>
        <p:blipFill>
          <a:blip r:embed="rId7"/>
          <a:stretch>
            <a:fillRect/>
          </a:stretch>
        </p:blipFill>
        <p:spPr>
          <a:xfrm>
            <a:off x="1824439" y="3518333"/>
            <a:ext cx="3996118" cy="2516887"/>
          </a:xfrm>
          <a:prstGeom prst="rect">
            <a:avLst/>
          </a:prstGeom>
          <a:ln w="19050">
            <a:solidFill>
              <a:schemeClr val="accent1"/>
            </a:solidFill>
          </a:ln>
        </p:spPr>
      </p:pic>
      <p:pic>
        <p:nvPicPr>
          <p:cNvPr id="9" name="Рисунок 8">
            <a:extLst>
              <a:ext uri="{FF2B5EF4-FFF2-40B4-BE49-F238E27FC236}">
                <a16:creationId xmlns:a16="http://schemas.microsoft.com/office/drawing/2014/main" id="{E87C58C1-B7CF-4732-8770-81E78871F6E4}"/>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54588" y="3457867"/>
            <a:ext cx="3996118" cy="2495268"/>
          </a:xfrm>
          <a:prstGeom prst="rect">
            <a:avLst/>
          </a:prstGeom>
          <a:ln w="19050">
            <a:solidFill>
              <a:schemeClr val="accent1"/>
            </a:solidFill>
          </a:ln>
        </p:spPr>
      </p:pic>
      <p:sp>
        <p:nvSpPr>
          <p:cNvPr id="15" name="Заголовок 14">
            <a:extLst>
              <a:ext uri="{FF2B5EF4-FFF2-40B4-BE49-F238E27FC236}">
                <a16:creationId xmlns:a16="http://schemas.microsoft.com/office/drawing/2014/main" id="{63824E3E-5B69-45C5-8275-6A99BB994965}"/>
              </a:ext>
            </a:extLst>
          </p:cNvPr>
          <p:cNvSpPr>
            <a:spLocks noGrp="1"/>
          </p:cNvSpPr>
          <p:nvPr>
            <p:ph type="title"/>
          </p:nvPr>
        </p:nvSpPr>
        <p:spPr/>
        <p:txBody>
          <a:bodyPr/>
          <a:lstStyle/>
          <a:p>
            <a:r>
              <a:rPr lang="ru-RU" dirty="0"/>
              <a:t>Вынос в натуру ЦММ и ЦМР</a:t>
            </a:r>
          </a:p>
        </p:txBody>
      </p:sp>
    </p:spTree>
    <p:extLst>
      <p:ext uri="{BB962C8B-B14F-4D97-AF65-F5344CB8AC3E}">
        <p14:creationId xmlns:p14="http://schemas.microsoft.com/office/powerpoint/2010/main" val="32405178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Users\nial\YandexDisk\Скриншоты\2018-12-21_17-41-54.png">
            <a:extLst>
              <a:ext uri="{FF2B5EF4-FFF2-40B4-BE49-F238E27FC236}">
                <a16:creationId xmlns:a16="http://schemas.microsoft.com/office/drawing/2014/main" id="{9A8C54A8-14FC-4B5D-8E99-23058344376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9502" y="1883009"/>
            <a:ext cx="2227787" cy="1590738"/>
          </a:xfrm>
          <a:prstGeom prst="rect">
            <a:avLst/>
          </a:prstGeom>
          <a:noFill/>
          <a:ln w="19050">
            <a:solidFill>
              <a:schemeClr val="accent1"/>
            </a:solidFill>
          </a:ln>
        </p:spPr>
      </p:pic>
      <p:pic>
        <p:nvPicPr>
          <p:cNvPr id="5" name="Рисунок 4" descr="C:\Users\nial\YandexDisk\Скриншоты\2018-12-21_17-50-30.png">
            <a:extLst>
              <a:ext uri="{FF2B5EF4-FFF2-40B4-BE49-F238E27FC236}">
                <a16:creationId xmlns:a16="http://schemas.microsoft.com/office/drawing/2014/main" id="{7DE3227A-733F-437B-851B-4294B216E84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4061" y="1883009"/>
            <a:ext cx="2156626" cy="1545991"/>
          </a:xfrm>
          <a:prstGeom prst="rect">
            <a:avLst/>
          </a:prstGeom>
          <a:noFill/>
          <a:ln w="19050">
            <a:solidFill>
              <a:schemeClr val="accent1"/>
            </a:solidFill>
          </a:ln>
        </p:spPr>
      </p:pic>
      <p:pic>
        <p:nvPicPr>
          <p:cNvPr id="6" name="Рисунок 5">
            <a:extLst>
              <a:ext uri="{FF2B5EF4-FFF2-40B4-BE49-F238E27FC236}">
                <a16:creationId xmlns:a16="http://schemas.microsoft.com/office/drawing/2014/main" id="{18D9B1A3-A622-448A-AA52-292DC98AB997}"/>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5857459" y="1883008"/>
            <a:ext cx="2227787" cy="1545992"/>
          </a:xfrm>
          <a:prstGeom prst="rect">
            <a:avLst/>
          </a:prstGeom>
          <a:ln w="19050">
            <a:solidFill>
              <a:schemeClr val="accent1"/>
            </a:solidFill>
          </a:ln>
        </p:spPr>
      </p:pic>
      <p:pic>
        <p:nvPicPr>
          <p:cNvPr id="7" name="Рисунок 6">
            <a:extLst>
              <a:ext uri="{FF2B5EF4-FFF2-40B4-BE49-F238E27FC236}">
                <a16:creationId xmlns:a16="http://schemas.microsoft.com/office/drawing/2014/main" id="{7EBA3365-73B2-4D23-A2B6-B4E8C8C013D0}"/>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8335161" y="1883008"/>
            <a:ext cx="2400255" cy="1545992"/>
          </a:xfrm>
          <a:prstGeom prst="rect">
            <a:avLst/>
          </a:prstGeom>
          <a:ln w="19050">
            <a:solidFill>
              <a:schemeClr val="accent1"/>
            </a:solidFill>
          </a:ln>
        </p:spPr>
      </p:pic>
      <p:pic>
        <p:nvPicPr>
          <p:cNvPr id="8" name="Рисунок 7">
            <a:extLst>
              <a:ext uri="{FF2B5EF4-FFF2-40B4-BE49-F238E27FC236}">
                <a16:creationId xmlns:a16="http://schemas.microsoft.com/office/drawing/2014/main" id="{B0C109CD-EF87-4442-8EB5-E9B6F63C7766}"/>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3909378" y="3633385"/>
            <a:ext cx="4688522" cy="2849245"/>
          </a:xfrm>
          <a:prstGeom prst="rect">
            <a:avLst/>
          </a:prstGeom>
          <a:noFill/>
          <a:ln w="19050">
            <a:solidFill>
              <a:schemeClr val="accent1"/>
            </a:solidFill>
          </a:ln>
        </p:spPr>
      </p:pic>
      <p:pic>
        <p:nvPicPr>
          <p:cNvPr id="14" name="Рисунок 13" descr="cid:image001.png@01D49851.E0FFF230">
            <a:extLst>
              <a:ext uri="{FF2B5EF4-FFF2-40B4-BE49-F238E27FC236}">
                <a16:creationId xmlns:a16="http://schemas.microsoft.com/office/drawing/2014/main" id="{B1A51825-85DA-4957-B6BA-51FEF59296B9}"/>
              </a:ext>
            </a:extLst>
          </p:cNvPr>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9917231" y="691208"/>
            <a:ext cx="1912821" cy="987415"/>
          </a:xfrm>
          <a:prstGeom prst="rect">
            <a:avLst/>
          </a:prstGeom>
          <a:ln w="19050">
            <a:solidFill>
              <a:schemeClr val="accent1"/>
            </a:solidFill>
          </a:ln>
        </p:spPr>
      </p:pic>
      <p:sp>
        <p:nvSpPr>
          <p:cNvPr id="16" name="Заголовок 15">
            <a:extLst>
              <a:ext uri="{FF2B5EF4-FFF2-40B4-BE49-F238E27FC236}">
                <a16:creationId xmlns:a16="http://schemas.microsoft.com/office/drawing/2014/main" id="{764F078C-EDAB-4407-BC9E-B94D4B7712E7}"/>
              </a:ext>
            </a:extLst>
          </p:cNvPr>
          <p:cNvSpPr>
            <a:spLocks noGrp="1"/>
          </p:cNvSpPr>
          <p:nvPr>
            <p:ph type="title"/>
          </p:nvPr>
        </p:nvSpPr>
        <p:spPr>
          <a:xfrm>
            <a:off x="381001" y="647700"/>
            <a:ext cx="11449051" cy="495300"/>
          </a:xfrm>
        </p:spPr>
        <p:txBody>
          <a:bodyPr/>
          <a:lstStyle/>
          <a:p>
            <a:r>
              <a:rPr lang="ru-RU" dirty="0"/>
              <a:t>Вынос в натуру ЦММ и ЦМР</a:t>
            </a:r>
          </a:p>
        </p:txBody>
      </p:sp>
    </p:spTree>
    <p:extLst>
      <p:ext uri="{BB962C8B-B14F-4D97-AF65-F5344CB8AC3E}">
        <p14:creationId xmlns:p14="http://schemas.microsoft.com/office/powerpoint/2010/main" val="27599650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4076700" y="2782669"/>
            <a:ext cx="4038600" cy="646331"/>
          </a:xfrm>
          <a:prstGeom prst="rect">
            <a:avLst/>
          </a:prstGeom>
        </p:spPr>
        <p:txBody>
          <a:bodyPr wrap="square">
            <a:spAutoFit/>
          </a:bodyPr>
          <a:lstStyle/>
          <a:p>
            <a:r>
              <a:rPr lang="en-US" sz="3600" dirty="0">
                <a:latin typeface="Calibri" panose="020F0502020204030204" pitchFamily="34" charset="0"/>
                <a:cs typeface="Times New Roman" panose="02020603050405020304" pitchFamily="18" charset="0"/>
              </a:rPr>
              <a:t>TPS </a:t>
            </a:r>
            <a:r>
              <a:rPr lang="ru-RU" sz="3600" dirty="0">
                <a:latin typeface="Calibri" panose="020F0502020204030204" pitchFamily="34" charset="0"/>
                <a:cs typeface="Times New Roman" panose="02020603050405020304" pitchFamily="18" charset="0"/>
              </a:rPr>
              <a:t>мониторинг</a:t>
            </a:r>
          </a:p>
        </p:txBody>
      </p:sp>
    </p:spTree>
    <p:extLst>
      <p:ext uri="{BB962C8B-B14F-4D97-AF65-F5344CB8AC3E}">
        <p14:creationId xmlns:p14="http://schemas.microsoft.com/office/powerpoint/2010/main" val="267890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872796D-4A1F-4301-9972-6CC753B41078}"/>
              </a:ext>
            </a:extLst>
          </p:cNvPr>
          <p:cNvPicPr/>
          <p:nvPr/>
        </p:nvPicPr>
        <p:blipFill>
          <a:blip r:embed="rId3">
            <a:extLst>
              <a:ext uri="{28A0092B-C50C-407E-A947-70E740481C1C}">
                <a14:useLocalDpi xmlns:a14="http://schemas.microsoft.com/office/drawing/2010/main" val="0"/>
              </a:ext>
            </a:extLst>
          </a:blip>
          <a:stretch>
            <a:fillRect/>
          </a:stretch>
        </p:blipFill>
        <p:spPr>
          <a:xfrm>
            <a:off x="10559374" y="728489"/>
            <a:ext cx="1205865" cy="948690"/>
          </a:xfrm>
          <a:prstGeom prst="rect">
            <a:avLst/>
          </a:prstGeom>
          <a:ln w="19050">
            <a:solidFill>
              <a:schemeClr val="accent1"/>
            </a:solidFill>
          </a:ln>
          <a:effectLst/>
        </p:spPr>
      </p:pic>
      <p:pic>
        <p:nvPicPr>
          <p:cNvPr id="6" name="Рисунок 5" descr="ÐÐ¾ÑÐ¾Ð¶ÐµÐµ Ð¸Ð·Ð¾Ð±ÑÐ°Ð¶ÐµÐ½Ð¸Ðµ">
            <a:extLst>
              <a:ext uri="{FF2B5EF4-FFF2-40B4-BE49-F238E27FC236}">
                <a16:creationId xmlns:a16="http://schemas.microsoft.com/office/drawing/2014/main" id="{EF1A90DA-21BB-4042-A596-BDF4355D996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295207" y="2122606"/>
            <a:ext cx="4450080" cy="2225040"/>
          </a:xfrm>
          <a:prstGeom prst="rect">
            <a:avLst/>
          </a:prstGeom>
          <a:ln w="19050">
            <a:solidFill>
              <a:schemeClr val="accent1"/>
            </a:solidFill>
          </a:ln>
          <a:effectLst/>
        </p:spPr>
      </p:pic>
      <p:grpSp>
        <p:nvGrpSpPr>
          <p:cNvPr id="3" name="Группа 2">
            <a:extLst>
              <a:ext uri="{FF2B5EF4-FFF2-40B4-BE49-F238E27FC236}">
                <a16:creationId xmlns:a16="http://schemas.microsoft.com/office/drawing/2014/main" id="{14A5F038-E130-4A39-892F-EE697D45DA1C}"/>
              </a:ext>
            </a:extLst>
          </p:cNvPr>
          <p:cNvGrpSpPr/>
          <p:nvPr/>
        </p:nvGrpSpPr>
        <p:grpSpPr>
          <a:xfrm>
            <a:off x="6442064" y="2298118"/>
            <a:ext cx="1706286" cy="2561987"/>
            <a:chOff x="0" y="0"/>
            <a:chExt cx="1475740" cy="2361553"/>
          </a:xfrm>
        </p:grpSpPr>
        <p:pic>
          <p:nvPicPr>
            <p:cNvPr id="4" name="Рисунок 3" descr="Изображение выглядит как сидит, стол, внутренний, следующий&#10;&#10;Описание создано с высокой степенью достоверности">
              <a:extLst>
                <a:ext uri="{FF2B5EF4-FFF2-40B4-BE49-F238E27FC236}">
                  <a16:creationId xmlns:a16="http://schemas.microsoft.com/office/drawing/2014/main" id="{72F7C569-C264-43EA-BA97-A2D2F6D777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H="1" flipV="1">
              <a:off x="0" y="353683"/>
              <a:ext cx="1475740" cy="2007870"/>
            </a:xfrm>
            <a:prstGeom prst="rect">
              <a:avLst/>
            </a:prstGeom>
          </p:spPr>
        </p:pic>
        <p:pic>
          <p:nvPicPr>
            <p:cNvPr id="5" name="Рисунок 4" descr="ÐÐ¾ÑÐ¾Ð¶ÐµÐµ Ð¸Ð·Ð¾Ð±ÑÐ°Ð¶ÐµÐ½Ð¸Ðµ">
              <a:extLst>
                <a:ext uri="{FF2B5EF4-FFF2-40B4-BE49-F238E27FC236}">
                  <a16:creationId xmlns:a16="http://schemas.microsoft.com/office/drawing/2014/main" id="{1F371489-687F-438E-82E2-0E866BAC851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1682" t="21357" r="24327" b="22620"/>
            <a:stretch/>
          </p:blipFill>
          <p:spPr bwMode="auto">
            <a:xfrm>
              <a:off x="336430" y="0"/>
              <a:ext cx="720089" cy="791210"/>
            </a:xfrm>
            <a:prstGeom prst="rect">
              <a:avLst/>
            </a:prstGeom>
            <a:noFill/>
            <a:ln>
              <a:noFill/>
            </a:ln>
            <a:extLst>
              <a:ext uri="{53640926-AAD7-44D8-BBD7-CCE9431645EC}">
                <a14:shadowObscured xmlns:a14="http://schemas.microsoft.com/office/drawing/2010/main"/>
              </a:ext>
            </a:extLst>
          </p:spPr>
        </p:pic>
      </p:grpSp>
      <p:sp>
        <p:nvSpPr>
          <p:cNvPr id="8" name="Прямоугольник 7">
            <a:extLst>
              <a:ext uri="{FF2B5EF4-FFF2-40B4-BE49-F238E27FC236}">
                <a16:creationId xmlns:a16="http://schemas.microsoft.com/office/drawing/2014/main" id="{9105D1EC-090D-40C0-8B49-F9A8CF4D8BF8}"/>
              </a:ext>
            </a:extLst>
          </p:cNvPr>
          <p:cNvSpPr/>
          <p:nvPr/>
        </p:nvSpPr>
        <p:spPr>
          <a:xfrm>
            <a:off x="561370" y="2013496"/>
            <a:ext cx="6118830" cy="584775"/>
          </a:xfrm>
          <a:prstGeom prst="rect">
            <a:avLst/>
          </a:prstGeom>
        </p:spPr>
        <p:txBody>
          <a:bodyPr wrap="square">
            <a:spAutoFit/>
          </a:bodyPr>
          <a:lstStyle/>
          <a:p>
            <a:pPr defTabSz="685749">
              <a:spcBef>
                <a:spcPts val="300"/>
              </a:spcBef>
              <a:spcAft>
                <a:spcPts val="300"/>
              </a:spcAft>
              <a:buClr>
                <a:schemeClr val="accent1"/>
              </a:buClr>
            </a:pPr>
            <a:r>
              <a:rPr lang="ru-RU" sz="1600" dirty="0">
                <a:solidFill>
                  <a:srgbClr val="545559"/>
                </a:solidFill>
              </a:rPr>
              <a:t>Дистанционный мониторинг объектов и автоматическое измерение опорных точек при выполнении обратной засечки </a:t>
            </a:r>
          </a:p>
        </p:txBody>
      </p:sp>
      <p:sp>
        <p:nvSpPr>
          <p:cNvPr id="9" name="Прямоугольник 8">
            <a:extLst>
              <a:ext uri="{FF2B5EF4-FFF2-40B4-BE49-F238E27FC236}">
                <a16:creationId xmlns:a16="http://schemas.microsoft.com/office/drawing/2014/main" id="{393D3B8C-001F-4012-B9BA-7903FDB45A67}"/>
              </a:ext>
            </a:extLst>
          </p:cNvPr>
          <p:cNvSpPr/>
          <p:nvPr/>
        </p:nvSpPr>
        <p:spPr>
          <a:xfrm>
            <a:off x="561370" y="5027201"/>
            <a:ext cx="11183917" cy="600101"/>
          </a:xfrm>
          <a:prstGeom prst="rect">
            <a:avLst/>
          </a:prstGeom>
        </p:spPr>
        <p:txBody>
          <a:bodyPr wrap="square">
            <a:spAutoFit/>
          </a:bodyPr>
          <a:lstStyle/>
          <a:p>
            <a:pPr>
              <a:lnSpc>
                <a:spcPct val="107000"/>
              </a:lnSpc>
              <a:spcAft>
                <a:spcPts val="800"/>
              </a:spcAft>
            </a:pPr>
            <a:r>
              <a:rPr lang="ru-RU" sz="1600" dirty="0">
                <a:solidFill>
                  <a:srgbClr val="545559"/>
                </a:solidFill>
              </a:rPr>
              <a:t>С помощью программы «</a:t>
            </a:r>
            <a:r>
              <a:rPr lang="en-US" sz="1600" dirty="0">
                <a:solidFill>
                  <a:srgbClr val="545559"/>
                </a:solidFill>
              </a:rPr>
              <a:t>TPS monitoring</a:t>
            </a:r>
            <a:r>
              <a:rPr lang="ru-RU" sz="1600" dirty="0">
                <a:solidFill>
                  <a:srgbClr val="545559"/>
                </a:solidFill>
              </a:rPr>
              <a:t>» мы имеем возможность программировать сценарий выполнения круговых приёмов, для последующего автоматизированного наблюдения за каким-либо объектом</a:t>
            </a:r>
          </a:p>
        </p:txBody>
      </p:sp>
      <p:sp>
        <p:nvSpPr>
          <p:cNvPr id="17" name="Заголовок 16">
            <a:extLst>
              <a:ext uri="{FF2B5EF4-FFF2-40B4-BE49-F238E27FC236}">
                <a16:creationId xmlns:a16="http://schemas.microsoft.com/office/drawing/2014/main" id="{28874C46-5847-4984-B742-F4454F1A81C1}"/>
              </a:ext>
            </a:extLst>
          </p:cNvPr>
          <p:cNvSpPr>
            <a:spLocks noGrp="1"/>
          </p:cNvSpPr>
          <p:nvPr>
            <p:ph type="title"/>
          </p:nvPr>
        </p:nvSpPr>
        <p:spPr/>
        <p:txBody>
          <a:bodyPr/>
          <a:lstStyle/>
          <a:p>
            <a:r>
              <a:rPr lang="en-US" dirty="0"/>
              <a:t>TPS </a:t>
            </a:r>
            <a:r>
              <a:rPr lang="ru-RU" dirty="0"/>
              <a:t>мониторинг</a:t>
            </a:r>
          </a:p>
        </p:txBody>
      </p:sp>
    </p:spTree>
    <p:extLst>
      <p:ext uri="{BB962C8B-B14F-4D97-AF65-F5344CB8AC3E}">
        <p14:creationId xmlns:p14="http://schemas.microsoft.com/office/powerpoint/2010/main" val="8062103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a:extLst>
              <a:ext uri="{FF2B5EF4-FFF2-40B4-BE49-F238E27FC236}">
                <a16:creationId xmlns:a16="http://schemas.microsoft.com/office/drawing/2014/main" id="{833997ED-F143-4BE5-B581-7E29CA79A18F}"/>
              </a:ext>
            </a:extLst>
          </p:cNvPr>
          <p:cNvGrpSpPr/>
          <p:nvPr/>
        </p:nvGrpSpPr>
        <p:grpSpPr>
          <a:xfrm>
            <a:off x="938360" y="1359137"/>
            <a:ext cx="2554140" cy="4355863"/>
            <a:chOff x="0" y="0"/>
            <a:chExt cx="1475740" cy="2361553"/>
          </a:xfrm>
        </p:grpSpPr>
        <p:pic>
          <p:nvPicPr>
            <p:cNvPr id="6" name="Рисунок 5" descr="Изображение выглядит как сидит, стол, внутренний, следующий&#10;&#10;Описание создано с высокой степенью достоверности">
              <a:extLst>
                <a:ext uri="{FF2B5EF4-FFF2-40B4-BE49-F238E27FC236}">
                  <a16:creationId xmlns:a16="http://schemas.microsoft.com/office/drawing/2014/main" id="{8E59047E-10C9-4061-860D-8D8A00AD72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flipV="1">
              <a:off x="0" y="353683"/>
              <a:ext cx="1475740" cy="2007870"/>
            </a:xfrm>
            <a:prstGeom prst="rect">
              <a:avLst/>
            </a:prstGeom>
          </p:spPr>
        </p:pic>
        <p:pic>
          <p:nvPicPr>
            <p:cNvPr id="7" name="Рисунок 6" descr="ÐÐ¾ÑÐ¾Ð¶ÐµÐµ Ð¸Ð·Ð¾Ð±ÑÐ°Ð¶ÐµÐ½Ð¸Ðµ">
              <a:extLst>
                <a:ext uri="{FF2B5EF4-FFF2-40B4-BE49-F238E27FC236}">
                  <a16:creationId xmlns:a16="http://schemas.microsoft.com/office/drawing/2014/main" id="{9D3EA9A3-4C86-484F-9D61-61673CA876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682" t="21357" r="24327" b="22620"/>
            <a:stretch/>
          </p:blipFill>
          <p:spPr bwMode="auto">
            <a:xfrm>
              <a:off x="336430" y="0"/>
              <a:ext cx="720089" cy="791210"/>
            </a:xfrm>
            <a:prstGeom prst="rect">
              <a:avLst/>
            </a:prstGeom>
            <a:noFill/>
            <a:ln>
              <a:noFill/>
            </a:ln>
            <a:extLst>
              <a:ext uri="{53640926-AAD7-44D8-BBD7-CCE9431645EC}">
                <a14:shadowObscured xmlns:a14="http://schemas.microsoft.com/office/drawing/2010/main"/>
              </a:ext>
            </a:extLst>
          </p:spPr>
        </p:pic>
      </p:grpSp>
      <p:sp>
        <p:nvSpPr>
          <p:cNvPr id="3" name="Прямоугольник 2">
            <a:extLst>
              <a:ext uri="{FF2B5EF4-FFF2-40B4-BE49-F238E27FC236}">
                <a16:creationId xmlns:a16="http://schemas.microsoft.com/office/drawing/2014/main" id="{4CC3624C-A691-447B-AFA5-30211E227CFB}"/>
              </a:ext>
            </a:extLst>
          </p:cNvPr>
          <p:cNvSpPr/>
          <p:nvPr/>
        </p:nvSpPr>
        <p:spPr>
          <a:xfrm>
            <a:off x="3479800" y="3128949"/>
            <a:ext cx="7143980" cy="600101"/>
          </a:xfrm>
          <a:prstGeom prst="rect">
            <a:avLst/>
          </a:prstGeom>
        </p:spPr>
        <p:txBody>
          <a:bodyPr wrap="square">
            <a:spAutoFit/>
          </a:bodyPr>
          <a:lstStyle/>
          <a:p>
            <a:pPr algn="just">
              <a:lnSpc>
                <a:spcPct val="107000"/>
              </a:lnSpc>
              <a:spcAft>
                <a:spcPts val="800"/>
              </a:spcAft>
            </a:pPr>
            <a:r>
              <a:rPr lang="ru-RU" sz="1600" dirty="0">
                <a:solidFill>
                  <a:srgbClr val="545559"/>
                </a:solidFill>
              </a:rPr>
              <a:t>Приложение актуально при работе с роботизированными тахеометрами с функцией автоматического наведения на отражатель ("</a:t>
            </a:r>
            <a:r>
              <a:rPr lang="ru-RU" sz="1600" dirty="0" err="1">
                <a:solidFill>
                  <a:srgbClr val="545559"/>
                </a:solidFill>
              </a:rPr>
              <a:t>ATRplus</a:t>
            </a:r>
            <a:r>
              <a:rPr lang="ru-RU" sz="1600" dirty="0">
                <a:solidFill>
                  <a:srgbClr val="545559"/>
                </a:solidFill>
              </a:rPr>
              <a:t>")</a:t>
            </a:r>
          </a:p>
        </p:txBody>
      </p:sp>
      <p:pic>
        <p:nvPicPr>
          <p:cNvPr id="13" name="Рисунок 12">
            <a:extLst>
              <a:ext uri="{FF2B5EF4-FFF2-40B4-BE49-F238E27FC236}">
                <a16:creationId xmlns:a16="http://schemas.microsoft.com/office/drawing/2014/main" id="{306BCCBD-7A3D-452C-8B05-FF784AE72B1C}"/>
              </a:ext>
            </a:extLst>
          </p:cNvPr>
          <p:cNvPicPr/>
          <p:nvPr/>
        </p:nvPicPr>
        <p:blipFill>
          <a:blip r:embed="rId5">
            <a:extLst>
              <a:ext uri="{28A0092B-C50C-407E-A947-70E740481C1C}">
                <a14:useLocalDpi xmlns:a14="http://schemas.microsoft.com/office/drawing/2010/main" val="0"/>
              </a:ext>
            </a:extLst>
          </a:blip>
          <a:stretch>
            <a:fillRect/>
          </a:stretch>
        </p:blipFill>
        <p:spPr>
          <a:xfrm>
            <a:off x="10384039" y="984096"/>
            <a:ext cx="1205865" cy="948690"/>
          </a:xfrm>
          <a:prstGeom prst="rect">
            <a:avLst/>
          </a:prstGeom>
          <a:ln w="19050">
            <a:solidFill>
              <a:schemeClr val="accent1"/>
            </a:solidFill>
          </a:ln>
          <a:effectLst/>
        </p:spPr>
      </p:pic>
      <p:sp>
        <p:nvSpPr>
          <p:cNvPr id="15" name="Заголовок 14">
            <a:extLst>
              <a:ext uri="{FF2B5EF4-FFF2-40B4-BE49-F238E27FC236}">
                <a16:creationId xmlns:a16="http://schemas.microsoft.com/office/drawing/2014/main" id="{79E45DAC-9E0A-4239-9EEE-77794C62F885}"/>
              </a:ext>
            </a:extLst>
          </p:cNvPr>
          <p:cNvSpPr>
            <a:spLocks noGrp="1"/>
          </p:cNvSpPr>
          <p:nvPr>
            <p:ph type="title"/>
          </p:nvPr>
        </p:nvSpPr>
        <p:spPr>
          <a:ln w="19050">
            <a:noFill/>
          </a:ln>
          <a:effectLst/>
        </p:spPr>
        <p:txBody>
          <a:bodyPr/>
          <a:lstStyle/>
          <a:p>
            <a:r>
              <a:rPr lang="en-US" dirty="0"/>
              <a:t>TPS </a:t>
            </a:r>
            <a:r>
              <a:rPr lang="ru-RU" dirty="0"/>
              <a:t>мониторинг</a:t>
            </a:r>
          </a:p>
        </p:txBody>
      </p:sp>
    </p:spTree>
    <p:extLst>
      <p:ext uri="{BB962C8B-B14F-4D97-AF65-F5344CB8AC3E}">
        <p14:creationId xmlns:p14="http://schemas.microsoft.com/office/powerpoint/2010/main" val="15995409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408533" y="2782669"/>
            <a:ext cx="9374933"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Опорная плоскость и сканирование по сетке</a:t>
            </a:r>
          </a:p>
        </p:txBody>
      </p:sp>
    </p:spTree>
    <p:extLst>
      <p:ext uri="{BB962C8B-B14F-4D97-AF65-F5344CB8AC3E}">
        <p14:creationId xmlns:p14="http://schemas.microsoft.com/office/powerpoint/2010/main" val="130489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7AC86A0-5091-430F-B9CC-45A121F67A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096626" y="972490"/>
            <a:ext cx="1485900" cy="1162050"/>
          </a:xfrm>
          <a:prstGeom prst="rect">
            <a:avLst/>
          </a:prstGeom>
          <a:ln w="19050">
            <a:solidFill>
              <a:schemeClr val="accent1"/>
            </a:solidFill>
          </a:ln>
          <a:effectLst/>
        </p:spPr>
      </p:pic>
      <p:pic>
        <p:nvPicPr>
          <p:cNvPr id="7" name="Рисунок 6">
            <a:extLst>
              <a:ext uri="{FF2B5EF4-FFF2-40B4-BE49-F238E27FC236}">
                <a16:creationId xmlns:a16="http://schemas.microsoft.com/office/drawing/2014/main" id="{88EEDB44-181B-4952-AE09-A35AB89DB41D}"/>
              </a:ext>
            </a:extLst>
          </p:cNvPr>
          <p:cNvPicPr/>
          <p:nvPr/>
        </p:nvPicPr>
        <p:blipFill rotWithShape="1">
          <a:blip r:embed="rId4">
            <a:extLst>
              <a:ext uri="{28A0092B-C50C-407E-A947-70E740481C1C}">
                <a14:useLocalDpi xmlns:a14="http://schemas.microsoft.com/office/drawing/2010/main" val="0"/>
              </a:ext>
            </a:extLst>
          </a:blip>
          <a:srcRect l="1088" t="1433" r="927" b="1912"/>
          <a:stretch/>
        </p:blipFill>
        <p:spPr bwMode="auto">
          <a:xfrm>
            <a:off x="2033973" y="2423022"/>
            <a:ext cx="3210320" cy="2154901"/>
          </a:xfrm>
          <a:prstGeom prst="rect">
            <a:avLst/>
          </a:prstGeom>
          <a:noFill/>
          <a:ln w="22225">
            <a:solidFill>
              <a:schemeClr val="accent1"/>
            </a:solidFill>
          </a:ln>
          <a:extLst>
            <a:ext uri="{53640926-AAD7-44D8-BBD7-CCE9431645EC}">
              <a14:shadowObscured xmlns:a14="http://schemas.microsoft.com/office/drawing/2010/main"/>
            </a:ext>
          </a:extLst>
        </p:spPr>
      </p:pic>
      <p:pic>
        <p:nvPicPr>
          <p:cNvPr id="8" name="Рисунок 7">
            <a:extLst>
              <a:ext uri="{FF2B5EF4-FFF2-40B4-BE49-F238E27FC236}">
                <a16:creationId xmlns:a16="http://schemas.microsoft.com/office/drawing/2014/main" id="{C6A971A4-C757-4EBC-BC5D-6C46E2330B23}"/>
              </a:ext>
            </a:extLst>
          </p:cNvPr>
          <p:cNvPicPr/>
          <p:nvPr/>
        </p:nvPicPr>
        <p:blipFill rotWithShape="1">
          <a:blip r:embed="rId5">
            <a:extLst>
              <a:ext uri="{28A0092B-C50C-407E-A947-70E740481C1C}">
                <a14:useLocalDpi xmlns:a14="http://schemas.microsoft.com/office/drawing/2010/main" val="0"/>
              </a:ext>
            </a:extLst>
          </a:blip>
          <a:srcRect l="706" t="1328" r="651" b="1027"/>
          <a:stretch/>
        </p:blipFill>
        <p:spPr bwMode="auto">
          <a:xfrm>
            <a:off x="4156423" y="2648493"/>
            <a:ext cx="3498752" cy="2223714"/>
          </a:xfrm>
          <a:prstGeom prst="rect">
            <a:avLst/>
          </a:prstGeom>
          <a:noFill/>
          <a:ln w="19050">
            <a:solidFill>
              <a:schemeClr val="accent1"/>
            </a:solidFill>
          </a:ln>
          <a:extLst>
            <a:ext uri="{53640926-AAD7-44D8-BBD7-CCE9431645EC}">
              <a14:shadowObscured xmlns:a14="http://schemas.microsoft.com/office/drawing/2010/main"/>
            </a:ext>
          </a:extLst>
        </p:spPr>
      </p:pic>
      <p:pic>
        <p:nvPicPr>
          <p:cNvPr id="9" name="Рисунок 8">
            <a:extLst>
              <a:ext uri="{FF2B5EF4-FFF2-40B4-BE49-F238E27FC236}">
                <a16:creationId xmlns:a16="http://schemas.microsoft.com/office/drawing/2014/main" id="{B472760E-17F6-4FA8-A21C-E74A61E2E7E2}"/>
              </a:ext>
            </a:extLst>
          </p:cNvPr>
          <p:cNvPicPr/>
          <p:nvPr/>
        </p:nvPicPr>
        <p:blipFill rotWithShape="1">
          <a:blip r:embed="rId6">
            <a:extLst>
              <a:ext uri="{28A0092B-C50C-407E-A947-70E740481C1C}">
                <a14:useLocalDpi xmlns:a14="http://schemas.microsoft.com/office/drawing/2010/main" val="0"/>
              </a:ext>
            </a:extLst>
          </a:blip>
          <a:srcRect l="572" t="1131" r="638" b="1379"/>
          <a:stretch/>
        </p:blipFill>
        <p:spPr bwMode="auto">
          <a:xfrm>
            <a:off x="6502526" y="2863654"/>
            <a:ext cx="3603634" cy="2223714"/>
          </a:xfrm>
          <a:prstGeom prst="rect">
            <a:avLst/>
          </a:prstGeom>
          <a:noFill/>
          <a:ln w="19050">
            <a:solidFill>
              <a:schemeClr val="accent1"/>
            </a:solidFill>
          </a:ln>
          <a:extLst>
            <a:ext uri="{53640926-AAD7-44D8-BBD7-CCE9431645EC}">
              <a14:shadowObscured xmlns:a14="http://schemas.microsoft.com/office/drawing/2010/main"/>
            </a:ext>
          </a:extLst>
        </p:spPr>
      </p:pic>
      <p:sp>
        <p:nvSpPr>
          <p:cNvPr id="6" name="Прямоугольник 5">
            <a:extLst>
              <a:ext uri="{FF2B5EF4-FFF2-40B4-BE49-F238E27FC236}">
                <a16:creationId xmlns:a16="http://schemas.microsoft.com/office/drawing/2014/main" id="{EC607CBA-6C05-4B67-BE85-A2024D410EEB}"/>
              </a:ext>
            </a:extLst>
          </p:cNvPr>
          <p:cNvSpPr/>
          <p:nvPr/>
        </p:nvSpPr>
        <p:spPr>
          <a:xfrm>
            <a:off x="454823" y="1834050"/>
            <a:ext cx="3610732" cy="338554"/>
          </a:xfrm>
          <a:prstGeom prst="rect">
            <a:avLst/>
          </a:prstGeom>
        </p:spPr>
        <p:txBody>
          <a:bodyPr wrap="none">
            <a:spAutoFit/>
          </a:bodyPr>
          <a:lstStyle/>
          <a:p>
            <a:r>
              <a:rPr lang="ru-RU" sz="1600" dirty="0">
                <a:solidFill>
                  <a:srgbClr val="545559"/>
                </a:solidFill>
              </a:rPr>
              <a:t>Методы использования программы:</a:t>
            </a:r>
          </a:p>
        </p:txBody>
      </p:sp>
      <p:sp>
        <p:nvSpPr>
          <p:cNvPr id="11" name="Прямоугольник 10">
            <a:extLst>
              <a:ext uri="{FF2B5EF4-FFF2-40B4-BE49-F238E27FC236}">
                <a16:creationId xmlns:a16="http://schemas.microsoft.com/office/drawing/2014/main" id="{6AE348C2-6412-498B-B037-FE7100DFD04B}"/>
              </a:ext>
            </a:extLst>
          </p:cNvPr>
          <p:cNvSpPr/>
          <p:nvPr/>
        </p:nvSpPr>
        <p:spPr>
          <a:xfrm>
            <a:off x="2033973" y="4663387"/>
            <a:ext cx="2031582" cy="280013"/>
          </a:xfrm>
          <a:prstGeom prst="rect">
            <a:avLst/>
          </a:prstGeom>
        </p:spPr>
        <p:txBody>
          <a:bodyPr wrap="none">
            <a:spAutoFit/>
          </a:bodyPr>
          <a:lstStyle/>
          <a:p>
            <a:pPr lvl="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«Измерение к плоскости»</a:t>
            </a: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Прямоугольник 11">
            <a:extLst>
              <a:ext uri="{FF2B5EF4-FFF2-40B4-BE49-F238E27FC236}">
                <a16:creationId xmlns:a16="http://schemas.microsoft.com/office/drawing/2014/main" id="{FCA9685D-4F95-485E-B0CA-6B575FC9D762}"/>
              </a:ext>
            </a:extLst>
          </p:cNvPr>
          <p:cNvSpPr/>
          <p:nvPr/>
        </p:nvSpPr>
        <p:spPr>
          <a:xfrm>
            <a:off x="4245118" y="4943400"/>
            <a:ext cx="2151871" cy="280013"/>
          </a:xfrm>
          <a:prstGeom prst="rect">
            <a:avLst/>
          </a:prstGeom>
        </p:spPr>
        <p:txBody>
          <a:bodyPr wrap="none">
            <a:spAutoFit/>
          </a:bodyPr>
          <a:lstStyle/>
          <a:p>
            <a:pPr lvl="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«Сканирование плоскости»</a:t>
            </a: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4C0A1959-C189-4AFE-95B2-F5E2ECCFAC63}"/>
              </a:ext>
            </a:extLst>
          </p:cNvPr>
          <p:cNvSpPr/>
          <p:nvPr/>
        </p:nvSpPr>
        <p:spPr>
          <a:xfrm>
            <a:off x="6502526" y="4904757"/>
            <a:ext cx="6096000" cy="576376"/>
          </a:xfrm>
          <a:prstGeom prst="rect">
            <a:avLst/>
          </a:prstGeom>
        </p:spPr>
        <p:txBody>
          <a:bodyPr>
            <a:spAutoFit/>
          </a:bodyPr>
          <a:lstStyle/>
          <a:p>
            <a:pPr indent="180340" algn="just">
              <a:lnSpc>
                <a:spcPct val="107000"/>
              </a:lnSpc>
              <a:spcAft>
                <a:spcPts val="0"/>
              </a:spcAft>
            </a:pPr>
            <a:r>
              <a:rPr lang="ru-RU"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ru-RU"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ru-RU" sz="1200" dirty="0">
                <a:solidFill>
                  <a:srgbClr val="000000"/>
                </a:solidFill>
                <a:latin typeface="Arial" panose="020B0604020202020204" pitchFamily="34" charset="0"/>
                <a:ea typeface="Calibri" panose="020F0502020204030204" pitchFamily="34" charset="0"/>
                <a:cs typeface="Times New Roman" panose="02020603050405020304" pitchFamily="18" charset="0"/>
              </a:rPr>
              <a:t>«Сканирование поверхности»</a:t>
            </a: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7" name="Заголовок 16">
            <a:extLst>
              <a:ext uri="{FF2B5EF4-FFF2-40B4-BE49-F238E27FC236}">
                <a16:creationId xmlns:a16="http://schemas.microsoft.com/office/drawing/2014/main" id="{97A8C5AE-C553-4248-9362-C33A0B68A95C}"/>
              </a:ext>
            </a:extLst>
          </p:cNvPr>
          <p:cNvSpPr>
            <a:spLocks noGrp="1"/>
          </p:cNvSpPr>
          <p:nvPr>
            <p:ph type="title"/>
          </p:nvPr>
        </p:nvSpPr>
        <p:spPr/>
        <p:txBody>
          <a:bodyPr/>
          <a:lstStyle/>
          <a:p>
            <a:r>
              <a:rPr lang="ru-RU" dirty="0"/>
              <a:t>Опорная плоскость и сканирование по сетке</a:t>
            </a:r>
          </a:p>
        </p:txBody>
      </p:sp>
    </p:spTree>
    <p:extLst>
      <p:ext uri="{BB962C8B-B14F-4D97-AF65-F5344CB8AC3E}">
        <p14:creationId xmlns:p14="http://schemas.microsoft.com/office/powerpoint/2010/main" val="29577768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3889083" y="2782669"/>
            <a:ext cx="4413834"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Приложение «Ход»</a:t>
            </a:r>
          </a:p>
        </p:txBody>
      </p:sp>
    </p:spTree>
    <p:extLst>
      <p:ext uri="{BB962C8B-B14F-4D97-AF65-F5344CB8AC3E}">
        <p14:creationId xmlns:p14="http://schemas.microsoft.com/office/powerpoint/2010/main" val="372520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DC16DD4-2F3A-479B-B815-FB4C42AC945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83522" y="1328754"/>
            <a:ext cx="1446530" cy="1134110"/>
          </a:xfrm>
          <a:prstGeom prst="rect">
            <a:avLst/>
          </a:prstGeom>
          <a:ln w="19050">
            <a:solidFill>
              <a:srgbClr val="0098BA"/>
            </a:solidFill>
          </a:ln>
          <a:effectLst/>
        </p:spPr>
      </p:pic>
      <p:pic>
        <p:nvPicPr>
          <p:cNvPr id="3" name="Рисунок 2">
            <a:extLst>
              <a:ext uri="{FF2B5EF4-FFF2-40B4-BE49-F238E27FC236}">
                <a16:creationId xmlns:a16="http://schemas.microsoft.com/office/drawing/2014/main" id="{ED3E2C67-E8C1-4476-9044-DE181DB5CF5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101967" y="3278171"/>
            <a:ext cx="3728085" cy="2318385"/>
          </a:xfrm>
          <a:prstGeom prst="rect">
            <a:avLst/>
          </a:prstGeom>
          <a:ln w="19050">
            <a:solidFill>
              <a:srgbClr val="0098BA"/>
            </a:solidFill>
          </a:ln>
          <a:effectLst/>
        </p:spPr>
      </p:pic>
      <p:sp>
        <p:nvSpPr>
          <p:cNvPr id="7" name="Прямоугольник 6">
            <a:extLst>
              <a:ext uri="{FF2B5EF4-FFF2-40B4-BE49-F238E27FC236}">
                <a16:creationId xmlns:a16="http://schemas.microsoft.com/office/drawing/2014/main" id="{58973BBB-0C70-4DF0-8D38-24E73EFCE801}"/>
              </a:ext>
            </a:extLst>
          </p:cNvPr>
          <p:cNvSpPr/>
          <p:nvPr/>
        </p:nvSpPr>
        <p:spPr>
          <a:xfrm>
            <a:off x="232549" y="1781810"/>
            <a:ext cx="7655751" cy="2516073"/>
          </a:xfrm>
          <a:prstGeom prst="rect">
            <a:avLst/>
          </a:prstGeom>
        </p:spPr>
        <p:txBody>
          <a:bodyPr wrap="square">
            <a:spAutoFit/>
          </a:bodyPr>
          <a:lstStyle/>
          <a:p>
            <a:pPr algn="just">
              <a:lnSpc>
                <a:spcPct val="200000"/>
              </a:lnSpc>
              <a:spcAft>
                <a:spcPts val="0"/>
              </a:spcAft>
            </a:pPr>
            <a:r>
              <a:rPr lang="ru-RU" sz="1600" dirty="0">
                <a:solidFill>
                  <a:srgbClr val="545559"/>
                </a:solidFill>
              </a:rPr>
              <a:t>Возможностями данного приложения являются:</a:t>
            </a:r>
          </a:p>
          <a:p>
            <a:pPr marL="228600" lvl="0" indent="-228600" defTabSz="685749">
              <a:spcBef>
                <a:spcPts val="300"/>
              </a:spcBef>
              <a:spcAft>
                <a:spcPts val="300"/>
              </a:spcAft>
              <a:buClr>
                <a:schemeClr val="accent1"/>
              </a:buClr>
              <a:buFont typeface="Wingdings" panose="05000000000000000000" pitchFamily="2" charset="2"/>
              <a:buChar char="§"/>
            </a:pPr>
            <a:r>
              <a:rPr lang="ru-RU" sz="1400" dirty="0">
                <a:solidFill>
                  <a:schemeClr val="tx2"/>
                </a:solidFill>
              </a:rPr>
              <a:t>Выбор последовательности наблюдений (З’П’…П”З” и т.д.)</a:t>
            </a:r>
          </a:p>
          <a:p>
            <a:pPr marL="228600" lvl="0" indent="-228600" defTabSz="685749">
              <a:spcBef>
                <a:spcPts val="300"/>
              </a:spcBef>
              <a:spcAft>
                <a:spcPts val="300"/>
              </a:spcAft>
              <a:buClr>
                <a:schemeClr val="accent1"/>
              </a:buClr>
              <a:buFont typeface="Wingdings" panose="05000000000000000000" pitchFamily="2" charset="2"/>
              <a:buChar char="§"/>
            </a:pPr>
            <a:r>
              <a:rPr lang="ru-RU" sz="1400" dirty="0">
                <a:solidFill>
                  <a:schemeClr val="tx2"/>
                </a:solidFill>
              </a:rPr>
              <a:t>Контроль качества (проверяет наличие ошибок перед сохранением точки)</a:t>
            </a:r>
          </a:p>
          <a:p>
            <a:pPr marL="228600" lvl="0" indent="-228600" defTabSz="685749">
              <a:spcBef>
                <a:spcPts val="300"/>
              </a:spcBef>
              <a:spcAft>
                <a:spcPts val="300"/>
              </a:spcAft>
              <a:buClr>
                <a:schemeClr val="accent1"/>
              </a:buClr>
              <a:buFont typeface="Wingdings" panose="05000000000000000000" pitchFamily="2" charset="2"/>
              <a:buChar char="§"/>
            </a:pPr>
            <a:r>
              <a:rPr lang="ru-RU" sz="1400" dirty="0">
                <a:solidFill>
                  <a:schemeClr val="tx2"/>
                </a:solidFill>
              </a:rPr>
              <a:t>Съемка боковых точек (Выполнение тахеометрической съёмки со станций </a:t>
            </a:r>
            <a:r>
              <a:rPr lang="ru-RU" sz="1400" dirty="0" err="1">
                <a:solidFill>
                  <a:schemeClr val="tx2"/>
                </a:solidFill>
              </a:rPr>
              <a:t>проложения</a:t>
            </a:r>
            <a:r>
              <a:rPr lang="ru-RU" sz="1400" dirty="0">
                <a:solidFill>
                  <a:schemeClr val="tx2"/>
                </a:solidFill>
              </a:rPr>
              <a:t> хода)</a:t>
            </a:r>
          </a:p>
          <a:p>
            <a:pPr marL="228600" lvl="0" indent="-228600" defTabSz="685749">
              <a:spcBef>
                <a:spcPts val="300"/>
              </a:spcBef>
              <a:spcAft>
                <a:spcPts val="300"/>
              </a:spcAft>
              <a:buClr>
                <a:schemeClr val="accent1"/>
              </a:buClr>
              <a:buFont typeface="Wingdings" panose="05000000000000000000" pitchFamily="2" charset="2"/>
              <a:buChar char="§"/>
            </a:pPr>
            <a:r>
              <a:rPr lang="ru-RU" sz="1400" dirty="0">
                <a:solidFill>
                  <a:schemeClr val="tx2"/>
                </a:solidFill>
              </a:rPr>
              <a:t>По окончанию станции, возможность оценить качество приемов </a:t>
            </a:r>
          </a:p>
          <a:p>
            <a:pPr marL="228600" lvl="0" indent="-228600" defTabSz="685749">
              <a:spcBef>
                <a:spcPts val="300"/>
              </a:spcBef>
              <a:spcAft>
                <a:spcPts val="300"/>
              </a:spcAft>
              <a:buClr>
                <a:schemeClr val="accent1"/>
              </a:buClr>
              <a:buFont typeface="Wingdings" panose="05000000000000000000" pitchFamily="2" charset="2"/>
              <a:buChar char="§"/>
            </a:pPr>
            <a:r>
              <a:rPr lang="ru-RU" sz="1400" dirty="0">
                <a:solidFill>
                  <a:schemeClr val="tx2"/>
                </a:solidFill>
              </a:rPr>
              <a:t>Уравнивание хода непосредственно в поле (определение невязок) </a:t>
            </a:r>
          </a:p>
          <a:p>
            <a:pPr marL="228600" lvl="0" indent="-228600" defTabSz="685749">
              <a:spcBef>
                <a:spcPts val="300"/>
              </a:spcBef>
              <a:spcAft>
                <a:spcPts val="300"/>
              </a:spcAft>
              <a:buClr>
                <a:schemeClr val="accent1"/>
              </a:buClr>
              <a:buFont typeface="Wingdings" panose="05000000000000000000" pitchFamily="2" charset="2"/>
              <a:buChar char="§"/>
            </a:pPr>
            <a:r>
              <a:rPr lang="ru-RU" sz="1400" dirty="0">
                <a:solidFill>
                  <a:schemeClr val="tx2"/>
                </a:solidFill>
              </a:rPr>
              <a:t>Создание отчета на базе форматного файла</a:t>
            </a:r>
          </a:p>
        </p:txBody>
      </p:sp>
      <p:sp>
        <p:nvSpPr>
          <p:cNvPr id="14" name="Заголовок 13">
            <a:extLst>
              <a:ext uri="{FF2B5EF4-FFF2-40B4-BE49-F238E27FC236}">
                <a16:creationId xmlns:a16="http://schemas.microsoft.com/office/drawing/2014/main" id="{CCB42FB8-01B6-4C26-B67B-6E9F6A0C0E32}"/>
              </a:ext>
            </a:extLst>
          </p:cNvPr>
          <p:cNvSpPr>
            <a:spLocks noGrp="1"/>
          </p:cNvSpPr>
          <p:nvPr>
            <p:ph type="title"/>
          </p:nvPr>
        </p:nvSpPr>
        <p:spPr/>
        <p:txBody>
          <a:bodyPr/>
          <a:lstStyle/>
          <a:p>
            <a:r>
              <a:rPr lang="ru-RU" dirty="0"/>
              <a:t>Приложение «Ход»</a:t>
            </a:r>
          </a:p>
        </p:txBody>
      </p:sp>
    </p:spTree>
    <p:extLst>
      <p:ext uri="{BB962C8B-B14F-4D97-AF65-F5344CB8AC3E}">
        <p14:creationId xmlns:p14="http://schemas.microsoft.com/office/powerpoint/2010/main" val="11527280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85C3BCBB-3181-4590-9BF6-0B78206561BC}"/>
              </a:ext>
            </a:extLst>
          </p:cNvPr>
          <p:cNvGraphicFramePr>
            <a:graphicFrameLocks noGrp="1"/>
          </p:cNvGraphicFramePr>
          <p:nvPr>
            <p:extLst>
              <p:ext uri="{D42A27DB-BD31-4B8C-83A1-F6EECF244321}">
                <p14:modId xmlns:p14="http://schemas.microsoft.com/office/powerpoint/2010/main" val="1346778583"/>
              </p:ext>
            </p:extLst>
          </p:nvPr>
        </p:nvGraphicFramePr>
        <p:xfrm>
          <a:off x="292101" y="1373304"/>
          <a:ext cx="10180949" cy="4683275"/>
        </p:xfrm>
        <a:graphic>
          <a:graphicData uri="http://schemas.openxmlformats.org/drawingml/2006/table">
            <a:tbl>
              <a:tblPr firstRow="1" firstCol="1" bandRow="1">
                <a:tableStyleId>{5C22544A-7EE6-4342-B048-85BDC9FD1C3A}</a:tableStyleId>
              </a:tblPr>
              <a:tblGrid>
                <a:gridCol w="2006599">
                  <a:extLst>
                    <a:ext uri="{9D8B030D-6E8A-4147-A177-3AD203B41FA5}">
                      <a16:colId xmlns:a16="http://schemas.microsoft.com/office/drawing/2014/main" val="3341047604"/>
                    </a:ext>
                  </a:extLst>
                </a:gridCol>
                <a:gridCol w="5359400">
                  <a:extLst>
                    <a:ext uri="{9D8B030D-6E8A-4147-A177-3AD203B41FA5}">
                      <a16:colId xmlns:a16="http://schemas.microsoft.com/office/drawing/2014/main" val="2043143983"/>
                    </a:ext>
                  </a:extLst>
                </a:gridCol>
                <a:gridCol w="2814950">
                  <a:extLst>
                    <a:ext uri="{9D8B030D-6E8A-4147-A177-3AD203B41FA5}">
                      <a16:colId xmlns:a16="http://schemas.microsoft.com/office/drawing/2014/main" val="1568318477"/>
                    </a:ext>
                  </a:extLst>
                </a:gridCol>
              </a:tblGrid>
              <a:tr h="155503">
                <a:tc>
                  <a:txBody>
                    <a:bodyPr/>
                    <a:lstStyle/>
                    <a:p>
                      <a:pPr marL="457200" algn="ctr">
                        <a:lnSpc>
                          <a:spcPct val="107000"/>
                        </a:lnSpc>
                        <a:spcAft>
                          <a:spcPts val="0"/>
                        </a:spcAft>
                      </a:pPr>
                      <a:r>
                        <a:rPr lang="ru-RU" sz="1050" dirty="0">
                          <a:effectLst/>
                        </a:rPr>
                        <a:t>Фишка</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ctr">
                        <a:lnSpc>
                          <a:spcPct val="107000"/>
                        </a:lnSpc>
                        <a:spcAft>
                          <a:spcPts val="0"/>
                        </a:spcAft>
                      </a:pPr>
                      <a:r>
                        <a:rPr lang="ru-RU" sz="1050" dirty="0">
                          <a:effectLst/>
                        </a:rPr>
                        <a:t>Преимущество</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ctr">
                        <a:lnSpc>
                          <a:spcPct val="107000"/>
                        </a:lnSpc>
                        <a:spcAft>
                          <a:spcPts val="0"/>
                        </a:spcAft>
                      </a:pPr>
                      <a:r>
                        <a:rPr lang="ru-RU" sz="1050" dirty="0">
                          <a:effectLst/>
                        </a:rPr>
                        <a:t>Ценность</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extLst>
                  <a:ext uri="{0D108BD9-81ED-4DB2-BD59-A6C34878D82A}">
                    <a16:rowId xmlns:a16="http://schemas.microsoft.com/office/drawing/2014/main" val="952716007"/>
                  </a:ext>
                </a:extLst>
              </a:tr>
              <a:tr h="1642369">
                <a:tc>
                  <a:txBody>
                    <a:bodyPr/>
                    <a:lstStyle/>
                    <a:p>
                      <a:pPr marL="457200" algn="just">
                        <a:lnSpc>
                          <a:spcPct val="107000"/>
                        </a:lnSpc>
                        <a:spcAft>
                          <a:spcPts val="0"/>
                        </a:spcAft>
                      </a:pPr>
                      <a:r>
                        <a:rPr lang="ru-RU" sz="1050" dirty="0">
                          <a:effectLst/>
                        </a:rPr>
                        <a:t>Уравнивание хода сразу в приборе</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just">
                        <a:lnSpc>
                          <a:spcPct val="107000"/>
                        </a:lnSpc>
                        <a:spcAft>
                          <a:spcPts val="0"/>
                        </a:spcAft>
                      </a:pPr>
                      <a:r>
                        <a:rPr lang="ru-RU" sz="1050" dirty="0">
                          <a:effectLst/>
                        </a:rPr>
                        <a:t>Инструментарий прикладной программы позволяет прокладывать и впоследствии уравнивать полученный теодолитный ход.</a:t>
                      </a:r>
                    </a:p>
                    <a:p>
                      <a:pPr marL="457200" algn="just">
                        <a:lnSpc>
                          <a:spcPct val="107000"/>
                        </a:lnSpc>
                        <a:spcAft>
                          <a:spcPts val="0"/>
                        </a:spcAft>
                      </a:pPr>
                      <a:r>
                        <a:rPr lang="ru-RU" sz="1050" dirty="0">
                          <a:effectLst/>
                        </a:rPr>
                        <a:t>Во время уравнивания вычисляются </a:t>
                      </a:r>
                      <a:r>
                        <a:rPr lang="ru-RU" sz="1050" dirty="0" err="1">
                          <a:effectLst/>
                        </a:rPr>
                        <a:t>нивязки</a:t>
                      </a:r>
                      <a:r>
                        <a:rPr lang="ru-RU" sz="1050" dirty="0">
                          <a:effectLst/>
                        </a:rPr>
                        <a:t> хода и распределяются по станциям в зависимости от настроек</a:t>
                      </a:r>
                    </a:p>
                    <a:p>
                      <a:pPr marL="457200" algn="just">
                        <a:lnSpc>
                          <a:spcPct val="107000"/>
                        </a:lnSpc>
                        <a:spcAft>
                          <a:spcPts val="0"/>
                        </a:spcAft>
                      </a:pPr>
                      <a:r>
                        <a:rPr lang="ru-RU" sz="1050" dirty="0">
                          <a:effectLst/>
                        </a:rPr>
                        <a:t>В итоге мы получаем уравненное ПВО для выполнения последующих рабочих задач: Съёмка. Разбивка и т.п. То есть нам не нужно возвращаться в офис и уравнивать ход, а потом снова возвращаться на площадку и выполнять, например, разбивку</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just">
                        <a:lnSpc>
                          <a:spcPct val="107000"/>
                        </a:lnSpc>
                        <a:spcAft>
                          <a:spcPts val="0"/>
                        </a:spcAft>
                      </a:pPr>
                      <a:r>
                        <a:rPr lang="ru-RU" sz="1050" dirty="0">
                          <a:effectLst/>
                        </a:rPr>
                        <a:t>Экономия затрат на логистике поле-офис-поле</a:t>
                      </a:r>
                    </a:p>
                    <a:p>
                      <a:pPr marL="457200" algn="just">
                        <a:lnSpc>
                          <a:spcPct val="107000"/>
                        </a:lnSpc>
                        <a:spcAft>
                          <a:spcPts val="0"/>
                        </a:spcAft>
                      </a:pPr>
                      <a:r>
                        <a:rPr lang="ru-RU" sz="1050" dirty="0">
                          <a:effectLst/>
                        </a:rPr>
                        <a:t>Экономия времени и, как результат, рост производительности полевых бригад</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extLst>
                  <a:ext uri="{0D108BD9-81ED-4DB2-BD59-A6C34878D82A}">
                    <a16:rowId xmlns:a16="http://schemas.microsoft.com/office/drawing/2014/main" val="1164511586"/>
                  </a:ext>
                </a:extLst>
              </a:tr>
              <a:tr h="1093065">
                <a:tc>
                  <a:txBody>
                    <a:bodyPr/>
                    <a:lstStyle/>
                    <a:p>
                      <a:pPr marL="457200" algn="just">
                        <a:lnSpc>
                          <a:spcPct val="107000"/>
                        </a:lnSpc>
                        <a:spcAft>
                          <a:spcPts val="0"/>
                        </a:spcAft>
                      </a:pPr>
                      <a:r>
                        <a:rPr lang="ru-RU" sz="1050">
                          <a:effectLst/>
                        </a:rPr>
                        <a:t>Тахеометрическая съёмка в процессе проложения хода</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just">
                        <a:lnSpc>
                          <a:spcPct val="107000"/>
                        </a:lnSpc>
                        <a:spcAft>
                          <a:spcPts val="0"/>
                        </a:spcAft>
                      </a:pPr>
                      <a:r>
                        <a:rPr lang="ru-RU" sz="1050">
                          <a:effectLst/>
                        </a:rPr>
                        <a:t>При проложении хода есть возможность выполнять съёмку «боковых точек» (вести тахеометрическую съёмку). Это позволяет полномасштабную съёмку объекта, с последующим уравниванием хода и всех точек тахеометрии</a:t>
                      </a:r>
                    </a:p>
                    <a:p>
                      <a:pPr marL="457200" algn="just">
                        <a:lnSpc>
                          <a:spcPct val="107000"/>
                        </a:lnSpc>
                        <a:spcAft>
                          <a:spcPts val="0"/>
                        </a:spcAft>
                      </a:pPr>
                      <a:r>
                        <a:rPr lang="ru-RU" sz="1050">
                          <a:effectLst/>
                        </a:rPr>
                        <a:t>Полный комплекс работ за один «проход»</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just">
                        <a:lnSpc>
                          <a:spcPct val="107000"/>
                        </a:lnSpc>
                        <a:spcAft>
                          <a:spcPts val="0"/>
                        </a:spcAft>
                      </a:pPr>
                      <a:r>
                        <a:rPr lang="ru-RU" sz="1050">
                          <a:effectLst/>
                        </a:rPr>
                        <a:t>Повышение производительности.</a:t>
                      </a:r>
                    </a:p>
                    <a:p>
                      <a:pPr marL="457200" algn="just">
                        <a:lnSpc>
                          <a:spcPct val="107000"/>
                        </a:lnSpc>
                        <a:spcAft>
                          <a:spcPts val="0"/>
                        </a:spcAft>
                      </a:pPr>
                      <a:r>
                        <a:rPr lang="ru-RU" sz="1050">
                          <a:effectLst/>
                        </a:rPr>
                        <a:t>Сокращение расходов на полевые работы.</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extLst>
                  <a:ext uri="{0D108BD9-81ED-4DB2-BD59-A6C34878D82A}">
                    <a16:rowId xmlns:a16="http://schemas.microsoft.com/office/drawing/2014/main" val="1927270020"/>
                  </a:ext>
                </a:extLst>
              </a:tr>
              <a:tr h="1785281">
                <a:tc>
                  <a:txBody>
                    <a:bodyPr/>
                    <a:lstStyle/>
                    <a:p>
                      <a:pPr marL="457200" algn="just">
                        <a:lnSpc>
                          <a:spcPct val="107000"/>
                        </a:lnSpc>
                        <a:spcAft>
                          <a:spcPts val="0"/>
                        </a:spcAft>
                      </a:pPr>
                      <a:r>
                        <a:rPr lang="ru-RU" sz="1050">
                          <a:effectLst/>
                        </a:rPr>
                        <a:t>Настройка последовательности наблюдений</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just">
                        <a:lnSpc>
                          <a:spcPct val="107000"/>
                        </a:lnSpc>
                        <a:spcAft>
                          <a:spcPts val="0"/>
                        </a:spcAft>
                      </a:pPr>
                      <a:r>
                        <a:rPr lang="ru-RU" sz="1050">
                          <a:effectLst/>
                        </a:rPr>
                        <a:t>Возможность настройки последовательности наблюдений на станциях хода. Прибор будет подсказывать пользователю необходимые действия на станциях.</a:t>
                      </a:r>
                    </a:p>
                    <a:p>
                      <a:pPr marL="457200" algn="just">
                        <a:lnSpc>
                          <a:spcPct val="107000"/>
                        </a:lnSpc>
                        <a:spcAft>
                          <a:spcPts val="0"/>
                        </a:spcAft>
                      </a:pPr>
                      <a:r>
                        <a:rPr lang="ru-RU" sz="1050">
                          <a:effectLst/>
                        </a:rPr>
                        <a:t>При работе с моторизированными прибора, инструмент будет автоматически менять круг, ускоряя процесс установки станции и проложения хода.</a:t>
                      </a:r>
                      <a:endParaRPr lang="ru-RU" sz="105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tc>
                  <a:txBody>
                    <a:bodyPr/>
                    <a:lstStyle/>
                    <a:p>
                      <a:pPr marL="457200" algn="just">
                        <a:lnSpc>
                          <a:spcPct val="107000"/>
                        </a:lnSpc>
                        <a:spcAft>
                          <a:spcPts val="0"/>
                        </a:spcAft>
                      </a:pPr>
                      <a:r>
                        <a:rPr lang="ru-RU" sz="1050" dirty="0">
                          <a:effectLst/>
                        </a:rPr>
                        <a:t>Минимизация ошибок человеческого фактора на последовательность выполнения работ.</a:t>
                      </a:r>
                    </a:p>
                    <a:p>
                      <a:pPr marL="457200" algn="just">
                        <a:lnSpc>
                          <a:spcPct val="107000"/>
                        </a:lnSpc>
                        <a:spcAft>
                          <a:spcPts val="0"/>
                        </a:spcAft>
                      </a:pPr>
                      <a:r>
                        <a:rPr lang="ru-RU" sz="1050" dirty="0">
                          <a:effectLst/>
                        </a:rPr>
                        <a:t>При работе с моторизированным прибором, исключается ошибка наведения и ускоряется процесс съёмки за счёт отсутствия необходимости наводиться вручную и менять круг.</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42256" marR="42256" marT="0" marB="0"/>
                </a:tc>
                <a:extLst>
                  <a:ext uri="{0D108BD9-81ED-4DB2-BD59-A6C34878D82A}">
                    <a16:rowId xmlns:a16="http://schemas.microsoft.com/office/drawing/2014/main" val="437320242"/>
                  </a:ext>
                </a:extLst>
              </a:tr>
            </a:tbl>
          </a:graphicData>
        </a:graphic>
      </p:graphicFrame>
      <p:pic>
        <p:nvPicPr>
          <p:cNvPr id="7" name="Рисунок 6">
            <a:extLst>
              <a:ext uri="{FF2B5EF4-FFF2-40B4-BE49-F238E27FC236}">
                <a16:creationId xmlns:a16="http://schemas.microsoft.com/office/drawing/2014/main" id="{C27E48E7-2C90-4914-9B4B-A798B78AAC8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561950" y="610921"/>
            <a:ext cx="1446530" cy="1134110"/>
          </a:xfrm>
          <a:prstGeom prst="rect">
            <a:avLst/>
          </a:prstGeom>
          <a:ln>
            <a:noFill/>
          </a:ln>
          <a:effectLst>
            <a:outerShdw blurRad="292100" dist="139700" dir="2700000" algn="tl" rotWithShape="0">
              <a:srgbClr val="333333">
                <a:alpha val="65000"/>
              </a:srgbClr>
            </a:outerShdw>
          </a:effectLst>
        </p:spPr>
      </p:pic>
      <p:sp>
        <p:nvSpPr>
          <p:cNvPr id="9" name="Заголовок 8">
            <a:extLst>
              <a:ext uri="{FF2B5EF4-FFF2-40B4-BE49-F238E27FC236}">
                <a16:creationId xmlns:a16="http://schemas.microsoft.com/office/drawing/2014/main" id="{72A714CD-36C6-43F7-AA93-AF42BFA611B1}"/>
              </a:ext>
            </a:extLst>
          </p:cNvPr>
          <p:cNvSpPr>
            <a:spLocks noGrp="1"/>
          </p:cNvSpPr>
          <p:nvPr>
            <p:ph type="title"/>
          </p:nvPr>
        </p:nvSpPr>
        <p:spPr/>
        <p:txBody>
          <a:bodyPr/>
          <a:lstStyle/>
          <a:p>
            <a:r>
              <a:rPr lang="ru-RU" dirty="0"/>
              <a:t>Приложение «Ход»</a:t>
            </a:r>
          </a:p>
        </p:txBody>
      </p:sp>
    </p:spTree>
    <p:extLst>
      <p:ext uri="{BB962C8B-B14F-4D97-AF65-F5344CB8AC3E}">
        <p14:creationId xmlns:p14="http://schemas.microsoft.com/office/powerpoint/2010/main" val="21000014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933575" y="2828835"/>
            <a:ext cx="8324850" cy="1200329"/>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Вынос проекта в натуру и контроль при строительстве дорог</a:t>
            </a:r>
          </a:p>
        </p:txBody>
      </p:sp>
    </p:spTree>
    <p:extLst>
      <p:ext uri="{BB962C8B-B14F-4D97-AF65-F5344CB8AC3E}">
        <p14:creationId xmlns:p14="http://schemas.microsoft.com/office/powerpoint/2010/main" val="275421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1B36F05-D24B-4CC3-A0E3-1F8DB424657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7526" y="1370301"/>
            <a:ext cx="1112520" cy="874395"/>
          </a:xfrm>
          <a:prstGeom prst="rect">
            <a:avLst/>
          </a:prstGeom>
          <a:ln w="19050">
            <a:solidFill>
              <a:srgbClr val="0070C0"/>
            </a:solidFill>
          </a:ln>
        </p:spPr>
      </p:pic>
      <p:pic>
        <p:nvPicPr>
          <p:cNvPr id="3" name="Рисунок 2">
            <a:extLst>
              <a:ext uri="{FF2B5EF4-FFF2-40B4-BE49-F238E27FC236}">
                <a16:creationId xmlns:a16="http://schemas.microsoft.com/office/drawing/2014/main" id="{84CD38B5-2E57-4DE9-B623-85D9562157C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939804" y="1434421"/>
            <a:ext cx="1112520" cy="874395"/>
          </a:xfrm>
          <a:prstGeom prst="rect">
            <a:avLst/>
          </a:prstGeom>
          <a:ln w="19050">
            <a:solidFill>
              <a:srgbClr val="0070C0"/>
            </a:solidFill>
          </a:ln>
        </p:spPr>
      </p:pic>
      <p:sp>
        <p:nvSpPr>
          <p:cNvPr id="10" name="Прямоугольник 9">
            <a:extLst>
              <a:ext uri="{FF2B5EF4-FFF2-40B4-BE49-F238E27FC236}">
                <a16:creationId xmlns:a16="http://schemas.microsoft.com/office/drawing/2014/main" id="{380380D9-9993-4F93-A1B6-3EE8A2A6EE44}"/>
              </a:ext>
            </a:extLst>
          </p:cNvPr>
          <p:cNvSpPr/>
          <p:nvPr/>
        </p:nvSpPr>
        <p:spPr>
          <a:xfrm>
            <a:off x="3166922" y="1370301"/>
            <a:ext cx="4878580" cy="336631"/>
          </a:xfrm>
          <a:prstGeom prst="rect">
            <a:avLst/>
          </a:prstGeom>
        </p:spPr>
        <p:txBody>
          <a:bodyPr wrap="none">
            <a:spAutoFit/>
          </a:bodyPr>
          <a:lstStyle/>
          <a:p>
            <a:pPr algn="just">
              <a:lnSpc>
                <a:spcPct val="107000"/>
              </a:lnSpc>
              <a:spcAft>
                <a:spcPts val="800"/>
              </a:spcAft>
            </a:pPr>
            <a:r>
              <a:rPr lang="ru-RU" sz="1600" dirty="0">
                <a:solidFill>
                  <a:srgbClr val="545559"/>
                </a:solidFill>
              </a:rPr>
              <a:t>Данная программа состоит из двух приложений: </a:t>
            </a:r>
          </a:p>
        </p:txBody>
      </p:sp>
      <p:sp>
        <p:nvSpPr>
          <p:cNvPr id="11" name="Прямоугольник 10">
            <a:extLst>
              <a:ext uri="{FF2B5EF4-FFF2-40B4-BE49-F238E27FC236}">
                <a16:creationId xmlns:a16="http://schemas.microsoft.com/office/drawing/2014/main" id="{CD0A7738-BD54-4A31-856A-2A907759633E}"/>
              </a:ext>
            </a:extLst>
          </p:cNvPr>
          <p:cNvSpPr/>
          <p:nvPr/>
        </p:nvSpPr>
        <p:spPr>
          <a:xfrm>
            <a:off x="2184283" y="1698502"/>
            <a:ext cx="2811262" cy="598369"/>
          </a:xfrm>
          <a:prstGeom prst="rect">
            <a:avLst/>
          </a:prstGeom>
        </p:spPr>
        <p:txBody>
          <a:bodyPr wrap="square">
            <a:spAutoFit/>
          </a:bodyPr>
          <a:lstStyle/>
          <a:p>
            <a:pPr algn="just">
              <a:lnSpc>
                <a:spcPct val="107000"/>
              </a:lnSpc>
              <a:spcAft>
                <a:spcPts val="800"/>
              </a:spcAft>
            </a:pPr>
            <a:r>
              <a:rPr lang="ru-RU" sz="1050" dirty="0">
                <a:solidFill>
                  <a:srgbClr val="545559"/>
                </a:solidFill>
              </a:rPr>
              <a:t>Вынос дороги предназначен для выноса и закрепления на местности элементов дороги во время строительства.</a:t>
            </a:r>
          </a:p>
        </p:txBody>
      </p:sp>
      <p:sp>
        <p:nvSpPr>
          <p:cNvPr id="12" name="Стрелка: вправо 11">
            <a:extLst>
              <a:ext uri="{FF2B5EF4-FFF2-40B4-BE49-F238E27FC236}">
                <a16:creationId xmlns:a16="http://schemas.microsoft.com/office/drawing/2014/main" id="{BDA0A39F-847D-427B-8134-2F64D1C55B9C}"/>
              </a:ext>
            </a:extLst>
          </p:cNvPr>
          <p:cNvSpPr/>
          <p:nvPr/>
        </p:nvSpPr>
        <p:spPr>
          <a:xfrm rot="10800000">
            <a:off x="1571347" y="1889989"/>
            <a:ext cx="491529" cy="1696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260DCCFB-0D11-4F4B-B1C7-B4BD92057AA4}"/>
              </a:ext>
            </a:extLst>
          </p:cNvPr>
          <p:cNvSpPr/>
          <p:nvPr/>
        </p:nvSpPr>
        <p:spPr>
          <a:xfrm>
            <a:off x="5400583" y="1690698"/>
            <a:ext cx="3625499" cy="771237"/>
          </a:xfrm>
          <a:prstGeom prst="rect">
            <a:avLst/>
          </a:prstGeom>
        </p:spPr>
        <p:txBody>
          <a:bodyPr wrap="square">
            <a:spAutoFit/>
          </a:bodyPr>
          <a:lstStyle/>
          <a:p>
            <a:pPr algn="just">
              <a:lnSpc>
                <a:spcPct val="107000"/>
              </a:lnSpc>
              <a:spcAft>
                <a:spcPts val="800"/>
              </a:spcAft>
            </a:pPr>
            <a:r>
              <a:rPr lang="ru-RU" sz="1050" dirty="0">
                <a:solidFill>
                  <a:srgbClr val="545559"/>
                </a:solidFill>
              </a:rPr>
              <a:t>Контроль дорог позволяют выполнять исполнительную съемку элементов дороги, сравнивать полученные результаты с исходными данными. </a:t>
            </a:r>
          </a:p>
        </p:txBody>
      </p:sp>
      <p:sp>
        <p:nvSpPr>
          <p:cNvPr id="15" name="Стрелка: вправо 14">
            <a:extLst>
              <a:ext uri="{FF2B5EF4-FFF2-40B4-BE49-F238E27FC236}">
                <a16:creationId xmlns:a16="http://schemas.microsoft.com/office/drawing/2014/main" id="{7421F9C4-A1FE-4E0A-966B-6E770899BDF5}"/>
              </a:ext>
            </a:extLst>
          </p:cNvPr>
          <p:cNvSpPr/>
          <p:nvPr/>
        </p:nvSpPr>
        <p:spPr>
          <a:xfrm>
            <a:off x="9026082" y="1912871"/>
            <a:ext cx="491529" cy="1696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Рисунок 15">
            <a:extLst>
              <a:ext uri="{FF2B5EF4-FFF2-40B4-BE49-F238E27FC236}">
                <a16:creationId xmlns:a16="http://schemas.microsoft.com/office/drawing/2014/main" id="{B00C46C5-85C6-4D52-80A9-EFB4FDB53281}"/>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55838" y="2630213"/>
            <a:ext cx="3056890" cy="1833880"/>
          </a:xfrm>
          <a:prstGeom prst="rect">
            <a:avLst/>
          </a:prstGeom>
          <a:ln w="19050">
            <a:solidFill>
              <a:srgbClr val="0070C0"/>
            </a:solidFill>
          </a:ln>
        </p:spPr>
      </p:pic>
      <p:pic>
        <p:nvPicPr>
          <p:cNvPr id="17" name="Рисунок 16">
            <a:extLst>
              <a:ext uri="{FF2B5EF4-FFF2-40B4-BE49-F238E27FC236}">
                <a16:creationId xmlns:a16="http://schemas.microsoft.com/office/drawing/2014/main" id="{C78B0879-B910-406F-8EB1-0FD656BA8F85}"/>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133547" y="4163223"/>
            <a:ext cx="3056890" cy="1833880"/>
          </a:xfrm>
          <a:prstGeom prst="rect">
            <a:avLst/>
          </a:prstGeom>
          <a:ln w="19050">
            <a:solidFill>
              <a:srgbClr val="0070C0"/>
            </a:solidFill>
          </a:ln>
        </p:spPr>
      </p:pic>
      <p:pic>
        <p:nvPicPr>
          <p:cNvPr id="18" name="Рисунок 17">
            <a:extLst>
              <a:ext uri="{FF2B5EF4-FFF2-40B4-BE49-F238E27FC236}">
                <a16:creationId xmlns:a16="http://schemas.microsoft.com/office/drawing/2014/main" id="{ACC38137-4F6F-435B-BEB9-DD404DBF7321}"/>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4274591" y="2588141"/>
            <a:ext cx="3056890" cy="1833880"/>
          </a:xfrm>
          <a:prstGeom prst="rect">
            <a:avLst/>
          </a:prstGeom>
          <a:ln w="19050">
            <a:solidFill>
              <a:srgbClr val="0070C0"/>
            </a:solidFill>
          </a:ln>
        </p:spPr>
      </p:pic>
      <p:pic>
        <p:nvPicPr>
          <p:cNvPr id="19" name="Рисунок 18">
            <a:extLst>
              <a:ext uri="{FF2B5EF4-FFF2-40B4-BE49-F238E27FC236}">
                <a16:creationId xmlns:a16="http://schemas.microsoft.com/office/drawing/2014/main" id="{7A548BB1-A783-430C-BEDD-0F4766A5CC60}"/>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4743460" y="4162096"/>
            <a:ext cx="3054350" cy="1832610"/>
          </a:xfrm>
          <a:prstGeom prst="rect">
            <a:avLst/>
          </a:prstGeom>
          <a:ln w="19050">
            <a:solidFill>
              <a:srgbClr val="0070C0"/>
            </a:solidFill>
          </a:ln>
        </p:spPr>
      </p:pic>
      <p:pic>
        <p:nvPicPr>
          <p:cNvPr id="20" name="Рисунок 19">
            <a:extLst>
              <a:ext uri="{FF2B5EF4-FFF2-40B4-BE49-F238E27FC236}">
                <a16:creationId xmlns:a16="http://schemas.microsoft.com/office/drawing/2014/main" id="{539D6EA3-0416-4A71-A0F6-A83321F54CED}"/>
              </a:ext>
            </a:extLst>
          </p:cNvPr>
          <p:cNvPicPr/>
          <p:nvPr/>
        </p:nvPicPr>
        <p:blipFill>
          <a:blip r:embed="rId9">
            <a:extLst>
              <a:ext uri="{28A0092B-C50C-407E-A947-70E740481C1C}">
                <a14:useLocalDpi xmlns:a14="http://schemas.microsoft.com/office/drawing/2010/main" val="0"/>
              </a:ext>
            </a:extLst>
          </a:blip>
          <a:stretch>
            <a:fillRect/>
          </a:stretch>
        </p:blipFill>
        <p:spPr>
          <a:xfrm>
            <a:off x="7900548" y="2600238"/>
            <a:ext cx="3054350" cy="1900598"/>
          </a:xfrm>
          <a:prstGeom prst="rect">
            <a:avLst/>
          </a:prstGeom>
          <a:ln w="19050">
            <a:solidFill>
              <a:srgbClr val="0070C0"/>
            </a:solidFill>
          </a:ln>
        </p:spPr>
      </p:pic>
      <p:pic>
        <p:nvPicPr>
          <p:cNvPr id="21" name="Рисунок 20">
            <a:extLst>
              <a:ext uri="{FF2B5EF4-FFF2-40B4-BE49-F238E27FC236}">
                <a16:creationId xmlns:a16="http://schemas.microsoft.com/office/drawing/2014/main" id="{A1C6AFC0-56FC-4916-A7BA-0C19D7DF3240}"/>
              </a:ext>
            </a:extLst>
          </p:cNvPr>
          <p:cNvPicPr/>
          <p:nvPr/>
        </p:nvPicPr>
        <p:blipFill>
          <a:blip r:embed="rId10">
            <a:extLst>
              <a:ext uri="{28A0092B-C50C-407E-A947-70E740481C1C}">
                <a14:useLocalDpi xmlns:a14="http://schemas.microsoft.com/office/drawing/2010/main" val="0"/>
              </a:ext>
            </a:extLst>
          </a:blip>
          <a:stretch>
            <a:fillRect/>
          </a:stretch>
        </p:blipFill>
        <p:spPr>
          <a:xfrm>
            <a:off x="8478719" y="4162096"/>
            <a:ext cx="2922171" cy="1832611"/>
          </a:xfrm>
          <a:prstGeom prst="rect">
            <a:avLst/>
          </a:prstGeom>
          <a:ln w="19050">
            <a:solidFill>
              <a:srgbClr val="0070C0"/>
            </a:solidFill>
          </a:ln>
        </p:spPr>
      </p:pic>
      <p:sp>
        <p:nvSpPr>
          <p:cNvPr id="8" name="Заголовок 7">
            <a:extLst>
              <a:ext uri="{FF2B5EF4-FFF2-40B4-BE49-F238E27FC236}">
                <a16:creationId xmlns:a16="http://schemas.microsoft.com/office/drawing/2014/main" id="{EB1374B7-C8AD-4132-9E8F-C12BCBB5781F}"/>
              </a:ext>
            </a:extLst>
          </p:cNvPr>
          <p:cNvSpPr>
            <a:spLocks noGrp="1"/>
          </p:cNvSpPr>
          <p:nvPr>
            <p:ph type="title"/>
          </p:nvPr>
        </p:nvSpPr>
        <p:spPr/>
        <p:txBody>
          <a:bodyPr/>
          <a:lstStyle/>
          <a:p>
            <a:r>
              <a:rPr lang="ru-RU" dirty="0"/>
              <a:t>Вынос проекта в натуру и контроль при строительстве дорог</a:t>
            </a:r>
          </a:p>
        </p:txBody>
      </p:sp>
    </p:spTree>
    <p:extLst>
      <p:ext uri="{BB962C8B-B14F-4D97-AF65-F5344CB8AC3E}">
        <p14:creationId xmlns:p14="http://schemas.microsoft.com/office/powerpoint/2010/main" val="26950883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892CEBC-4842-434E-9054-BC04FC24087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61948" y="1111183"/>
            <a:ext cx="1431925" cy="1112520"/>
          </a:xfrm>
          <a:prstGeom prst="rect">
            <a:avLst/>
          </a:prstGeom>
          <a:ln w="19050">
            <a:solidFill>
              <a:srgbClr val="0070C0"/>
            </a:solidFill>
          </a:ln>
        </p:spPr>
      </p:pic>
      <p:sp>
        <p:nvSpPr>
          <p:cNvPr id="5" name="Rectangle 2">
            <a:extLst>
              <a:ext uri="{FF2B5EF4-FFF2-40B4-BE49-F238E27FC236}">
                <a16:creationId xmlns:a16="http://schemas.microsoft.com/office/drawing/2014/main" id="{7A2F4C6D-5E72-4806-8EBC-3B509EF14D73}"/>
              </a:ext>
            </a:extLst>
          </p:cNvPr>
          <p:cNvSpPr>
            <a:spLocks noChangeArrowheads="1"/>
          </p:cNvSpPr>
          <p:nvPr/>
        </p:nvSpPr>
        <p:spPr bwMode="auto">
          <a:xfrm>
            <a:off x="-802279" y="17654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7" name="Прямоугольник 6">
            <a:extLst>
              <a:ext uri="{FF2B5EF4-FFF2-40B4-BE49-F238E27FC236}">
                <a16:creationId xmlns:a16="http://schemas.microsoft.com/office/drawing/2014/main" id="{E34B4923-7382-4605-AE17-148F789C40BC}"/>
              </a:ext>
            </a:extLst>
          </p:cNvPr>
          <p:cNvSpPr/>
          <p:nvPr/>
        </p:nvSpPr>
        <p:spPr>
          <a:xfrm>
            <a:off x="1873895" y="1368090"/>
            <a:ext cx="3550763" cy="670889"/>
          </a:xfrm>
          <a:prstGeom prst="rect">
            <a:avLst/>
          </a:prstGeom>
        </p:spPr>
        <p:txBody>
          <a:bodyPr wrap="square">
            <a:spAutoFit/>
          </a:bodyPr>
          <a:lstStyle/>
          <a:p>
            <a:pPr>
              <a:lnSpc>
                <a:spcPct val="107000"/>
              </a:lnSpc>
              <a:spcAft>
                <a:spcPts val="800"/>
              </a:spcAft>
            </a:pPr>
            <a:r>
              <a:rPr lang="ru-RU" sz="1200" dirty="0">
                <a:solidFill>
                  <a:srgbClr val="545559"/>
                </a:solidFill>
              </a:rPr>
              <a:t>Это приложение позволяет использовать роботизированные тахеометры в 3</a:t>
            </a:r>
            <a:r>
              <a:rPr lang="en-US" sz="1200" dirty="0">
                <a:solidFill>
                  <a:srgbClr val="545559"/>
                </a:solidFill>
              </a:rPr>
              <a:t>d </a:t>
            </a:r>
            <a:r>
              <a:rPr lang="ru-RU" sz="1200" dirty="0">
                <a:solidFill>
                  <a:srgbClr val="545559"/>
                </a:solidFill>
              </a:rPr>
              <a:t>системах нивелирования </a:t>
            </a:r>
            <a:r>
              <a:rPr lang="en-US" sz="1200" dirty="0">
                <a:solidFill>
                  <a:srgbClr val="545559"/>
                </a:solidFill>
              </a:rPr>
              <a:t>Leica</a:t>
            </a:r>
            <a:r>
              <a:rPr lang="ru-RU" sz="1200" dirty="0">
                <a:solidFill>
                  <a:srgbClr val="545559"/>
                </a:solidFill>
              </a:rPr>
              <a:t>.</a:t>
            </a:r>
          </a:p>
        </p:txBody>
      </p:sp>
      <p:sp>
        <p:nvSpPr>
          <p:cNvPr id="8" name="Прямоугольник 7">
            <a:extLst>
              <a:ext uri="{FF2B5EF4-FFF2-40B4-BE49-F238E27FC236}">
                <a16:creationId xmlns:a16="http://schemas.microsoft.com/office/drawing/2014/main" id="{B6F8A4B2-7125-4202-BE4E-33DE4A7B31B2}"/>
              </a:ext>
            </a:extLst>
          </p:cNvPr>
          <p:cNvSpPr/>
          <p:nvPr/>
        </p:nvSpPr>
        <p:spPr>
          <a:xfrm>
            <a:off x="1873895" y="2342344"/>
            <a:ext cx="4022103" cy="830997"/>
          </a:xfrm>
          <a:prstGeom prst="rect">
            <a:avLst/>
          </a:prstGeom>
        </p:spPr>
        <p:txBody>
          <a:bodyPr wrap="square">
            <a:spAutoFit/>
          </a:bodyPr>
          <a:lstStyle/>
          <a:p>
            <a:r>
              <a:rPr lang="ru-RU" sz="1200" dirty="0">
                <a:solidFill>
                  <a:srgbClr val="545559"/>
                </a:solidFill>
              </a:rPr>
              <a:t>Подключение прибора к 3</a:t>
            </a:r>
            <a:r>
              <a:rPr lang="en-US" sz="1200" dirty="0">
                <a:solidFill>
                  <a:srgbClr val="545559"/>
                </a:solidFill>
              </a:rPr>
              <a:t>D </a:t>
            </a:r>
            <a:r>
              <a:rPr lang="ru-RU" sz="1200" dirty="0">
                <a:solidFill>
                  <a:srgbClr val="545559"/>
                </a:solidFill>
              </a:rPr>
              <a:t>панели на Дорожно-строительной технике, даёт возможность получать данные с тахеометра для управления 3</a:t>
            </a:r>
            <a:r>
              <a:rPr lang="en-US" sz="1200" dirty="0">
                <a:solidFill>
                  <a:srgbClr val="545559"/>
                </a:solidFill>
              </a:rPr>
              <a:t>D </a:t>
            </a:r>
            <a:r>
              <a:rPr lang="ru-RU" sz="1200" dirty="0">
                <a:solidFill>
                  <a:srgbClr val="545559"/>
                </a:solidFill>
              </a:rPr>
              <a:t>системой нивелирования </a:t>
            </a:r>
            <a:r>
              <a:rPr lang="en-US" sz="1200" dirty="0" err="1">
                <a:solidFill>
                  <a:srgbClr val="545559"/>
                </a:solidFill>
              </a:rPr>
              <a:t>Leic</a:t>
            </a:r>
            <a:r>
              <a:rPr lang="ru-RU" sz="1200" dirty="0">
                <a:solidFill>
                  <a:srgbClr val="545559"/>
                </a:solidFill>
              </a:rPr>
              <a:t>а</a:t>
            </a:r>
          </a:p>
        </p:txBody>
      </p:sp>
      <p:pic>
        <p:nvPicPr>
          <p:cNvPr id="10" name="Рисунок 9">
            <a:extLst>
              <a:ext uri="{FF2B5EF4-FFF2-40B4-BE49-F238E27FC236}">
                <a16:creationId xmlns:a16="http://schemas.microsoft.com/office/drawing/2014/main" id="{485C4EED-A7CC-4DAB-88A1-962E5DAF8AD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9615" y="3681576"/>
            <a:ext cx="3505043" cy="2223924"/>
          </a:xfrm>
          <a:prstGeom prst="rect">
            <a:avLst/>
          </a:prstGeom>
          <a:ln w="28575">
            <a:solidFill>
              <a:schemeClr val="accent1"/>
            </a:solidFill>
          </a:ln>
        </p:spPr>
      </p:pic>
      <p:sp>
        <p:nvSpPr>
          <p:cNvPr id="9" name="Прямоугольник 8">
            <a:extLst>
              <a:ext uri="{FF2B5EF4-FFF2-40B4-BE49-F238E27FC236}">
                <a16:creationId xmlns:a16="http://schemas.microsoft.com/office/drawing/2014/main" id="{583C9C0D-CC27-4301-BDBF-50F53CC7E602}"/>
              </a:ext>
            </a:extLst>
          </p:cNvPr>
          <p:cNvSpPr/>
          <p:nvPr/>
        </p:nvSpPr>
        <p:spPr>
          <a:xfrm>
            <a:off x="6411367" y="1368090"/>
            <a:ext cx="5316718" cy="1015663"/>
          </a:xfrm>
          <a:prstGeom prst="rect">
            <a:avLst/>
          </a:prstGeom>
        </p:spPr>
        <p:txBody>
          <a:bodyPr wrap="square">
            <a:spAutoFit/>
          </a:bodyPr>
          <a:lstStyle/>
          <a:p>
            <a:r>
              <a:rPr lang="ru-RU" sz="1200" dirty="0">
                <a:solidFill>
                  <a:srgbClr val="545559"/>
                </a:solidFill>
              </a:rPr>
              <a:t>В приложении имеется автоматический контроль параметров, необходимых для соблюдения точностей при выполнении работ, к примеру, расстояния от тахеометра до машины (для каждого типа машины может быть свой допуск работ), что позволит быть уверенным в правильности их выполнения</a:t>
            </a:r>
          </a:p>
        </p:txBody>
      </p:sp>
      <p:pic>
        <p:nvPicPr>
          <p:cNvPr id="14" name="Рисунок 13">
            <a:extLst>
              <a:ext uri="{FF2B5EF4-FFF2-40B4-BE49-F238E27FC236}">
                <a16:creationId xmlns:a16="http://schemas.microsoft.com/office/drawing/2014/main" id="{B0F2797C-38F1-4C99-9ED8-6EE48BE07A3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411" y="2537641"/>
            <a:ext cx="1999128" cy="1143935"/>
          </a:xfrm>
          <a:prstGeom prst="rect">
            <a:avLst/>
          </a:prstGeom>
          <a:ln w="28575">
            <a:solidFill>
              <a:schemeClr val="accent1"/>
            </a:solidFill>
          </a:ln>
        </p:spPr>
      </p:pic>
      <p:pic>
        <p:nvPicPr>
          <p:cNvPr id="15" name="Рисунок 14">
            <a:extLst>
              <a:ext uri="{FF2B5EF4-FFF2-40B4-BE49-F238E27FC236}">
                <a16:creationId xmlns:a16="http://schemas.microsoft.com/office/drawing/2014/main" id="{53A8E941-7D2E-48D5-964F-52E7EDA14577}"/>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9527" y="2521795"/>
            <a:ext cx="2027087" cy="1159781"/>
          </a:xfrm>
          <a:prstGeom prst="rect">
            <a:avLst/>
          </a:prstGeom>
          <a:ln w="28575">
            <a:solidFill>
              <a:schemeClr val="accent1"/>
            </a:solidFill>
          </a:ln>
        </p:spPr>
      </p:pic>
      <p:sp>
        <p:nvSpPr>
          <p:cNvPr id="11" name="Прямоугольник 10">
            <a:extLst>
              <a:ext uri="{FF2B5EF4-FFF2-40B4-BE49-F238E27FC236}">
                <a16:creationId xmlns:a16="http://schemas.microsoft.com/office/drawing/2014/main" id="{34F83B55-99D7-4940-8332-1098F0F6503E}"/>
              </a:ext>
            </a:extLst>
          </p:cNvPr>
          <p:cNvSpPr/>
          <p:nvPr/>
        </p:nvSpPr>
        <p:spPr>
          <a:xfrm>
            <a:off x="6548759" y="3973075"/>
            <a:ext cx="4901535" cy="670889"/>
          </a:xfrm>
          <a:prstGeom prst="rect">
            <a:avLst/>
          </a:prstGeom>
        </p:spPr>
        <p:txBody>
          <a:bodyPr wrap="square">
            <a:spAutoFit/>
          </a:bodyPr>
          <a:lstStyle/>
          <a:p>
            <a:pPr algn="just">
              <a:lnSpc>
                <a:spcPct val="107000"/>
              </a:lnSpc>
              <a:spcAft>
                <a:spcPts val="800"/>
              </a:spcAft>
            </a:pPr>
            <a:r>
              <a:rPr lang="ru-RU" sz="1200" dirty="0">
                <a:solidFill>
                  <a:srgbClr val="545559"/>
                </a:solidFill>
              </a:rPr>
              <a:t>С помощью приложения можно выполнить калибровку машины и передать ее на 3</a:t>
            </a:r>
            <a:r>
              <a:rPr lang="en-US" sz="1200" dirty="0">
                <a:solidFill>
                  <a:srgbClr val="545559"/>
                </a:solidFill>
              </a:rPr>
              <a:t>D</a:t>
            </a:r>
            <a:r>
              <a:rPr lang="ru-RU" sz="1200" dirty="0">
                <a:solidFill>
                  <a:srgbClr val="545559"/>
                </a:solidFill>
              </a:rPr>
              <a:t>-Панель, для автоматического вычисления параметров геометрии машины.</a:t>
            </a:r>
          </a:p>
        </p:txBody>
      </p:sp>
      <p:pic>
        <p:nvPicPr>
          <p:cNvPr id="17" name="Рисунок 16">
            <a:extLst>
              <a:ext uri="{FF2B5EF4-FFF2-40B4-BE49-F238E27FC236}">
                <a16:creationId xmlns:a16="http://schemas.microsoft.com/office/drawing/2014/main" id="{2E81A141-A06C-42AB-AED6-F63ED9B948AC}"/>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13356" y="4768312"/>
            <a:ext cx="2172342" cy="1259603"/>
          </a:xfrm>
          <a:prstGeom prst="rect">
            <a:avLst/>
          </a:prstGeom>
          <a:ln w="28575">
            <a:solidFill>
              <a:schemeClr val="accent1"/>
            </a:solidFill>
          </a:ln>
        </p:spPr>
      </p:pic>
      <p:sp>
        <p:nvSpPr>
          <p:cNvPr id="13" name="Заголовок 12">
            <a:extLst>
              <a:ext uri="{FF2B5EF4-FFF2-40B4-BE49-F238E27FC236}">
                <a16:creationId xmlns:a16="http://schemas.microsoft.com/office/drawing/2014/main" id="{E22FB1AD-8F95-4D41-A2A9-9AD69F6C53F3}"/>
              </a:ext>
            </a:extLst>
          </p:cNvPr>
          <p:cNvSpPr>
            <a:spLocks noGrp="1"/>
          </p:cNvSpPr>
          <p:nvPr>
            <p:ph type="title"/>
          </p:nvPr>
        </p:nvSpPr>
        <p:spPr/>
        <p:txBody>
          <a:bodyPr/>
          <a:lstStyle/>
          <a:p>
            <a:r>
              <a:rPr lang="ru-RU" dirty="0"/>
              <a:t>Контроль машины</a:t>
            </a:r>
          </a:p>
        </p:txBody>
      </p:sp>
    </p:spTree>
    <p:extLst>
      <p:ext uri="{BB962C8B-B14F-4D97-AF65-F5344CB8AC3E}">
        <p14:creationId xmlns:p14="http://schemas.microsoft.com/office/powerpoint/2010/main" val="15781298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608137" y="2981235"/>
            <a:ext cx="8975726"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Вынос проекта в натуру и контроль тоннеля</a:t>
            </a:r>
          </a:p>
        </p:txBody>
      </p:sp>
    </p:spTree>
    <p:extLst>
      <p:ext uri="{BB962C8B-B14F-4D97-AF65-F5344CB8AC3E}">
        <p14:creationId xmlns:p14="http://schemas.microsoft.com/office/powerpoint/2010/main" val="350175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FBDFBD5-6E19-4A13-994D-D4DD4AE1C8B3}"/>
              </a:ext>
            </a:extLst>
          </p:cNvPr>
          <p:cNvPicPr/>
          <p:nvPr/>
        </p:nvPicPr>
        <p:blipFill rotWithShape="1">
          <a:blip r:embed="rId3">
            <a:extLst>
              <a:ext uri="{28A0092B-C50C-407E-A947-70E740481C1C}">
                <a14:useLocalDpi xmlns:a14="http://schemas.microsoft.com/office/drawing/2010/main" val="0"/>
              </a:ext>
            </a:extLst>
          </a:blip>
          <a:srcRect r="49797" b="11302"/>
          <a:stretch/>
        </p:blipFill>
        <p:spPr bwMode="auto">
          <a:xfrm>
            <a:off x="358452" y="1132224"/>
            <a:ext cx="1257300" cy="1000125"/>
          </a:xfrm>
          <a:prstGeom prst="rect">
            <a:avLst/>
          </a:prstGeom>
          <a:ln w="28575">
            <a:solidFill>
              <a:schemeClr val="accent1"/>
            </a:solidFill>
          </a:ln>
          <a:extLst>
            <a:ext uri="{53640926-AAD7-44D8-BBD7-CCE9431645EC}">
              <a14:shadowObscured xmlns:a14="http://schemas.microsoft.com/office/drawing/2010/main"/>
            </a:ext>
          </a:extLst>
        </p:spPr>
      </p:pic>
      <p:sp>
        <p:nvSpPr>
          <p:cNvPr id="4" name="Прямоугольник 3">
            <a:extLst>
              <a:ext uri="{FF2B5EF4-FFF2-40B4-BE49-F238E27FC236}">
                <a16:creationId xmlns:a16="http://schemas.microsoft.com/office/drawing/2014/main" id="{1F6B1435-356C-4CB6-9773-002AF975A50E}"/>
              </a:ext>
            </a:extLst>
          </p:cNvPr>
          <p:cNvSpPr/>
          <p:nvPr/>
        </p:nvSpPr>
        <p:spPr>
          <a:xfrm>
            <a:off x="1707894" y="1118378"/>
            <a:ext cx="2864528" cy="577081"/>
          </a:xfrm>
          <a:prstGeom prst="rect">
            <a:avLst/>
          </a:prstGeom>
        </p:spPr>
        <p:txBody>
          <a:bodyPr wrap="square">
            <a:spAutoFit/>
          </a:bodyPr>
          <a:lstStyle/>
          <a:p>
            <a:r>
              <a:rPr lang="ru-RU" sz="1050" dirty="0">
                <a:solidFill>
                  <a:srgbClr val="545559"/>
                </a:solidFill>
              </a:rPr>
              <a:t>ВЫНОС ТОННЕЛЯ - приложение для выноса в натуру проектного положения тоннеля с помощью нужного метода</a:t>
            </a:r>
          </a:p>
        </p:txBody>
      </p:sp>
      <p:pic>
        <p:nvPicPr>
          <p:cNvPr id="6" name="Рисунок 5">
            <a:extLst>
              <a:ext uri="{FF2B5EF4-FFF2-40B4-BE49-F238E27FC236}">
                <a16:creationId xmlns:a16="http://schemas.microsoft.com/office/drawing/2014/main" id="{E235006F-3FBC-4AD3-9C4B-E2D8C60ACDEA}"/>
              </a:ext>
            </a:extLst>
          </p:cNvPr>
          <p:cNvPicPr/>
          <p:nvPr/>
        </p:nvPicPr>
        <p:blipFill>
          <a:blip r:embed="rId4">
            <a:extLst>
              <a:ext uri="{28A0092B-C50C-407E-A947-70E740481C1C}">
                <a14:useLocalDpi xmlns:a14="http://schemas.microsoft.com/office/drawing/2010/main" val="0"/>
              </a:ext>
            </a:extLst>
          </a:blip>
          <a:stretch>
            <a:fillRect/>
          </a:stretch>
        </p:blipFill>
        <p:spPr>
          <a:xfrm>
            <a:off x="351142" y="2439810"/>
            <a:ext cx="1933393" cy="1297574"/>
          </a:xfrm>
          <a:prstGeom prst="rect">
            <a:avLst/>
          </a:prstGeom>
          <a:ln w="28575">
            <a:solidFill>
              <a:schemeClr val="accent1"/>
            </a:solidFill>
          </a:ln>
        </p:spPr>
      </p:pic>
      <p:sp>
        <p:nvSpPr>
          <p:cNvPr id="7" name="Прямоугольник 6">
            <a:extLst>
              <a:ext uri="{FF2B5EF4-FFF2-40B4-BE49-F238E27FC236}">
                <a16:creationId xmlns:a16="http://schemas.microsoft.com/office/drawing/2014/main" id="{CF17E602-B276-4B04-96A4-906BF95B28F2}"/>
              </a:ext>
            </a:extLst>
          </p:cNvPr>
          <p:cNvSpPr/>
          <p:nvPr/>
        </p:nvSpPr>
        <p:spPr>
          <a:xfrm>
            <a:off x="2284535" y="2567443"/>
            <a:ext cx="3210757" cy="873829"/>
          </a:xfrm>
          <a:prstGeom prst="rect">
            <a:avLst/>
          </a:prstGeom>
        </p:spPr>
        <p:txBody>
          <a:bodyPr wrap="square">
            <a:spAutoFit/>
          </a:bodyPr>
          <a:lstStyle/>
          <a:p>
            <a:pPr>
              <a:lnSpc>
                <a:spcPct val="107000"/>
              </a:lnSpc>
              <a:spcAft>
                <a:spcPts val="800"/>
              </a:spcAft>
            </a:pPr>
            <a:r>
              <a:rPr lang="ru-RU" sz="1050" dirty="0">
                <a:solidFill>
                  <a:srgbClr val="545559"/>
                </a:solidFill>
              </a:rPr>
              <a:t>Портал тоннеля</a:t>
            </a:r>
          </a:p>
          <a:p>
            <a:pPr>
              <a:lnSpc>
                <a:spcPct val="107000"/>
              </a:lnSpc>
              <a:spcAft>
                <a:spcPts val="800"/>
              </a:spcAft>
            </a:pPr>
            <a:r>
              <a:rPr lang="ru-RU" sz="1050" dirty="0">
                <a:solidFill>
                  <a:srgbClr val="545559"/>
                </a:solidFill>
              </a:rPr>
              <a:t>Данный метод используется для выноса портала тоннеля, относительно проектных элементов.  </a:t>
            </a:r>
          </a:p>
        </p:txBody>
      </p:sp>
      <p:pic>
        <p:nvPicPr>
          <p:cNvPr id="8" name="Рисунок 7">
            <a:extLst>
              <a:ext uri="{FF2B5EF4-FFF2-40B4-BE49-F238E27FC236}">
                <a16:creationId xmlns:a16="http://schemas.microsoft.com/office/drawing/2014/main" id="{CB0FF501-5A2C-4D39-A59C-54EF0E8382AA}"/>
              </a:ext>
            </a:extLst>
          </p:cNvPr>
          <p:cNvPicPr/>
          <p:nvPr/>
        </p:nvPicPr>
        <p:blipFill>
          <a:blip r:embed="rId5">
            <a:extLst>
              <a:ext uri="{28A0092B-C50C-407E-A947-70E740481C1C}">
                <a14:useLocalDpi xmlns:a14="http://schemas.microsoft.com/office/drawing/2010/main" val="0"/>
              </a:ext>
            </a:extLst>
          </a:blip>
          <a:stretch>
            <a:fillRect/>
          </a:stretch>
        </p:blipFill>
        <p:spPr>
          <a:xfrm>
            <a:off x="351142" y="3812246"/>
            <a:ext cx="1933393" cy="1297574"/>
          </a:xfrm>
          <a:prstGeom prst="rect">
            <a:avLst/>
          </a:prstGeom>
          <a:ln w="19050">
            <a:solidFill>
              <a:schemeClr val="accent1"/>
            </a:solidFill>
          </a:ln>
        </p:spPr>
      </p:pic>
      <p:sp>
        <p:nvSpPr>
          <p:cNvPr id="9" name="Прямоугольник 8">
            <a:extLst>
              <a:ext uri="{FF2B5EF4-FFF2-40B4-BE49-F238E27FC236}">
                <a16:creationId xmlns:a16="http://schemas.microsoft.com/office/drawing/2014/main" id="{AE3B73D0-6E58-42F5-9E27-2CD00E36A5F2}"/>
              </a:ext>
            </a:extLst>
          </p:cNvPr>
          <p:cNvSpPr/>
          <p:nvPr/>
        </p:nvSpPr>
        <p:spPr>
          <a:xfrm>
            <a:off x="2340762" y="3885073"/>
            <a:ext cx="2731348" cy="873829"/>
          </a:xfrm>
          <a:prstGeom prst="rect">
            <a:avLst/>
          </a:prstGeom>
        </p:spPr>
        <p:txBody>
          <a:bodyPr wrap="square">
            <a:spAutoFit/>
          </a:bodyPr>
          <a:lstStyle/>
          <a:p>
            <a:pPr>
              <a:lnSpc>
                <a:spcPct val="107000"/>
              </a:lnSpc>
              <a:spcAft>
                <a:spcPts val="800"/>
              </a:spcAft>
            </a:pPr>
            <a:r>
              <a:rPr lang="ru-RU" sz="1050" dirty="0">
                <a:solidFill>
                  <a:srgbClr val="545559"/>
                </a:solidFill>
              </a:rPr>
              <a:t>Профиль тоннеля</a:t>
            </a:r>
          </a:p>
          <a:p>
            <a:pPr>
              <a:lnSpc>
                <a:spcPct val="107000"/>
              </a:lnSpc>
              <a:spcAft>
                <a:spcPts val="800"/>
              </a:spcAft>
            </a:pPr>
            <a:r>
              <a:rPr lang="ru-RU" sz="1050" dirty="0">
                <a:solidFill>
                  <a:srgbClr val="545559"/>
                </a:solidFill>
              </a:rPr>
              <a:t>Этот способ позволит вынести в натуру профиль тоннеля, используя для этого осевую линию и проектный профиль.</a:t>
            </a:r>
          </a:p>
        </p:txBody>
      </p:sp>
      <p:pic>
        <p:nvPicPr>
          <p:cNvPr id="10" name="Рисунок 9">
            <a:extLst>
              <a:ext uri="{FF2B5EF4-FFF2-40B4-BE49-F238E27FC236}">
                <a16:creationId xmlns:a16="http://schemas.microsoft.com/office/drawing/2014/main" id="{4FBDFBD5-6E19-4A13-994D-D4DD4AE1C8B3}"/>
              </a:ext>
            </a:extLst>
          </p:cNvPr>
          <p:cNvPicPr/>
          <p:nvPr/>
        </p:nvPicPr>
        <p:blipFill rotWithShape="1">
          <a:blip r:embed="rId3">
            <a:extLst>
              <a:ext uri="{28A0092B-C50C-407E-A947-70E740481C1C}">
                <a14:useLocalDpi xmlns:a14="http://schemas.microsoft.com/office/drawing/2010/main" val="0"/>
              </a:ext>
            </a:extLst>
          </a:blip>
          <a:srcRect l="48893" b="7751"/>
          <a:stretch/>
        </p:blipFill>
        <p:spPr bwMode="auto">
          <a:xfrm>
            <a:off x="10493406" y="1017767"/>
            <a:ext cx="1279525" cy="1039495"/>
          </a:xfrm>
          <a:prstGeom prst="rect">
            <a:avLst/>
          </a:prstGeom>
          <a:ln w="28575">
            <a:solidFill>
              <a:schemeClr val="accent1"/>
            </a:solidFill>
          </a:ln>
          <a:extLst>
            <a:ext uri="{53640926-AAD7-44D8-BBD7-CCE9431645EC}">
              <a14:shadowObscured xmlns:a14="http://schemas.microsoft.com/office/drawing/2010/main"/>
            </a:ext>
          </a:extLst>
        </p:spPr>
      </p:pic>
      <p:sp>
        <p:nvSpPr>
          <p:cNvPr id="11" name="Прямоугольник 10">
            <a:extLst>
              <a:ext uri="{FF2B5EF4-FFF2-40B4-BE49-F238E27FC236}">
                <a16:creationId xmlns:a16="http://schemas.microsoft.com/office/drawing/2014/main" id="{D43BCCDB-18C3-46F0-8943-688EF98FA4D9}"/>
              </a:ext>
            </a:extLst>
          </p:cNvPr>
          <p:cNvSpPr/>
          <p:nvPr/>
        </p:nvSpPr>
        <p:spPr>
          <a:xfrm>
            <a:off x="6857672" y="1067580"/>
            <a:ext cx="3648711" cy="944105"/>
          </a:xfrm>
          <a:prstGeom prst="rect">
            <a:avLst/>
          </a:prstGeom>
        </p:spPr>
        <p:txBody>
          <a:bodyPr wrap="square">
            <a:spAutoFit/>
          </a:bodyPr>
          <a:lstStyle/>
          <a:p>
            <a:pPr>
              <a:lnSpc>
                <a:spcPct val="107000"/>
              </a:lnSpc>
              <a:spcAft>
                <a:spcPts val="800"/>
              </a:spcAft>
            </a:pPr>
            <a:r>
              <a:rPr lang="ru-RU" sz="1050" dirty="0">
                <a:solidFill>
                  <a:srgbClr val="545559"/>
                </a:solidFill>
              </a:rPr>
              <a:t>КОНТРОЛЬ ТОННЕЛЯ - приложение позволяет выполнить исполнительную съемку тоннеля при помощи нескольких методов, с последующей проверкой относительно проектных данных (осевой линии, сечения).</a:t>
            </a:r>
          </a:p>
        </p:txBody>
      </p:sp>
      <p:pic>
        <p:nvPicPr>
          <p:cNvPr id="12" name="Рисунок 11">
            <a:extLst>
              <a:ext uri="{FF2B5EF4-FFF2-40B4-BE49-F238E27FC236}">
                <a16:creationId xmlns:a16="http://schemas.microsoft.com/office/drawing/2014/main" id="{47F95F67-0137-409C-8D70-C0F115BECE57}"/>
              </a:ext>
            </a:extLst>
          </p:cNvPr>
          <p:cNvPicPr/>
          <p:nvPr/>
        </p:nvPicPr>
        <p:blipFill>
          <a:blip r:embed="rId6">
            <a:extLst>
              <a:ext uri="{28A0092B-C50C-407E-A947-70E740481C1C}">
                <a14:useLocalDpi xmlns:a14="http://schemas.microsoft.com/office/drawing/2010/main" val="0"/>
              </a:ext>
            </a:extLst>
          </a:blip>
          <a:stretch>
            <a:fillRect/>
          </a:stretch>
        </p:blipFill>
        <p:spPr>
          <a:xfrm>
            <a:off x="9907465" y="2440111"/>
            <a:ext cx="2020900" cy="1325554"/>
          </a:xfrm>
          <a:prstGeom prst="rect">
            <a:avLst/>
          </a:prstGeom>
          <a:noFill/>
          <a:ln w="28575">
            <a:solidFill>
              <a:schemeClr val="accent1"/>
            </a:solidFill>
          </a:ln>
        </p:spPr>
      </p:pic>
      <p:sp>
        <p:nvSpPr>
          <p:cNvPr id="13" name="Прямоугольник 12">
            <a:extLst>
              <a:ext uri="{FF2B5EF4-FFF2-40B4-BE49-F238E27FC236}">
                <a16:creationId xmlns:a16="http://schemas.microsoft.com/office/drawing/2014/main" id="{C1A7D5C0-D8DE-4374-84D8-4CD2E5FA3063}"/>
              </a:ext>
            </a:extLst>
          </p:cNvPr>
          <p:cNvSpPr/>
          <p:nvPr/>
        </p:nvSpPr>
        <p:spPr>
          <a:xfrm>
            <a:off x="6912612" y="2702978"/>
            <a:ext cx="2793507" cy="771237"/>
          </a:xfrm>
          <a:prstGeom prst="rect">
            <a:avLst/>
          </a:prstGeom>
        </p:spPr>
        <p:txBody>
          <a:bodyPr wrap="square">
            <a:spAutoFit/>
          </a:bodyPr>
          <a:lstStyle/>
          <a:p>
            <a:pPr>
              <a:lnSpc>
                <a:spcPct val="107000"/>
              </a:lnSpc>
              <a:spcAft>
                <a:spcPts val="800"/>
              </a:spcAft>
            </a:pPr>
            <a:r>
              <a:rPr lang="ru-RU" sz="1050" dirty="0">
                <a:solidFill>
                  <a:srgbClr val="545559"/>
                </a:solidFill>
              </a:rPr>
              <a:t>Измеряя точки вручную, пользователь сразу может видеть отклонение полученного наблюдения от проектного профиля тоннеля.</a:t>
            </a:r>
          </a:p>
        </p:txBody>
      </p:sp>
      <p:pic>
        <p:nvPicPr>
          <p:cNvPr id="14" name="Рисунок 13">
            <a:extLst>
              <a:ext uri="{FF2B5EF4-FFF2-40B4-BE49-F238E27FC236}">
                <a16:creationId xmlns:a16="http://schemas.microsoft.com/office/drawing/2014/main" id="{3B4900D8-6DE1-43B6-8209-9DE4A8266AF2}"/>
              </a:ext>
            </a:extLst>
          </p:cNvPr>
          <p:cNvPicPr/>
          <p:nvPr/>
        </p:nvPicPr>
        <p:blipFill>
          <a:blip r:embed="rId7">
            <a:extLst>
              <a:ext uri="{28A0092B-C50C-407E-A947-70E740481C1C}">
                <a14:useLocalDpi xmlns:a14="http://schemas.microsoft.com/office/drawing/2010/main" val="0"/>
              </a:ext>
            </a:extLst>
          </a:blip>
          <a:stretch>
            <a:fillRect/>
          </a:stretch>
        </p:blipFill>
        <p:spPr>
          <a:xfrm>
            <a:off x="9907465" y="3895608"/>
            <a:ext cx="2020900" cy="1325554"/>
          </a:xfrm>
          <a:prstGeom prst="rect">
            <a:avLst/>
          </a:prstGeom>
          <a:noFill/>
          <a:ln w="28575">
            <a:solidFill>
              <a:schemeClr val="accent1"/>
            </a:solidFill>
          </a:ln>
        </p:spPr>
      </p:pic>
      <p:sp>
        <p:nvSpPr>
          <p:cNvPr id="15" name="Прямоугольник 14">
            <a:extLst>
              <a:ext uri="{FF2B5EF4-FFF2-40B4-BE49-F238E27FC236}">
                <a16:creationId xmlns:a16="http://schemas.microsoft.com/office/drawing/2014/main" id="{69CA36CD-EA1C-41A3-8DB2-85A37D446113}"/>
              </a:ext>
            </a:extLst>
          </p:cNvPr>
          <p:cNvSpPr/>
          <p:nvPr/>
        </p:nvSpPr>
        <p:spPr>
          <a:xfrm>
            <a:off x="6915930" y="3984373"/>
            <a:ext cx="3050960" cy="771237"/>
          </a:xfrm>
          <a:prstGeom prst="rect">
            <a:avLst/>
          </a:prstGeom>
        </p:spPr>
        <p:txBody>
          <a:bodyPr wrap="square">
            <a:spAutoFit/>
          </a:bodyPr>
          <a:lstStyle/>
          <a:p>
            <a:pPr>
              <a:lnSpc>
                <a:spcPct val="107000"/>
              </a:lnSpc>
              <a:spcAft>
                <a:spcPts val="800"/>
              </a:spcAft>
            </a:pPr>
            <a:r>
              <a:rPr lang="ru-RU" sz="1050" dirty="0">
                <a:solidFill>
                  <a:srgbClr val="545559"/>
                </a:solidFill>
              </a:rPr>
              <a:t>Данный метод позволяет произвести автоматическую съемку профилей тоннеля, относительно осевой линии, в необходимом интервале пикетажа.</a:t>
            </a:r>
          </a:p>
        </p:txBody>
      </p:sp>
      <p:pic>
        <p:nvPicPr>
          <p:cNvPr id="16" name="Рисунок 15">
            <a:extLst>
              <a:ext uri="{FF2B5EF4-FFF2-40B4-BE49-F238E27FC236}">
                <a16:creationId xmlns:a16="http://schemas.microsoft.com/office/drawing/2014/main" id="{C20E3DC1-2E43-489D-B1EE-4A97D06F4E5F}"/>
              </a:ext>
            </a:extLst>
          </p:cNvPr>
          <p:cNvPicPr/>
          <p:nvPr/>
        </p:nvPicPr>
        <p:blipFill>
          <a:blip r:embed="rId8">
            <a:extLst>
              <a:ext uri="{28A0092B-C50C-407E-A947-70E740481C1C}">
                <a14:useLocalDpi xmlns:a14="http://schemas.microsoft.com/office/drawing/2010/main" val="0"/>
              </a:ext>
            </a:extLst>
          </a:blip>
          <a:stretch>
            <a:fillRect/>
          </a:stretch>
        </p:blipFill>
        <p:spPr>
          <a:xfrm>
            <a:off x="3329798" y="5026144"/>
            <a:ext cx="2102494" cy="1523110"/>
          </a:xfrm>
          <a:prstGeom prst="rect">
            <a:avLst/>
          </a:prstGeom>
          <a:noFill/>
          <a:ln w="28575">
            <a:solidFill>
              <a:schemeClr val="accent1"/>
            </a:solidFill>
          </a:ln>
        </p:spPr>
      </p:pic>
      <p:pic>
        <p:nvPicPr>
          <p:cNvPr id="17" name="Рисунок 16">
            <a:extLst>
              <a:ext uri="{FF2B5EF4-FFF2-40B4-BE49-F238E27FC236}">
                <a16:creationId xmlns:a16="http://schemas.microsoft.com/office/drawing/2014/main" id="{391C8C86-7CC7-4394-80C5-1E3A0C8CF2A7}"/>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6090925" y="5026144"/>
            <a:ext cx="2218441" cy="1523111"/>
          </a:xfrm>
          <a:prstGeom prst="rect">
            <a:avLst/>
          </a:prstGeom>
          <a:noFill/>
          <a:ln w="28575">
            <a:solidFill>
              <a:schemeClr val="accent1"/>
            </a:solidFill>
          </a:ln>
        </p:spPr>
      </p:pic>
      <p:cxnSp>
        <p:nvCxnSpPr>
          <p:cNvPr id="19" name="Прямая соединительная линия 18">
            <a:extLst>
              <a:ext uri="{FF2B5EF4-FFF2-40B4-BE49-F238E27FC236}">
                <a16:creationId xmlns:a16="http://schemas.microsoft.com/office/drawing/2014/main" id="{2FEE6085-B090-47E0-ACB8-12B937DA295A}"/>
              </a:ext>
            </a:extLst>
          </p:cNvPr>
          <p:cNvCxnSpPr/>
          <p:nvPr/>
        </p:nvCxnSpPr>
        <p:spPr>
          <a:xfrm>
            <a:off x="5761608" y="848167"/>
            <a:ext cx="0" cy="5588144"/>
          </a:xfrm>
          <a:prstGeom prst="line">
            <a:avLst/>
          </a:prstGeom>
        </p:spPr>
        <p:style>
          <a:lnRef idx="1">
            <a:schemeClr val="accent1"/>
          </a:lnRef>
          <a:fillRef idx="0">
            <a:schemeClr val="accent1"/>
          </a:fillRef>
          <a:effectRef idx="0">
            <a:schemeClr val="accent1"/>
          </a:effectRef>
          <a:fontRef idx="minor">
            <a:schemeClr val="tx1"/>
          </a:fontRef>
        </p:style>
      </p:cxnSp>
      <p:sp>
        <p:nvSpPr>
          <p:cNvPr id="22" name="Заголовок 21">
            <a:extLst>
              <a:ext uri="{FF2B5EF4-FFF2-40B4-BE49-F238E27FC236}">
                <a16:creationId xmlns:a16="http://schemas.microsoft.com/office/drawing/2014/main" id="{3090ECC4-7EB0-49D7-BC9E-DB9BA525DEEC}"/>
              </a:ext>
            </a:extLst>
          </p:cNvPr>
          <p:cNvSpPr>
            <a:spLocks noGrp="1"/>
          </p:cNvSpPr>
          <p:nvPr>
            <p:ph type="title"/>
          </p:nvPr>
        </p:nvSpPr>
        <p:spPr>
          <a:xfrm>
            <a:off x="419069" y="586051"/>
            <a:ext cx="11449051" cy="495300"/>
          </a:xfrm>
        </p:spPr>
        <p:txBody>
          <a:bodyPr/>
          <a:lstStyle/>
          <a:p>
            <a:r>
              <a:rPr lang="ru-RU" dirty="0"/>
              <a:t>Вынос в натуру и контроль тоннеля</a:t>
            </a:r>
          </a:p>
        </p:txBody>
      </p:sp>
    </p:spTree>
    <p:extLst>
      <p:ext uri="{BB962C8B-B14F-4D97-AF65-F5344CB8AC3E}">
        <p14:creationId xmlns:p14="http://schemas.microsoft.com/office/powerpoint/2010/main" val="5826724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3C78FDA5-C8CD-43A2-8280-28EF977B85C7}"/>
              </a:ext>
            </a:extLst>
          </p:cNvPr>
          <p:cNvGraphicFramePr>
            <a:graphicFrameLocks noGrp="1"/>
          </p:cNvGraphicFramePr>
          <p:nvPr>
            <p:extLst>
              <p:ext uri="{D42A27DB-BD31-4B8C-83A1-F6EECF244321}">
                <p14:modId xmlns:p14="http://schemas.microsoft.com/office/powerpoint/2010/main" val="1018354297"/>
              </p:ext>
            </p:extLst>
          </p:nvPr>
        </p:nvGraphicFramePr>
        <p:xfrm>
          <a:off x="1890943" y="1526919"/>
          <a:ext cx="8575830" cy="4522788"/>
        </p:xfrm>
        <a:graphic>
          <a:graphicData uri="http://schemas.openxmlformats.org/drawingml/2006/table">
            <a:tbl>
              <a:tblPr firstRow="1" firstCol="1" bandRow="1">
                <a:tableStyleId>{5C22544A-7EE6-4342-B048-85BDC9FD1C3A}</a:tableStyleId>
              </a:tblPr>
              <a:tblGrid>
                <a:gridCol w="2337345">
                  <a:extLst>
                    <a:ext uri="{9D8B030D-6E8A-4147-A177-3AD203B41FA5}">
                      <a16:colId xmlns:a16="http://schemas.microsoft.com/office/drawing/2014/main" val="2784970579"/>
                    </a:ext>
                  </a:extLst>
                </a:gridCol>
                <a:gridCol w="3379876">
                  <a:extLst>
                    <a:ext uri="{9D8B030D-6E8A-4147-A177-3AD203B41FA5}">
                      <a16:colId xmlns:a16="http://schemas.microsoft.com/office/drawing/2014/main" val="2654785537"/>
                    </a:ext>
                  </a:extLst>
                </a:gridCol>
                <a:gridCol w="2858609">
                  <a:extLst>
                    <a:ext uri="{9D8B030D-6E8A-4147-A177-3AD203B41FA5}">
                      <a16:colId xmlns:a16="http://schemas.microsoft.com/office/drawing/2014/main" val="2152145640"/>
                    </a:ext>
                  </a:extLst>
                </a:gridCol>
              </a:tblGrid>
              <a:tr h="155311">
                <a:tc>
                  <a:txBody>
                    <a:bodyPr/>
                    <a:lstStyle/>
                    <a:p>
                      <a:pPr>
                        <a:lnSpc>
                          <a:spcPct val="107000"/>
                        </a:lnSpc>
                        <a:spcAft>
                          <a:spcPts val="0"/>
                        </a:spcAft>
                      </a:pPr>
                      <a:r>
                        <a:rPr lang="ru-RU" sz="900" dirty="0">
                          <a:effectLst/>
                        </a:rPr>
                        <a:t>Фишка</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a:effectLst/>
                        </a:rPr>
                        <a:t>Преимущество</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a:effectLst/>
                        </a:rPr>
                        <a:t>Ценность</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extLst>
                  <a:ext uri="{0D108BD9-81ED-4DB2-BD59-A6C34878D82A}">
                    <a16:rowId xmlns:a16="http://schemas.microsoft.com/office/drawing/2014/main" val="910332022"/>
                  </a:ext>
                </a:extLst>
              </a:tr>
              <a:tr h="703049">
                <a:tc>
                  <a:txBody>
                    <a:bodyPr/>
                    <a:lstStyle/>
                    <a:p>
                      <a:pPr>
                        <a:lnSpc>
                          <a:spcPct val="107000"/>
                        </a:lnSpc>
                        <a:spcAft>
                          <a:spcPts val="0"/>
                        </a:spcAft>
                      </a:pPr>
                      <a:r>
                        <a:rPr lang="ru-RU" sz="900" dirty="0">
                          <a:effectLst/>
                        </a:rPr>
                        <a:t>Визуальное отображение линии визирования и самого тахеометра.</a:t>
                      </a:r>
                      <a:endParaRPr lang="ru-RU" sz="800" dirty="0">
                        <a:effectLst/>
                      </a:endParaRPr>
                    </a:p>
                    <a:p>
                      <a:pPr>
                        <a:lnSpc>
                          <a:spcPct val="107000"/>
                        </a:lnSpc>
                        <a:spcAft>
                          <a:spcPts val="0"/>
                        </a:spcAft>
                      </a:pPr>
                      <a:r>
                        <a:rPr lang="ru-RU"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a:effectLst/>
                        </a:rPr>
                        <a:t>Контроль верности наведения и позиционирования</a:t>
                      </a:r>
                      <a:endParaRPr lang="ru-RU" sz="800">
                        <a:effectLst/>
                      </a:endParaRPr>
                    </a:p>
                    <a:p>
                      <a:pPr>
                        <a:lnSpc>
                          <a:spcPct val="107000"/>
                        </a:lnSpc>
                        <a:spcAft>
                          <a:spcPts val="0"/>
                        </a:spcAft>
                      </a:pPr>
                      <a:r>
                        <a:rPr lang="ru-RU" sz="9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a:effectLst/>
                        </a:rPr>
                        <a:t>Экономия рабочего времени.</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extLst>
                  <a:ext uri="{0D108BD9-81ED-4DB2-BD59-A6C34878D82A}">
                    <a16:rowId xmlns:a16="http://schemas.microsoft.com/office/drawing/2014/main" val="1276240807"/>
                  </a:ext>
                </a:extLst>
              </a:tr>
              <a:tr h="845088">
                <a:tc>
                  <a:txBody>
                    <a:bodyPr/>
                    <a:lstStyle/>
                    <a:p>
                      <a:pPr>
                        <a:lnSpc>
                          <a:spcPct val="107000"/>
                        </a:lnSpc>
                        <a:spcAft>
                          <a:spcPts val="0"/>
                        </a:spcAft>
                      </a:pPr>
                      <a:r>
                        <a:rPr lang="ru-RU" sz="900" dirty="0">
                          <a:effectLst/>
                        </a:rPr>
                        <a:t>3D Просмотр</a:t>
                      </a:r>
                      <a:endParaRPr lang="ru-RU" sz="800" dirty="0">
                        <a:effectLst/>
                      </a:endParaRPr>
                    </a:p>
                    <a:p>
                      <a:pPr>
                        <a:lnSpc>
                          <a:spcPct val="107000"/>
                        </a:lnSpc>
                        <a:spcAft>
                          <a:spcPts val="0"/>
                        </a:spcAft>
                      </a:pPr>
                      <a:r>
                        <a:rPr lang="ru-RU"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dirty="0">
                          <a:effectLst/>
                        </a:rPr>
                        <a:t>Работая в 3D, мы имеем возможность использовать различные ракурсы при разбивке и проверке, чтобы не допустить ошибки или понять сложный элемент</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a:effectLst/>
                        </a:rPr>
                        <a:t>Экономия рабочего времени.</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extLst>
                  <a:ext uri="{0D108BD9-81ED-4DB2-BD59-A6C34878D82A}">
                    <a16:rowId xmlns:a16="http://schemas.microsoft.com/office/drawing/2014/main" val="239991322"/>
                  </a:ext>
                </a:extLst>
              </a:tr>
              <a:tr h="1271203">
                <a:tc>
                  <a:txBody>
                    <a:bodyPr/>
                    <a:lstStyle/>
                    <a:p>
                      <a:pPr>
                        <a:lnSpc>
                          <a:spcPct val="107000"/>
                        </a:lnSpc>
                        <a:spcAft>
                          <a:spcPts val="0"/>
                        </a:spcAft>
                      </a:pPr>
                      <a:r>
                        <a:rPr lang="ru-RU" sz="900" dirty="0">
                          <a:effectLst/>
                        </a:rPr>
                        <a:t>Получение, помимо планово-высотных координат, значений пикетажа проектируемого и текущего, Δ пикетажа, портала, оси туннеля </a:t>
                      </a:r>
                      <a:endParaRPr lang="ru-RU" sz="800" dirty="0">
                        <a:effectLst/>
                      </a:endParaRPr>
                    </a:p>
                    <a:p>
                      <a:pPr>
                        <a:lnSpc>
                          <a:spcPct val="107000"/>
                        </a:lnSpc>
                        <a:spcAft>
                          <a:spcPts val="0"/>
                        </a:spcAft>
                      </a:pPr>
                      <a:r>
                        <a:rPr lang="ru-RU"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dirty="0">
                          <a:effectLst/>
                        </a:rPr>
                        <a:t>Нет необходимости постобработки и интерпретации данных в офисе</a:t>
                      </a:r>
                      <a:endParaRPr lang="ru-RU" sz="800" dirty="0">
                        <a:effectLst/>
                      </a:endParaRPr>
                    </a:p>
                    <a:p>
                      <a:pPr>
                        <a:lnSpc>
                          <a:spcPct val="107000"/>
                        </a:lnSpc>
                        <a:spcAft>
                          <a:spcPts val="0"/>
                        </a:spcAft>
                      </a:pPr>
                      <a:r>
                        <a:rPr lang="ru-RU"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a:effectLst/>
                        </a:rPr>
                        <a:t>Ускорение процесса работы и отказ от необходимости наличия с собой проектной документации</a:t>
                      </a:r>
                      <a:endParaRPr lang="ru-RU" sz="800">
                        <a:effectLst/>
                      </a:endParaRPr>
                    </a:p>
                    <a:p>
                      <a:pPr>
                        <a:lnSpc>
                          <a:spcPct val="107000"/>
                        </a:lnSpc>
                        <a:spcAft>
                          <a:spcPts val="0"/>
                        </a:spcAft>
                      </a:pPr>
                      <a:r>
                        <a:rPr lang="ru-RU" sz="9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extLst>
                  <a:ext uri="{0D108BD9-81ED-4DB2-BD59-A6C34878D82A}">
                    <a16:rowId xmlns:a16="http://schemas.microsoft.com/office/drawing/2014/main" val="1188566457"/>
                  </a:ext>
                </a:extLst>
              </a:tr>
              <a:tr h="845088">
                <a:tc>
                  <a:txBody>
                    <a:bodyPr/>
                    <a:lstStyle/>
                    <a:p>
                      <a:pPr>
                        <a:lnSpc>
                          <a:spcPct val="107000"/>
                        </a:lnSpc>
                        <a:spcAft>
                          <a:spcPts val="0"/>
                        </a:spcAft>
                      </a:pPr>
                      <a:r>
                        <a:rPr lang="ru-RU" sz="900">
                          <a:effectLst/>
                        </a:rPr>
                        <a:t>Автоматический набор точек по профилю с заданным шагом и на нужном пикетаже</a:t>
                      </a:r>
                      <a:endParaRPr lang="ru-RU" sz="800">
                        <a:effectLst/>
                      </a:endParaRPr>
                    </a:p>
                    <a:p>
                      <a:pPr>
                        <a:lnSpc>
                          <a:spcPct val="107000"/>
                        </a:lnSpc>
                        <a:spcAft>
                          <a:spcPts val="0"/>
                        </a:spcAft>
                      </a:pPr>
                      <a:r>
                        <a:rPr lang="ru-RU" sz="9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dirty="0">
                          <a:effectLst/>
                        </a:rPr>
                        <a:t>Передача однообразных операций прибору</a:t>
                      </a:r>
                      <a:endParaRPr lang="ru-RU" sz="800" dirty="0">
                        <a:effectLst/>
                      </a:endParaRPr>
                    </a:p>
                    <a:p>
                      <a:pPr>
                        <a:lnSpc>
                          <a:spcPct val="107000"/>
                        </a:lnSpc>
                        <a:spcAft>
                          <a:spcPts val="0"/>
                        </a:spcAft>
                      </a:pPr>
                      <a:r>
                        <a:rPr lang="ru-RU" sz="900" dirty="0">
                          <a:effectLst/>
                        </a:rPr>
                        <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dirty="0">
                          <a:effectLst/>
                        </a:rPr>
                        <a:t>Экономия рабочего времени, возможность решения иных задач </a:t>
                      </a:r>
                      <a:endParaRPr lang="ru-RU" sz="800" dirty="0">
                        <a:effectLst/>
                      </a:endParaRPr>
                    </a:p>
                    <a:p>
                      <a:pPr>
                        <a:lnSpc>
                          <a:spcPct val="107000"/>
                        </a:lnSpc>
                        <a:spcAft>
                          <a:spcPts val="0"/>
                        </a:spcAft>
                      </a:pPr>
                      <a:r>
                        <a:rPr lang="ru-RU"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extLst>
                  <a:ext uri="{0D108BD9-81ED-4DB2-BD59-A6C34878D82A}">
                    <a16:rowId xmlns:a16="http://schemas.microsoft.com/office/drawing/2014/main" val="2802019813"/>
                  </a:ext>
                </a:extLst>
              </a:tr>
              <a:tr h="703049">
                <a:tc>
                  <a:txBody>
                    <a:bodyPr/>
                    <a:lstStyle/>
                    <a:p>
                      <a:pPr>
                        <a:lnSpc>
                          <a:spcPct val="107000"/>
                        </a:lnSpc>
                        <a:spcAft>
                          <a:spcPts val="0"/>
                        </a:spcAft>
                      </a:pPr>
                      <a:r>
                        <a:rPr lang="ru-RU" sz="900">
                          <a:effectLst/>
                        </a:rPr>
                        <a:t>Вычисление отклонений и составление отчетов в полевом ПО</a:t>
                      </a:r>
                      <a:endParaRPr lang="ru-RU" sz="800">
                        <a:effectLst/>
                      </a:endParaRPr>
                    </a:p>
                    <a:p>
                      <a:pPr>
                        <a:lnSpc>
                          <a:spcPct val="107000"/>
                        </a:lnSpc>
                        <a:spcAft>
                          <a:spcPts val="0"/>
                        </a:spcAft>
                      </a:pPr>
                      <a:r>
                        <a:rPr lang="ru-RU" sz="9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a:effectLst/>
                        </a:rPr>
                        <a:t>Быстрое принятие решений как в поле, так и при быстром просмотре dxf файла-отчета</a:t>
                      </a:r>
                      <a:endParaRPr lang="ru-RU" sz="800">
                        <a:effectLst/>
                      </a:endParaRPr>
                    </a:p>
                    <a:p>
                      <a:pPr>
                        <a:lnSpc>
                          <a:spcPct val="107000"/>
                        </a:lnSpc>
                        <a:spcAft>
                          <a:spcPts val="0"/>
                        </a:spcAft>
                      </a:pPr>
                      <a:r>
                        <a:rPr lang="ru-RU" sz="900">
                          <a:effectLst/>
                        </a:rPr>
                        <a:t> </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tc>
                  <a:txBody>
                    <a:bodyPr/>
                    <a:lstStyle/>
                    <a:p>
                      <a:pPr>
                        <a:lnSpc>
                          <a:spcPct val="107000"/>
                        </a:lnSpc>
                        <a:spcAft>
                          <a:spcPts val="0"/>
                        </a:spcAft>
                      </a:pPr>
                      <a:r>
                        <a:rPr lang="ru-RU" sz="900" dirty="0">
                          <a:effectLst/>
                        </a:rPr>
                        <a:t>Контроль и существенное снижение времени принятия решения</a:t>
                      </a:r>
                      <a:endParaRPr lang="ru-RU" sz="800" dirty="0">
                        <a:effectLst/>
                      </a:endParaRPr>
                    </a:p>
                    <a:p>
                      <a:pPr>
                        <a:lnSpc>
                          <a:spcPct val="107000"/>
                        </a:lnSpc>
                        <a:spcAft>
                          <a:spcPts val="0"/>
                        </a:spcAft>
                      </a:pPr>
                      <a:r>
                        <a:rPr lang="ru-RU"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773" marR="49773" marT="0" marB="0"/>
                </a:tc>
                <a:extLst>
                  <a:ext uri="{0D108BD9-81ED-4DB2-BD59-A6C34878D82A}">
                    <a16:rowId xmlns:a16="http://schemas.microsoft.com/office/drawing/2014/main" val="3252838680"/>
                  </a:ext>
                </a:extLst>
              </a:tr>
            </a:tbl>
          </a:graphicData>
        </a:graphic>
      </p:graphicFrame>
      <p:pic>
        <p:nvPicPr>
          <p:cNvPr id="5" name="Рисунок 4">
            <a:extLst>
              <a:ext uri="{FF2B5EF4-FFF2-40B4-BE49-F238E27FC236}">
                <a16:creationId xmlns:a16="http://schemas.microsoft.com/office/drawing/2014/main" id="{9D39240A-A7C1-443A-8EF2-D0539F0D398A}"/>
              </a:ext>
            </a:extLst>
          </p:cNvPr>
          <p:cNvPicPr/>
          <p:nvPr/>
        </p:nvPicPr>
        <p:blipFill rotWithShape="1">
          <a:blip r:embed="rId2">
            <a:extLst>
              <a:ext uri="{28A0092B-C50C-407E-A947-70E740481C1C}">
                <a14:useLocalDpi xmlns:a14="http://schemas.microsoft.com/office/drawing/2010/main" val="0"/>
              </a:ext>
            </a:extLst>
          </a:blip>
          <a:srcRect r="49797" b="11302"/>
          <a:stretch/>
        </p:blipFill>
        <p:spPr bwMode="auto">
          <a:xfrm>
            <a:off x="450852" y="1143000"/>
            <a:ext cx="1257300" cy="1000125"/>
          </a:xfrm>
          <a:prstGeom prst="rect">
            <a:avLst/>
          </a:prstGeom>
          <a:ln w="28575">
            <a:solidFill>
              <a:schemeClr val="accent1"/>
            </a:solidFill>
          </a:ln>
          <a:extLst>
            <a:ext uri="{53640926-AAD7-44D8-BBD7-CCE9431645EC}">
              <a14:shadowObscured xmlns:a14="http://schemas.microsoft.com/office/drawing/2010/main"/>
            </a:ext>
          </a:extLst>
        </p:spPr>
      </p:pic>
      <p:pic>
        <p:nvPicPr>
          <p:cNvPr id="6" name="Рисунок 5">
            <a:extLst>
              <a:ext uri="{FF2B5EF4-FFF2-40B4-BE49-F238E27FC236}">
                <a16:creationId xmlns:a16="http://schemas.microsoft.com/office/drawing/2014/main" id="{D0F3D639-C94C-4648-9D6E-74535444E7C5}"/>
              </a:ext>
            </a:extLst>
          </p:cNvPr>
          <p:cNvPicPr/>
          <p:nvPr/>
        </p:nvPicPr>
        <p:blipFill rotWithShape="1">
          <a:blip r:embed="rId2">
            <a:extLst>
              <a:ext uri="{28A0092B-C50C-407E-A947-70E740481C1C}">
                <a14:useLocalDpi xmlns:a14="http://schemas.microsoft.com/office/drawing/2010/main" val="0"/>
              </a:ext>
            </a:extLst>
          </a:blip>
          <a:srcRect l="48893" b="7751"/>
          <a:stretch/>
        </p:blipFill>
        <p:spPr bwMode="auto">
          <a:xfrm>
            <a:off x="10550527" y="1007171"/>
            <a:ext cx="1279525" cy="1039495"/>
          </a:xfrm>
          <a:prstGeom prst="rect">
            <a:avLst/>
          </a:prstGeom>
          <a:ln w="28575">
            <a:solidFill>
              <a:schemeClr val="accent1"/>
            </a:solidFill>
          </a:ln>
          <a:extLst>
            <a:ext uri="{53640926-AAD7-44D8-BBD7-CCE9431645EC}">
              <a14:shadowObscured xmlns:a14="http://schemas.microsoft.com/office/drawing/2010/main"/>
            </a:ext>
          </a:extLst>
        </p:spPr>
      </p:pic>
      <p:sp>
        <p:nvSpPr>
          <p:cNvPr id="12" name="Заголовок 11">
            <a:extLst>
              <a:ext uri="{FF2B5EF4-FFF2-40B4-BE49-F238E27FC236}">
                <a16:creationId xmlns:a16="http://schemas.microsoft.com/office/drawing/2014/main" id="{F566459F-25AB-4D2A-B2D6-6B9010BC4BA8}"/>
              </a:ext>
            </a:extLst>
          </p:cNvPr>
          <p:cNvSpPr>
            <a:spLocks noGrp="1"/>
          </p:cNvSpPr>
          <p:nvPr>
            <p:ph type="title"/>
          </p:nvPr>
        </p:nvSpPr>
        <p:spPr/>
        <p:txBody>
          <a:bodyPr/>
          <a:lstStyle/>
          <a:p>
            <a:r>
              <a:rPr lang="ru-RU" dirty="0"/>
              <a:t>Вынос в натуру и контроль тоннеля</a:t>
            </a:r>
          </a:p>
        </p:txBody>
      </p:sp>
    </p:spTree>
    <p:extLst>
      <p:ext uri="{BB962C8B-B14F-4D97-AF65-F5344CB8AC3E}">
        <p14:creationId xmlns:p14="http://schemas.microsoft.com/office/powerpoint/2010/main" val="7836354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647700" y="3105834"/>
            <a:ext cx="1089660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Сканирование профилей тоннелей с заданным шагом</a:t>
            </a:r>
          </a:p>
        </p:txBody>
      </p:sp>
    </p:spTree>
    <p:extLst>
      <p:ext uri="{BB962C8B-B14F-4D97-AF65-F5344CB8AC3E}">
        <p14:creationId xmlns:p14="http://schemas.microsoft.com/office/powerpoint/2010/main" val="143669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4B094A1-7F61-410B-AD4F-6248E1AE4765}"/>
              </a:ext>
            </a:extLst>
          </p:cNvPr>
          <p:cNvPicPr/>
          <p:nvPr/>
        </p:nvPicPr>
        <p:blipFill>
          <a:blip r:embed="rId2">
            <a:extLst>
              <a:ext uri="{28A0092B-C50C-407E-A947-70E740481C1C}">
                <a14:useLocalDpi xmlns:a14="http://schemas.microsoft.com/office/drawing/2010/main" val="0"/>
              </a:ext>
            </a:extLst>
          </a:blip>
          <a:stretch>
            <a:fillRect/>
          </a:stretch>
        </p:blipFill>
        <p:spPr>
          <a:xfrm>
            <a:off x="499479" y="1296165"/>
            <a:ext cx="3046953" cy="1846226"/>
          </a:xfrm>
          <a:prstGeom prst="rect">
            <a:avLst/>
          </a:prstGeom>
          <a:ln w="19050">
            <a:solidFill>
              <a:schemeClr val="accent1"/>
            </a:solidFill>
          </a:ln>
        </p:spPr>
      </p:pic>
      <p:sp>
        <p:nvSpPr>
          <p:cNvPr id="5" name="Прямоугольник 4">
            <a:extLst>
              <a:ext uri="{FF2B5EF4-FFF2-40B4-BE49-F238E27FC236}">
                <a16:creationId xmlns:a16="http://schemas.microsoft.com/office/drawing/2014/main" id="{88918663-2798-47FB-8BED-C3198AC86866}"/>
              </a:ext>
            </a:extLst>
          </p:cNvPr>
          <p:cNvSpPr/>
          <p:nvPr/>
        </p:nvSpPr>
        <p:spPr>
          <a:xfrm>
            <a:off x="6867614" y="3221251"/>
            <a:ext cx="3414944" cy="415498"/>
          </a:xfrm>
          <a:prstGeom prst="rect">
            <a:avLst/>
          </a:prstGeom>
        </p:spPr>
        <p:txBody>
          <a:bodyPr wrap="square">
            <a:spAutoFit/>
          </a:bodyPr>
          <a:lstStyle/>
          <a:p>
            <a:r>
              <a:rPr lang="ru-RU" sz="1050" dirty="0">
                <a:solidFill>
                  <a:srgbClr val="545559"/>
                </a:solidFill>
              </a:rPr>
              <a:t>Генератор позволяет создать сечения на основе имеющихся осевой линии и облака точек.</a:t>
            </a:r>
          </a:p>
        </p:txBody>
      </p:sp>
      <p:pic>
        <p:nvPicPr>
          <p:cNvPr id="6" name="Рисунок 5">
            <a:extLst>
              <a:ext uri="{FF2B5EF4-FFF2-40B4-BE49-F238E27FC236}">
                <a16:creationId xmlns:a16="http://schemas.microsoft.com/office/drawing/2014/main" id="{138ACF32-DED9-4000-A590-18061057CC5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867614" y="1256310"/>
            <a:ext cx="3046953" cy="1852721"/>
          </a:xfrm>
          <a:prstGeom prst="rect">
            <a:avLst/>
          </a:prstGeom>
          <a:noFill/>
          <a:ln w="19050">
            <a:solidFill>
              <a:schemeClr val="accent1"/>
            </a:solidFill>
          </a:ln>
        </p:spPr>
      </p:pic>
      <p:sp>
        <p:nvSpPr>
          <p:cNvPr id="7" name="Прямоугольник 6">
            <a:extLst>
              <a:ext uri="{FF2B5EF4-FFF2-40B4-BE49-F238E27FC236}">
                <a16:creationId xmlns:a16="http://schemas.microsoft.com/office/drawing/2014/main" id="{F96FFF30-663A-4111-8AB1-91580F4C8D02}"/>
              </a:ext>
            </a:extLst>
          </p:cNvPr>
          <p:cNvSpPr/>
          <p:nvPr/>
        </p:nvSpPr>
        <p:spPr>
          <a:xfrm>
            <a:off x="381001" y="3222341"/>
            <a:ext cx="6096000" cy="428066"/>
          </a:xfrm>
          <a:prstGeom prst="rect">
            <a:avLst/>
          </a:prstGeom>
        </p:spPr>
        <p:txBody>
          <a:bodyPr>
            <a:spAutoFit/>
          </a:bodyPr>
          <a:lstStyle/>
          <a:p>
            <a:pPr>
              <a:lnSpc>
                <a:spcPct val="107000"/>
              </a:lnSpc>
              <a:spcAft>
                <a:spcPts val="800"/>
              </a:spcAft>
            </a:pPr>
            <a:r>
              <a:rPr lang="ru-RU" sz="1050" dirty="0">
                <a:solidFill>
                  <a:srgbClr val="545559"/>
                </a:solidFill>
              </a:rPr>
              <a:t>В настройках необходимо задать интервал пикетажа, в котором будет работать приложение, шаг сечений и выбрать их тип: вертикальный или перпендикулярный к осевой линии. </a:t>
            </a:r>
          </a:p>
        </p:txBody>
      </p:sp>
      <p:sp>
        <p:nvSpPr>
          <p:cNvPr id="8" name="Прямоугольник 7">
            <a:extLst>
              <a:ext uri="{FF2B5EF4-FFF2-40B4-BE49-F238E27FC236}">
                <a16:creationId xmlns:a16="http://schemas.microsoft.com/office/drawing/2014/main" id="{5ED5811B-C232-4027-B29A-F56AAE4A6E87}"/>
              </a:ext>
            </a:extLst>
          </p:cNvPr>
          <p:cNvSpPr/>
          <p:nvPr/>
        </p:nvSpPr>
        <p:spPr>
          <a:xfrm>
            <a:off x="381001" y="5887913"/>
            <a:ext cx="5573754" cy="425501"/>
          </a:xfrm>
          <a:prstGeom prst="rect">
            <a:avLst/>
          </a:prstGeom>
        </p:spPr>
        <p:txBody>
          <a:bodyPr wrap="square">
            <a:spAutoFit/>
          </a:bodyPr>
          <a:lstStyle/>
          <a:p>
            <a:pPr>
              <a:lnSpc>
                <a:spcPct val="107000"/>
              </a:lnSpc>
              <a:spcAft>
                <a:spcPts val="800"/>
              </a:spcAft>
            </a:pPr>
            <a:r>
              <a:rPr lang="ru-RU" sz="1050" dirty="0">
                <a:solidFill>
                  <a:srgbClr val="545559"/>
                </a:solidFill>
              </a:rPr>
              <a:t>Приложение построит модель и создаст профили, с возможностью проанализировать каждый в отдельности.</a:t>
            </a:r>
          </a:p>
        </p:txBody>
      </p:sp>
      <p:pic>
        <p:nvPicPr>
          <p:cNvPr id="9" name="Рисунок 8">
            <a:extLst>
              <a:ext uri="{FF2B5EF4-FFF2-40B4-BE49-F238E27FC236}">
                <a16:creationId xmlns:a16="http://schemas.microsoft.com/office/drawing/2014/main" id="{612F3B52-504A-4908-958A-63B81653893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9479" y="3776585"/>
            <a:ext cx="3018421" cy="1975526"/>
          </a:xfrm>
          <a:prstGeom prst="rect">
            <a:avLst/>
          </a:prstGeom>
          <a:noFill/>
          <a:ln w="19050">
            <a:solidFill>
              <a:schemeClr val="accent1"/>
            </a:solidFill>
          </a:ln>
        </p:spPr>
      </p:pic>
      <p:pic>
        <p:nvPicPr>
          <p:cNvPr id="10" name="Рисунок 9">
            <a:extLst>
              <a:ext uri="{FF2B5EF4-FFF2-40B4-BE49-F238E27FC236}">
                <a16:creationId xmlns:a16="http://schemas.microsoft.com/office/drawing/2014/main" id="{A18EA2CA-5726-47B4-AB74-BF3A94D00D9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896147" y="3703055"/>
            <a:ext cx="3018420" cy="1975526"/>
          </a:xfrm>
          <a:prstGeom prst="rect">
            <a:avLst/>
          </a:prstGeom>
          <a:noFill/>
          <a:ln w="19050">
            <a:solidFill>
              <a:schemeClr val="accent1"/>
            </a:solidFill>
          </a:ln>
        </p:spPr>
      </p:pic>
      <p:sp>
        <p:nvSpPr>
          <p:cNvPr id="11" name="Прямоугольник 10">
            <a:extLst>
              <a:ext uri="{FF2B5EF4-FFF2-40B4-BE49-F238E27FC236}">
                <a16:creationId xmlns:a16="http://schemas.microsoft.com/office/drawing/2014/main" id="{3ABEF781-6010-4CE6-BC62-FADC36FEA92E}"/>
              </a:ext>
            </a:extLst>
          </p:cNvPr>
          <p:cNvSpPr/>
          <p:nvPr/>
        </p:nvSpPr>
        <p:spPr>
          <a:xfrm>
            <a:off x="6702823" y="5773613"/>
            <a:ext cx="4676377" cy="598369"/>
          </a:xfrm>
          <a:prstGeom prst="rect">
            <a:avLst/>
          </a:prstGeom>
        </p:spPr>
        <p:txBody>
          <a:bodyPr wrap="square">
            <a:spAutoFit/>
          </a:bodyPr>
          <a:lstStyle/>
          <a:p>
            <a:pPr>
              <a:lnSpc>
                <a:spcPct val="107000"/>
              </a:lnSpc>
              <a:spcAft>
                <a:spcPts val="800"/>
              </a:spcAft>
            </a:pPr>
            <a:r>
              <a:rPr lang="ru-RU" sz="1050" dirty="0">
                <a:solidFill>
                  <a:srgbClr val="545559"/>
                </a:solidFill>
              </a:rPr>
              <a:t>Дополнительно подгрузив проектный профиль, можно произвести сравнение сечений прямо на борту прибора, а полученный результат экспортировать в DXF.</a:t>
            </a:r>
          </a:p>
        </p:txBody>
      </p:sp>
      <p:sp>
        <p:nvSpPr>
          <p:cNvPr id="18" name="Заголовок 17">
            <a:extLst>
              <a:ext uri="{FF2B5EF4-FFF2-40B4-BE49-F238E27FC236}">
                <a16:creationId xmlns:a16="http://schemas.microsoft.com/office/drawing/2014/main" id="{40ED842C-6BCE-40F6-864B-39A49DE8CEB2}"/>
              </a:ext>
            </a:extLst>
          </p:cNvPr>
          <p:cNvSpPr>
            <a:spLocks noGrp="1"/>
          </p:cNvSpPr>
          <p:nvPr>
            <p:ph type="title"/>
          </p:nvPr>
        </p:nvSpPr>
        <p:spPr/>
        <p:txBody>
          <a:bodyPr/>
          <a:lstStyle/>
          <a:p>
            <a:r>
              <a:rPr lang="ru-RU" dirty="0"/>
              <a:t>Сканирование профилей тоннелей с заданным шагом</a:t>
            </a:r>
          </a:p>
        </p:txBody>
      </p:sp>
    </p:spTree>
    <p:extLst>
      <p:ext uri="{BB962C8B-B14F-4D97-AF65-F5344CB8AC3E}">
        <p14:creationId xmlns:p14="http://schemas.microsoft.com/office/powerpoint/2010/main" val="1924879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7DDBE41-F416-4B79-B378-3B60D0A0B72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67390" y="1338540"/>
            <a:ext cx="7378310" cy="4579660"/>
          </a:xfrm>
          <a:prstGeom prst="rect">
            <a:avLst/>
          </a:prstGeom>
          <a:ln w="19050">
            <a:solidFill>
              <a:schemeClr val="accent1"/>
            </a:solidFill>
          </a:ln>
        </p:spPr>
      </p:pic>
      <p:sp>
        <p:nvSpPr>
          <p:cNvPr id="5" name="Rectangle 1">
            <a:extLst>
              <a:ext uri="{FF2B5EF4-FFF2-40B4-BE49-F238E27FC236}">
                <a16:creationId xmlns:a16="http://schemas.microsoft.com/office/drawing/2014/main" id="{47E73BFC-5B54-474B-A65A-F1D65221B169}"/>
              </a:ext>
            </a:extLst>
          </p:cNvPr>
          <p:cNvSpPr>
            <a:spLocks noChangeArrowheads="1"/>
          </p:cNvSpPr>
          <p:nvPr/>
        </p:nvSpPr>
        <p:spPr bwMode="auto">
          <a:xfrm>
            <a:off x="5298368" y="258495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0" name="Заголовок 9">
            <a:extLst>
              <a:ext uri="{FF2B5EF4-FFF2-40B4-BE49-F238E27FC236}">
                <a16:creationId xmlns:a16="http://schemas.microsoft.com/office/drawing/2014/main" id="{B025AC48-0321-45E3-8805-4CDAF54626CE}"/>
              </a:ext>
            </a:extLst>
          </p:cNvPr>
          <p:cNvSpPr>
            <a:spLocks noGrp="1"/>
          </p:cNvSpPr>
          <p:nvPr>
            <p:ph type="title"/>
          </p:nvPr>
        </p:nvSpPr>
        <p:spPr/>
        <p:txBody>
          <a:bodyPr/>
          <a:lstStyle/>
          <a:p>
            <a:r>
              <a:rPr lang="ru-RU" dirty="0"/>
              <a:t>Сканирование профилей тоннелей с заданным шагом</a:t>
            </a:r>
          </a:p>
        </p:txBody>
      </p:sp>
    </p:spTree>
    <p:extLst>
      <p:ext uri="{BB962C8B-B14F-4D97-AF65-F5344CB8AC3E}">
        <p14:creationId xmlns:p14="http://schemas.microsoft.com/office/powerpoint/2010/main" val="38699169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3754437" y="2782669"/>
            <a:ext cx="4683125"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Стальные конструкции</a:t>
            </a:r>
          </a:p>
        </p:txBody>
      </p:sp>
    </p:spTree>
    <p:extLst>
      <p:ext uri="{BB962C8B-B14F-4D97-AF65-F5344CB8AC3E}">
        <p14:creationId xmlns:p14="http://schemas.microsoft.com/office/powerpoint/2010/main" val="182024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id="{B2E199C7-0D29-44BF-847C-A67AEFEB898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536401" y="4179763"/>
            <a:ext cx="990600" cy="990600"/>
          </a:xfrm>
          <a:prstGeom prst="rect">
            <a:avLst/>
          </a:prstGeom>
        </p:spPr>
      </p:pic>
      <p:pic>
        <p:nvPicPr>
          <p:cNvPr id="2" name="Рисунок 1">
            <a:extLst>
              <a:ext uri="{FF2B5EF4-FFF2-40B4-BE49-F238E27FC236}">
                <a16:creationId xmlns:a16="http://schemas.microsoft.com/office/drawing/2014/main" id="{03DF1F85-D5FC-476A-BDC4-AF3B2080DFBF}"/>
              </a:ext>
            </a:extLst>
          </p:cNvPr>
          <p:cNvPicPr/>
          <p:nvPr/>
        </p:nvPicPr>
        <p:blipFill>
          <a:blip r:embed="rId4">
            <a:extLst>
              <a:ext uri="{28A0092B-C50C-407E-A947-70E740481C1C}">
                <a14:useLocalDpi xmlns:a14="http://schemas.microsoft.com/office/drawing/2010/main" val="0"/>
              </a:ext>
            </a:extLst>
          </a:blip>
          <a:stretch>
            <a:fillRect/>
          </a:stretch>
        </p:blipFill>
        <p:spPr>
          <a:xfrm>
            <a:off x="713037" y="1118648"/>
            <a:ext cx="1390650" cy="1162685"/>
          </a:xfrm>
          <a:prstGeom prst="rect">
            <a:avLst/>
          </a:prstGeom>
          <a:ln w="28575">
            <a:solidFill>
              <a:schemeClr val="accent1"/>
            </a:solidFill>
          </a:ln>
        </p:spPr>
      </p:pic>
      <p:grpSp>
        <p:nvGrpSpPr>
          <p:cNvPr id="6" name="Группа 5">
            <a:extLst>
              <a:ext uri="{FF2B5EF4-FFF2-40B4-BE49-F238E27FC236}">
                <a16:creationId xmlns:a16="http://schemas.microsoft.com/office/drawing/2014/main" id="{99DBECFB-7742-4CE4-9139-137241CAF492}"/>
              </a:ext>
            </a:extLst>
          </p:cNvPr>
          <p:cNvGrpSpPr/>
          <p:nvPr/>
        </p:nvGrpSpPr>
        <p:grpSpPr>
          <a:xfrm>
            <a:off x="6765536" y="1143000"/>
            <a:ext cx="4867276" cy="3098167"/>
            <a:chOff x="-101162" y="-129894"/>
            <a:chExt cx="3446236" cy="2348836"/>
          </a:xfrm>
        </p:grpSpPr>
        <p:pic>
          <p:nvPicPr>
            <p:cNvPr id="7" name="Рисунок 6">
              <a:extLst>
                <a:ext uri="{FF2B5EF4-FFF2-40B4-BE49-F238E27FC236}">
                  <a16:creationId xmlns:a16="http://schemas.microsoft.com/office/drawing/2014/main" id="{F33EEE42-67DA-4285-BDEC-BDB78A7181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00" y="-129894"/>
              <a:ext cx="854710" cy="844550"/>
            </a:xfrm>
            <a:prstGeom prst="rect">
              <a:avLst/>
            </a:prstGeom>
          </p:spPr>
        </p:pic>
        <p:pic>
          <p:nvPicPr>
            <p:cNvPr id="8" name="Рисунок 7">
              <a:extLst>
                <a:ext uri="{FF2B5EF4-FFF2-40B4-BE49-F238E27FC236}">
                  <a16:creationId xmlns:a16="http://schemas.microsoft.com/office/drawing/2014/main" id="{2BC599B3-93B9-4838-BC30-B4D438B473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162" y="615315"/>
              <a:ext cx="765810" cy="772795"/>
            </a:xfrm>
            <a:prstGeom prst="rect">
              <a:avLst/>
            </a:prstGeom>
            <a:ln>
              <a:solidFill>
                <a:schemeClr val="bg2">
                  <a:lumMod val="85000"/>
                </a:schemeClr>
              </a:solidFill>
            </a:ln>
          </p:spPr>
        </p:pic>
        <p:pic>
          <p:nvPicPr>
            <p:cNvPr id="9" name="Рисунок 8">
              <a:extLst>
                <a:ext uri="{FF2B5EF4-FFF2-40B4-BE49-F238E27FC236}">
                  <a16:creationId xmlns:a16="http://schemas.microsoft.com/office/drawing/2014/main" id="{AAD78E6D-2B75-44D7-A6E0-9322A1A5DA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19100" y="1274697"/>
              <a:ext cx="952500" cy="944245"/>
            </a:xfrm>
            <a:prstGeom prst="rect">
              <a:avLst/>
            </a:prstGeom>
          </p:spPr>
        </p:pic>
        <p:pic>
          <p:nvPicPr>
            <p:cNvPr id="10" name="Рисунок 9">
              <a:extLst>
                <a:ext uri="{FF2B5EF4-FFF2-40B4-BE49-F238E27FC236}">
                  <a16:creationId xmlns:a16="http://schemas.microsoft.com/office/drawing/2014/main" id="{0474091C-3CAC-4B9A-BFF9-CE725B715D8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16069" y="-129894"/>
              <a:ext cx="929005" cy="931545"/>
            </a:xfrm>
            <a:prstGeom prst="rect">
              <a:avLst/>
            </a:prstGeom>
          </p:spPr>
        </p:pic>
        <p:pic>
          <p:nvPicPr>
            <p:cNvPr id="11" name="Рисунок 10">
              <a:extLst>
                <a:ext uri="{FF2B5EF4-FFF2-40B4-BE49-F238E27FC236}">
                  <a16:creationId xmlns:a16="http://schemas.microsoft.com/office/drawing/2014/main" id="{8B2BB84A-3D82-4FA6-BA1D-A58E1C0EE1A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235" y="1314067"/>
              <a:ext cx="904875" cy="904875"/>
            </a:xfrm>
            <a:prstGeom prst="rect">
              <a:avLst/>
            </a:prstGeom>
          </p:spPr>
        </p:pic>
        <p:pic>
          <p:nvPicPr>
            <p:cNvPr id="12" name="Рисунок 11">
              <a:extLst>
                <a:ext uri="{FF2B5EF4-FFF2-40B4-BE49-F238E27FC236}">
                  <a16:creationId xmlns:a16="http://schemas.microsoft.com/office/drawing/2014/main" id="{01606791-C17E-4058-B01B-4A6C1AA72E5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51411" y="615315"/>
              <a:ext cx="855345" cy="843280"/>
            </a:xfrm>
            <a:prstGeom prst="rect">
              <a:avLst/>
            </a:prstGeom>
          </p:spPr>
        </p:pic>
        <p:pic>
          <p:nvPicPr>
            <p:cNvPr id="13" name="Рисунок 12">
              <a:extLst>
                <a:ext uri="{FF2B5EF4-FFF2-40B4-BE49-F238E27FC236}">
                  <a16:creationId xmlns:a16="http://schemas.microsoft.com/office/drawing/2014/main" id="{8BE2AF8F-B4F3-4520-92B9-8B68DDFC539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61645" y="-129894"/>
              <a:ext cx="909955" cy="901700"/>
            </a:xfrm>
            <a:prstGeom prst="rect">
              <a:avLst/>
            </a:prstGeom>
          </p:spPr>
        </p:pic>
      </p:grpSp>
      <p:pic>
        <p:nvPicPr>
          <p:cNvPr id="15" name="Рисунок 14">
            <a:extLst>
              <a:ext uri="{FF2B5EF4-FFF2-40B4-BE49-F238E27FC236}">
                <a16:creationId xmlns:a16="http://schemas.microsoft.com/office/drawing/2014/main" id="{BD7E56D0-AC05-488D-8D04-C6B101BC7F98}"/>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10401146" y="2645234"/>
            <a:ext cx="1125855" cy="1122680"/>
          </a:xfrm>
          <a:prstGeom prst="rect">
            <a:avLst/>
          </a:prstGeom>
        </p:spPr>
      </p:pic>
      <p:pic>
        <p:nvPicPr>
          <p:cNvPr id="14" name="Рисунок 13">
            <a:extLst>
              <a:ext uri="{FF2B5EF4-FFF2-40B4-BE49-F238E27FC236}">
                <a16:creationId xmlns:a16="http://schemas.microsoft.com/office/drawing/2014/main" id="{3BB65665-1075-41C5-874D-1E5DBCA6AFD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919" y="4241167"/>
            <a:ext cx="990600" cy="990600"/>
          </a:xfrm>
          <a:prstGeom prst="rect">
            <a:avLst/>
          </a:prstGeom>
        </p:spPr>
      </p:pic>
      <p:sp>
        <p:nvSpPr>
          <p:cNvPr id="17" name="Прямоугольник 16">
            <a:extLst>
              <a:ext uri="{FF2B5EF4-FFF2-40B4-BE49-F238E27FC236}">
                <a16:creationId xmlns:a16="http://schemas.microsoft.com/office/drawing/2014/main" id="{F5DF5D00-FDE6-4356-80FC-EA7236BA9D0D}"/>
              </a:ext>
            </a:extLst>
          </p:cNvPr>
          <p:cNvSpPr/>
          <p:nvPr/>
        </p:nvSpPr>
        <p:spPr>
          <a:xfrm>
            <a:off x="539624" y="2463249"/>
            <a:ext cx="5664972" cy="3447867"/>
          </a:xfrm>
          <a:prstGeom prst="rect">
            <a:avLst/>
          </a:prstGeom>
        </p:spPr>
        <p:txBody>
          <a:bodyPr wrap="square">
            <a:spAutoFit/>
          </a:bodyPr>
          <a:lstStyle/>
          <a:p>
            <a:pPr defTabSz="685749">
              <a:lnSpc>
                <a:spcPct val="107000"/>
              </a:lnSpc>
              <a:spcBef>
                <a:spcPts val="300"/>
              </a:spcBef>
              <a:spcAft>
                <a:spcPts val="300"/>
              </a:spcAft>
              <a:buClr>
                <a:schemeClr val="accent1"/>
              </a:buClr>
            </a:pPr>
            <a:r>
              <a:rPr lang="ru-RU" sz="1200" dirty="0">
                <a:solidFill>
                  <a:schemeClr val="tx2"/>
                </a:solidFill>
              </a:rPr>
              <a:t>Данная программа позволяет выполнять съёмку металлоконструкций (колонн) и выявлять отклонения от проектных значений непосредственно в поле, не отходя от тахеометра.</a:t>
            </a:r>
          </a:p>
          <a:p>
            <a:pPr marL="228600" indent="-228600" defTabSz="685749">
              <a:lnSpc>
                <a:spcPct val="107000"/>
              </a:lnSpc>
              <a:spcBef>
                <a:spcPts val="300"/>
              </a:spcBef>
              <a:spcAft>
                <a:spcPts val="300"/>
              </a:spcAft>
              <a:buClr>
                <a:schemeClr val="accent1"/>
              </a:buClr>
              <a:buFont typeface="Wingdings" panose="05000000000000000000" pitchFamily="2" charset="2"/>
              <a:buChar char="§"/>
            </a:pPr>
            <a:r>
              <a:rPr lang="ru-RU" sz="1200" dirty="0">
                <a:solidFill>
                  <a:schemeClr val="tx2"/>
                </a:solidFill>
              </a:rPr>
              <a:t>Загрузив каталог координат (например *.</a:t>
            </a:r>
            <a:r>
              <a:rPr lang="en-US" sz="1200" dirty="0">
                <a:solidFill>
                  <a:schemeClr val="tx2"/>
                </a:solidFill>
              </a:rPr>
              <a:t>txt</a:t>
            </a:r>
            <a:r>
              <a:rPr lang="ru-RU" sz="1200" dirty="0">
                <a:solidFill>
                  <a:schemeClr val="tx2"/>
                </a:solidFill>
              </a:rPr>
              <a:t>) или </a:t>
            </a:r>
            <a:r>
              <a:rPr lang="en-US" sz="1200" dirty="0">
                <a:solidFill>
                  <a:schemeClr val="tx2"/>
                </a:solidFill>
              </a:rPr>
              <a:t>DXF</a:t>
            </a:r>
            <a:r>
              <a:rPr lang="ru-RU" sz="1200" dirty="0">
                <a:solidFill>
                  <a:schemeClr val="tx2"/>
                </a:solidFill>
              </a:rPr>
              <a:t>-чертёж с координатами осей колонн, мы имеем возможность проверять следующее:</a:t>
            </a: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Вычислять фактическое положение оси колонны по измерениям (2 точки на серединах полок, 2, 3 и 4 точкам на углах);</a:t>
            </a: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Вычислять и сравнивать точность установки колонны относительно проектных координат;</a:t>
            </a: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Проверять соблюдение шагов и пролетов колонн;</a:t>
            </a: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Проверка </a:t>
            </a:r>
            <a:r>
              <a:rPr lang="ru-RU" sz="1200" dirty="0" err="1">
                <a:solidFill>
                  <a:schemeClr val="tx2"/>
                </a:solidFill>
              </a:rPr>
              <a:t>створности</a:t>
            </a:r>
            <a:r>
              <a:rPr lang="ru-RU" sz="1200" dirty="0">
                <a:solidFill>
                  <a:schemeClr val="tx2"/>
                </a:solidFill>
              </a:rPr>
              <a:t> колонны относительно других;</a:t>
            </a: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Проверка выхода колонн за периметр;</a:t>
            </a: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Контроль уровня базы колонн</a:t>
            </a:r>
            <a:r>
              <a:rPr lang="en-US" sz="1200" dirty="0">
                <a:solidFill>
                  <a:schemeClr val="tx2"/>
                </a:solidFill>
              </a:rPr>
              <a:t>;</a:t>
            </a:r>
            <a:endParaRPr lang="ru-RU" sz="1200" dirty="0">
              <a:solidFill>
                <a:schemeClr val="tx2"/>
              </a:solidFill>
            </a:endParaRP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Проверка вертикальности и наклона колонн;</a:t>
            </a:r>
          </a:p>
          <a:p>
            <a:pPr marL="22860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Разбивка болтов</a:t>
            </a:r>
            <a:r>
              <a:rPr lang="en-US" sz="1200" dirty="0">
                <a:solidFill>
                  <a:schemeClr val="tx2"/>
                </a:solidFill>
              </a:rPr>
              <a:t>;</a:t>
            </a:r>
            <a:endParaRPr lang="ru-RU" sz="1200" dirty="0">
              <a:solidFill>
                <a:schemeClr val="tx2"/>
              </a:solidFill>
            </a:endParaRPr>
          </a:p>
        </p:txBody>
      </p:sp>
      <p:sp>
        <p:nvSpPr>
          <p:cNvPr id="22" name="Заголовок 21">
            <a:extLst>
              <a:ext uri="{FF2B5EF4-FFF2-40B4-BE49-F238E27FC236}">
                <a16:creationId xmlns:a16="http://schemas.microsoft.com/office/drawing/2014/main" id="{4184C48A-D784-4AFB-B4AF-0C8667AFC12F}"/>
              </a:ext>
            </a:extLst>
          </p:cNvPr>
          <p:cNvSpPr>
            <a:spLocks noGrp="1"/>
          </p:cNvSpPr>
          <p:nvPr>
            <p:ph type="title"/>
          </p:nvPr>
        </p:nvSpPr>
        <p:spPr/>
        <p:txBody>
          <a:bodyPr/>
          <a:lstStyle/>
          <a:p>
            <a:r>
              <a:rPr lang="ru-RU" dirty="0"/>
              <a:t>Стальные конструкции</a:t>
            </a:r>
          </a:p>
        </p:txBody>
      </p:sp>
    </p:spTree>
    <p:extLst>
      <p:ext uri="{BB962C8B-B14F-4D97-AF65-F5344CB8AC3E}">
        <p14:creationId xmlns:p14="http://schemas.microsoft.com/office/powerpoint/2010/main" val="35729162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8342C7-FBE5-428C-83D0-0010EC0B4C14}"/>
              </a:ext>
            </a:extLst>
          </p:cNvPr>
          <p:cNvSpPr>
            <a:spLocks noChangeArrowheads="1"/>
          </p:cNvSpPr>
          <p:nvPr/>
        </p:nvSpPr>
        <p:spPr bwMode="auto">
          <a:xfrm>
            <a:off x="224410" y="128045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69" name="Рисунок 4">
            <a:extLst>
              <a:ext uri="{FF2B5EF4-FFF2-40B4-BE49-F238E27FC236}">
                <a16:creationId xmlns:a16="http://schemas.microsoft.com/office/drawing/2014/main" id="{68437C1F-88CC-4DEE-8CFD-0D82ADD45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547" y="1494626"/>
            <a:ext cx="803275" cy="809625"/>
          </a:xfrm>
          <a:prstGeom prst="rect">
            <a:avLst/>
          </a:prstGeom>
          <a:ln w="28575">
            <a:solidFill>
              <a:schemeClr val="accent1"/>
            </a:solidFill>
          </a:ln>
          <a:extLst>
            <a:ext uri="{909E8E84-426E-40DD-AFC4-6F175D3DCCD1}">
              <a14:hiddenFill xmlns:a14="http://schemas.microsoft.com/office/drawing/2010/main">
                <a:solidFill>
                  <a:srgbClr val="FFFFFF"/>
                </a:solidFill>
              </a14:hiddenFill>
            </a:ext>
          </a:extLst>
        </p:spPr>
      </p:pic>
      <p:pic>
        <p:nvPicPr>
          <p:cNvPr id="7173" name="Рисунок 1">
            <a:extLst>
              <a:ext uri="{FF2B5EF4-FFF2-40B4-BE49-F238E27FC236}">
                <a16:creationId xmlns:a16="http://schemas.microsoft.com/office/drawing/2014/main" id="{EB487316-B000-4DEB-98EF-6E67CE44E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035" y="1981184"/>
            <a:ext cx="2851150" cy="20478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Рисунок 2">
            <a:extLst>
              <a:ext uri="{FF2B5EF4-FFF2-40B4-BE49-F238E27FC236}">
                <a16:creationId xmlns:a16="http://schemas.microsoft.com/office/drawing/2014/main" id="{F9C5849A-7282-4013-9BF6-3AF39853A3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6489" y="1981184"/>
            <a:ext cx="2989457" cy="20530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6">
            <a:extLst>
              <a:ext uri="{FF2B5EF4-FFF2-40B4-BE49-F238E27FC236}">
                <a16:creationId xmlns:a16="http://schemas.microsoft.com/office/drawing/2014/main" id="{D69FBD1E-C2CA-4174-B1FA-35F07A5D0EE3}"/>
              </a:ext>
            </a:extLst>
          </p:cNvPr>
          <p:cNvSpPr>
            <a:spLocks noChangeArrowheads="1"/>
          </p:cNvSpPr>
          <p:nvPr/>
        </p:nvSpPr>
        <p:spPr bwMode="auto">
          <a:xfrm>
            <a:off x="1438914" y="86643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6" name="Rectangle 7">
            <a:extLst>
              <a:ext uri="{FF2B5EF4-FFF2-40B4-BE49-F238E27FC236}">
                <a16:creationId xmlns:a16="http://schemas.microsoft.com/office/drawing/2014/main" id="{1CE6E30E-E48C-4AF3-BDCD-93F88AF7EDF8}"/>
              </a:ext>
            </a:extLst>
          </p:cNvPr>
          <p:cNvSpPr>
            <a:spLocks noChangeArrowheads="1"/>
          </p:cNvSpPr>
          <p:nvPr/>
        </p:nvSpPr>
        <p:spPr bwMode="auto">
          <a:xfrm>
            <a:off x="3807333" y="1379566"/>
            <a:ext cx="512083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9875"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9875" algn="l" defTabSz="914400" rtl="0" eaLnBrk="0" fontAlgn="base" latinLnBrk="0" hangingPunct="0">
              <a:lnSpc>
                <a:spcPct val="100000"/>
              </a:lnSpc>
              <a:spcBef>
                <a:spcPct val="0"/>
              </a:spcBef>
              <a:spcAft>
                <a:spcPct val="0"/>
              </a:spcAft>
              <a:buClrTx/>
              <a:buSzTx/>
              <a:buFontTx/>
              <a:buNone/>
              <a:tabLst/>
            </a:pPr>
            <a:r>
              <a:rPr lang="ru-RU" altLang="ru-RU" sz="1200" dirty="0">
                <a:solidFill>
                  <a:schemeClr val="tx2"/>
                </a:solidFill>
                <a:latin typeface="+mn-lt"/>
              </a:rPr>
              <a:t>Контроль точности установки колонны в нижнем сечении</a:t>
            </a:r>
          </a:p>
          <a:p>
            <a:pPr marL="0" marR="0" lvl="0" indent="269875"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7" name="Rectangle 9">
            <a:extLst>
              <a:ext uri="{FF2B5EF4-FFF2-40B4-BE49-F238E27FC236}">
                <a16:creationId xmlns:a16="http://schemas.microsoft.com/office/drawing/2014/main" id="{D512B6AE-12A6-45A9-B1EA-2EE19B20C99F}"/>
              </a:ext>
            </a:extLst>
          </p:cNvPr>
          <p:cNvSpPr>
            <a:spLocks noChangeArrowheads="1"/>
          </p:cNvSpPr>
          <p:nvPr/>
        </p:nvSpPr>
        <p:spPr bwMode="auto">
          <a:xfrm>
            <a:off x="1100831" y="370841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76" name="Рисунок 3">
            <a:extLst>
              <a:ext uri="{FF2B5EF4-FFF2-40B4-BE49-F238E27FC236}">
                <a16:creationId xmlns:a16="http://schemas.microsoft.com/office/drawing/2014/main" id="{101E3129-D7A7-4917-AB3A-48B6A8FAA5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8610" y="4428188"/>
            <a:ext cx="3403600" cy="20669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0">
            <a:extLst>
              <a:ext uri="{FF2B5EF4-FFF2-40B4-BE49-F238E27FC236}">
                <a16:creationId xmlns:a16="http://schemas.microsoft.com/office/drawing/2014/main" id="{E4A33B21-8082-4FB7-A4C1-7296F2964E06}"/>
              </a:ext>
            </a:extLst>
          </p:cNvPr>
          <p:cNvSpPr>
            <a:spLocks noChangeArrowheads="1"/>
          </p:cNvSpPr>
          <p:nvPr/>
        </p:nvSpPr>
        <p:spPr bwMode="auto">
          <a:xfrm>
            <a:off x="5295039" y="4162526"/>
            <a:ext cx="2050742" cy="55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9875"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indent="0" defTabSz="685749" eaLnBrk="1" fontAlgn="base" hangingPunct="1">
              <a:lnSpc>
                <a:spcPct val="80000"/>
              </a:lnSpc>
              <a:spcBef>
                <a:spcPts val="300"/>
              </a:spcBef>
              <a:spcAft>
                <a:spcPts val="300"/>
              </a:spcAft>
              <a:buClr>
                <a:schemeClr val="accent1"/>
              </a:buClr>
              <a:buSzTx/>
              <a:tabLst>
                <a:tab pos="457200" algn="l"/>
              </a:tabLst>
            </a:pPr>
            <a:r>
              <a:rPr lang="ru-RU" altLang="ru-RU" sz="1200" dirty="0">
                <a:solidFill>
                  <a:schemeClr val="tx2"/>
                </a:solidFill>
                <a:latin typeface="+mn-lt"/>
              </a:rPr>
              <a:t>Контроль шага колонн   </a:t>
            </a:r>
          </a:p>
          <a:p>
            <a:pPr marL="0" marR="0" lvl="0" indent="269875"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13" name="Рисунок 12">
            <a:extLst>
              <a:ext uri="{FF2B5EF4-FFF2-40B4-BE49-F238E27FC236}">
                <a16:creationId xmlns:a16="http://schemas.microsoft.com/office/drawing/2014/main" id="{A5BA1B2E-EB70-47A0-8C86-97E1D1576372}"/>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754602" y="4579636"/>
            <a:ext cx="889635" cy="882015"/>
          </a:xfrm>
          <a:prstGeom prst="rect">
            <a:avLst/>
          </a:prstGeom>
        </p:spPr>
      </p:pic>
      <p:pic>
        <p:nvPicPr>
          <p:cNvPr id="16" name="Рисунок 15">
            <a:extLst>
              <a:ext uri="{FF2B5EF4-FFF2-40B4-BE49-F238E27FC236}">
                <a16:creationId xmlns:a16="http://schemas.microsoft.com/office/drawing/2014/main" id="{699751F5-CB2C-4FA9-94AF-7498D4CECAC6}"/>
              </a:ext>
            </a:extLst>
          </p:cNvPr>
          <p:cNvPicPr/>
          <p:nvPr/>
        </p:nvPicPr>
        <p:blipFill>
          <a:blip r:embed="rId7">
            <a:extLst>
              <a:ext uri="{28A0092B-C50C-407E-A947-70E740481C1C}">
                <a14:useLocalDpi xmlns:a14="http://schemas.microsoft.com/office/drawing/2010/main" val="0"/>
              </a:ext>
            </a:extLst>
          </a:blip>
          <a:stretch>
            <a:fillRect/>
          </a:stretch>
        </p:blipFill>
        <p:spPr>
          <a:xfrm>
            <a:off x="10142674" y="895350"/>
            <a:ext cx="1390650" cy="1162685"/>
          </a:xfrm>
          <a:prstGeom prst="rect">
            <a:avLst/>
          </a:prstGeom>
          <a:ln w="28575">
            <a:solidFill>
              <a:schemeClr val="accent1"/>
            </a:solidFill>
          </a:ln>
        </p:spPr>
      </p:pic>
      <p:sp>
        <p:nvSpPr>
          <p:cNvPr id="17" name="Заголовок 16">
            <a:extLst>
              <a:ext uri="{FF2B5EF4-FFF2-40B4-BE49-F238E27FC236}">
                <a16:creationId xmlns:a16="http://schemas.microsoft.com/office/drawing/2014/main" id="{A78D6180-31B1-4AB6-93E2-A220B9DEF293}"/>
              </a:ext>
            </a:extLst>
          </p:cNvPr>
          <p:cNvSpPr>
            <a:spLocks noGrp="1"/>
          </p:cNvSpPr>
          <p:nvPr>
            <p:ph type="title"/>
          </p:nvPr>
        </p:nvSpPr>
        <p:spPr>
          <a:xfrm>
            <a:off x="381001" y="647700"/>
            <a:ext cx="11449051" cy="495300"/>
          </a:xfrm>
        </p:spPr>
        <p:txBody>
          <a:bodyPr/>
          <a:lstStyle/>
          <a:p>
            <a:r>
              <a:rPr lang="ru-RU" dirty="0"/>
              <a:t>Стальные конструкции</a:t>
            </a:r>
          </a:p>
        </p:txBody>
      </p:sp>
    </p:spTree>
    <p:extLst>
      <p:ext uri="{BB962C8B-B14F-4D97-AF65-F5344CB8AC3E}">
        <p14:creationId xmlns:p14="http://schemas.microsoft.com/office/powerpoint/2010/main" val="4530956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4349750" y="3105834"/>
            <a:ext cx="3492499"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Угловые приемы</a:t>
            </a:r>
          </a:p>
        </p:txBody>
      </p:sp>
    </p:spTree>
    <p:extLst>
      <p:ext uri="{BB962C8B-B14F-4D97-AF65-F5344CB8AC3E}">
        <p14:creationId xmlns:p14="http://schemas.microsoft.com/office/powerpoint/2010/main" val="359625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3F4360B-764D-4C97-A829-E904422624E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41288" y="895350"/>
            <a:ext cx="1426210" cy="1111885"/>
          </a:xfrm>
          <a:prstGeom prst="rect">
            <a:avLst/>
          </a:prstGeom>
          <a:solidFill>
            <a:srgbClr val="FFFFFF">
              <a:shade val="85000"/>
            </a:srgbClr>
          </a:solidFill>
          <a:ln w="19050" cap="sq">
            <a:solidFill>
              <a:srgbClr val="0070C0"/>
            </a:solidFill>
            <a:miter lim="800000"/>
          </a:ln>
          <a:effectLst/>
          <a:scene3d>
            <a:camera prst="orthographicFront"/>
            <a:lightRig rig="twoPt" dir="t">
              <a:rot lat="0" lon="0" rev="7200000"/>
            </a:lightRig>
          </a:scene3d>
          <a:sp3d>
            <a:bevelT w="25400" h="19050"/>
            <a:contourClr>
              <a:srgbClr val="FFFFFF"/>
            </a:contourClr>
          </a:sp3d>
        </p:spPr>
      </p:pic>
      <p:pic>
        <p:nvPicPr>
          <p:cNvPr id="3" name="Рисунок 2">
            <a:extLst>
              <a:ext uri="{FF2B5EF4-FFF2-40B4-BE49-F238E27FC236}">
                <a16:creationId xmlns:a16="http://schemas.microsoft.com/office/drawing/2014/main" id="{1389FB80-A8B7-42FB-8377-5FD059B37FC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24502" y="1182532"/>
            <a:ext cx="4219120" cy="2859873"/>
          </a:xfrm>
          <a:prstGeom prst="rect">
            <a:avLst/>
          </a:prstGeom>
          <a:solidFill>
            <a:srgbClr val="FFFFFF">
              <a:shade val="85000"/>
            </a:srgbClr>
          </a:solidFill>
          <a:ln w="19050" cap="sq">
            <a:solidFill>
              <a:srgbClr val="0070C0"/>
            </a:solidFill>
            <a:miter lim="800000"/>
          </a:ln>
          <a:effectLst/>
          <a:scene3d>
            <a:camera prst="orthographicFront"/>
            <a:lightRig rig="twoPt" dir="t">
              <a:rot lat="0" lon="0" rev="7200000"/>
            </a:lightRig>
          </a:scene3d>
          <a:sp3d>
            <a:bevelT w="25400" h="19050"/>
            <a:contourClr>
              <a:srgbClr val="FFFFFF"/>
            </a:contourClr>
          </a:sp3d>
        </p:spPr>
      </p:pic>
      <p:sp>
        <p:nvSpPr>
          <p:cNvPr id="8" name="Прямоугольник 7">
            <a:extLst>
              <a:ext uri="{FF2B5EF4-FFF2-40B4-BE49-F238E27FC236}">
                <a16:creationId xmlns:a16="http://schemas.microsoft.com/office/drawing/2014/main" id="{B4F628F3-09C4-4472-AB89-AD26430C9764}"/>
              </a:ext>
            </a:extLst>
          </p:cNvPr>
          <p:cNvSpPr/>
          <p:nvPr/>
        </p:nvSpPr>
        <p:spPr>
          <a:xfrm>
            <a:off x="381001" y="4245531"/>
            <a:ext cx="4262621" cy="2162387"/>
          </a:xfrm>
          <a:prstGeom prst="rect">
            <a:avLst/>
          </a:prstGeom>
        </p:spPr>
        <p:txBody>
          <a:bodyPr wrap="square">
            <a:spAutoFit/>
          </a:bodyPr>
          <a:lstStyle/>
          <a:p>
            <a:pPr algn="just">
              <a:lnSpc>
                <a:spcPct val="107000"/>
              </a:lnSpc>
              <a:spcAft>
                <a:spcPts val="800"/>
              </a:spcAft>
            </a:pPr>
            <a:r>
              <a:rPr lang="ru-RU" sz="1200" dirty="0">
                <a:solidFill>
                  <a:srgbClr val="545559"/>
                </a:solidFill>
              </a:rPr>
              <a:t>Это приложение применяется в случаях, когда необходимо выполнять наблюдения за целевыми точками. Для этих наблюдений настраивается цикличность и методика. Преимуществом данного приложения является возможность оценить данные полевых измерений непосредственно на борту инструмента, с возможностью добавления дополнительных точек в группу точек с последующей обработкой.</a:t>
            </a:r>
          </a:p>
          <a:p>
            <a:pPr algn="just">
              <a:lnSpc>
                <a:spcPct val="107000"/>
              </a:lnSpc>
              <a:spcAft>
                <a:spcPts val="800"/>
              </a:spcAft>
            </a:pP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id="{A1448192-90DB-4AC2-B891-9D8155C2CC36}"/>
              </a:ext>
            </a:extLst>
          </p:cNvPr>
          <p:cNvSpPr/>
          <p:nvPr/>
        </p:nvSpPr>
        <p:spPr>
          <a:xfrm>
            <a:off x="4943221" y="1265051"/>
            <a:ext cx="6423279" cy="2418291"/>
          </a:xfrm>
          <a:prstGeom prst="rect">
            <a:avLst/>
          </a:prstGeom>
        </p:spPr>
        <p:txBody>
          <a:bodyPr wrap="square">
            <a:spAutoFit/>
          </a:bodyPr>
          <a:lstStyle/>
          <a:p>
            <a:pPr algn="just">
              <a:lnSpc>
                <a:spcPct val="150000"/>
              </a:lnSpc>
              <a:spcBef>
                <a:spcPts val="1200"/>
              </a:spcBef>
              <a:spcAft>
                <a:spcPts val="0"/>
              </a:spcAft>
            </a:pPr>
            <a:r>
              <a:rPr lang="ru-RU" sz="1200" dirty="0">
                <a:solidFill>
                  <a:srgbClr val="545559"/>
                </a:solidFill>
              </a:rPr>
              <a:t>Возможности приложения:</a:t>
            </a:r>
          </a:p>
          <a:p>
            <a:pPr marL="342900" lvl="0" indent="-342900">
              <a:lnSpc>
                <a:spcPct val="150000"/>
              </a:lnSpc>
              <a:spcAft>
                <a:spcPts val="0"/>
              </a:spcAft>
              <a:buFont typeface="Wingdings" panose="05000000000000000000" pitchFamily="2" charset="2"/>
              <a:buChar char=""/>
            </a:pPr>
            <a:r>
              <a:rPr lang="ru-RU" sz="1000" dirty="0">
                <a:solidFill>
                  <a:srgbClr val="545559"/>
                </a:solidFill>
              </a:rPr>
              <a:t>Создание группы точек для измерений</a:t>
            </a:r>
          </a:p>
          <a:p>
            <a:pPr marL="342900" lvl="0" indent="-342900">
              <a:lnSpc>
                <a:spcPct val="150000"/>
              </a:lnSpc>
              <a:spcAft>
                <a:spcPts val="0"/>
              </a:spcAft>
              <a:buFont typeface="Wingdings" panose="05000000000000000000" pitchFamily="2" charset="2"/>
              <a:buChar char=""/>
            </a:pPr>
            <a:r>
              <a:rPr lang="ru-RU" sz="1000" dirty="0">
                <a:solidFill>
                  <a:srgbClr val="545559"/>
                </a:solidFill>
              </a:rPr>
              <a:t>Сортировка точек по горизонтальному углу</a:t>
            </a:r>
          </a:p>
          <a:p>
            <a:pPr marL="342900" lvl="0" indent="-342900">
              <a:lnSpc>
                <a:spcPct val="150000"/>
              </a:lnSpc>
              <a:spcAft>
                <a:spcPts val="0"/>
              </a:spcAft>
              <a:buFont typeface="Wingdings" panose="05000000000000000000" pitchFamily="2" charset="2"/>
              <a:buChar char=""/>
            </a:pPr>
            <a:r>
              <a:rPr lang="ru-RU" sz="1000" dirty="0">
                <a:solidFill>
                  <a:srgbClr val="545559"/>
                </a:solidFill>
              </a:rPr>
              <a:t>Установка времени и интервала для измерения точек (мониторинг)</a:t>
            </a:r>
          </a:p>
          <a:p>
            <a:pPr marL="342900" lvl="0" indent="-342900">
              <a:lnSpc>
                <a:spcPct val="150000"/>
              </a:lnSpc>
              <a:spcAft>
                <a:spcPts val="0"/>
              </a:spcAft>
              <a:buFont typeface="Wingdings" panose="05000000000000000000" pitchFamily="2" charset="2"/>
              <a:buChar char=""/>
            </a:pPr>
            <a:r>
              <a:rPr lang="ru-RU" sz="1000" dirty="0">
                <a:solidFill>
                  <a:srgbClr val="545559"/>
                </a:solidFill>
              </a:rPr>
              <a:t>Контроль качества (возможность задавать допуски измерений)</a:t>
            </a:r>
          </a:p>
          <a:p>
            <a:pPr marL="342900" lvl="0" indent="-342900">
              <a:lnSpc>
                <a:spcPct val="150000"/>
              </a:lnSpc>
              <a:spcAft>
                <a:spcPts val="0"/>
              </a:spcAft>
              <a:buFont typeface="Wingdings" panose="05000000000000000000" pitchFamily="2" charset="2"/>
              <a:buChar char=""/>
            </a:pPr>
            <a:r>
              <a:rPr lang="ru-RU" sz="1000" dirty="0">
                <a:solidFill>
                  <a:srgbClr val="545559"/>
                </a:solidFill>
              </a:rPr>
              <a:t>Установка значений, которые будут присвоены точкам, добавленным в группу </a:t>
            </a:r>
          </a:p>
          <a:p>
            <a:pPr marL="342900" lvl="0" indent="-342900">
              <a:lnSpc>
                <a:spcPct val="150000"/>
              </a:lnSpc>
              <a:spcAft>
                <a:spcPts val="0"/>
              </a:spcAft>
              <a:buFont typeface="Wingdings" panose="05000000000000000000" pitchFamily="2" charset="2"/>
              <a:buChar char=""/>
            </a:pPr>
            <a:r>
              <a:rPr lang="ru-RU" sz="1000" dirty="0">
                <a:solidFill>
                  <a:srgbClr val="545559"/>
                </a:solidFill>
              </a:rPr>
              <a:t>Вводить количество приемов и выбор метода наблюдений (</a:t>
            </a:r>
            <a:r>
              <a:rPr lang="en-US" sz="1000" dirty="0">
                <a:solidFill>
                  <a:srgbClr val="545559"/>
                </a:solidFill>
              </a:rPr>
              <a:t>A</a:t>
            </a:r>
            <a:r>
              <a:rPr lang="ru-RU" sz="1000" dirty="0">
                <a:solidFill>
                  <a:srgbClr val="545559"/>
                </a:solidFill>
              </a:rPr>
              <a:t>’</a:t>
            </a:r>
            <a:r>
              <a:rPr lang="en-US" sz="1000" dirty="0">
                <a:solidFill>
                  <a:srgbClr val="545559"/>
                </a:solidFill>
              </a:rPr>
              <a:t>A</a:t>
            </a:r>
            <a:r>
              <a:rPr lang="ru-RU" sz="1000" dirty="0">
                <a:solidFill>
                  <a:srgbClr val="545559"/>
                </a:solidFill>
              </a:rPr>
              <a:t>”</a:t>
            </a:r>
            <a:r>
              <a:rPr lang="en-US" sz="1000" dirty="0">
                <a:solidFill>
                  <a:srgbClr val="545559"/>
                </a:solidFill>
              </a:rPr>
              <a:t>B</a:t>
            </a:r>
            <a:r>
              <a:rPr lang="ru-RU" sz="1000" dirty="0">
                <a:solidFill>
                  <a:srgbClr val="545559"/>
                </a:solidFill>
              </a:rPr>
              <a:t>”</a:t>
            </a:r>
            <a:r>
              <a:rPr lang="en-US" sz="1000" dirty="0">
                <a:solidFill>
                  <a:srgbClr val="545559"/>
                </a:solidFill>
              </a:rPr>
              <a:t>B</a:t>
            </a:r>
            <a:r>
              <a:rPr lang="ru-RU" sz="1000" dirty="0">
                <a:solidFill>
                  <a:srgbClr val="545559"/>
                </a:solidFill>
              </a:rPr>
              <a:t>’…</a:t>
            </a:r>
            <a:r>
              <a:rPr lang="en-US" sz="1000" dirty="0">
                <a:solidFill>
                  <a:srgbClr val="545559"/>
                </a:solidFill>
              </a:rPr>
              <a:t>A</a:t>
            </a:r>
            <a:r>
              <a:rPr lang="ru-RU" sz="1000" dirty="0">
                <a:solidFill>
                  <a:srgbClr val="545559"/>
                </a:solidFill>
              </a:rPr>
              <a:t>’</a:t>
            </a:r>
            <a:r>
              <a:rPr lang="en-US" sz="1000" dirty="0">
                <a:solidFill>
                  <a:srgbClr val="545559"/>
                </a:solidFill>
              </a:rPr>
              <a:t>B</a:t>
            </a:r>
            <a:r>
              <a:rPr lang="ru-RU" sz="1000" dirty="0">
                <a:solidFill>
                  <a:srgbClr val="545559"/>
                </a:solidFill>
              </a:rPr>
              <a:t>’</a:t>
            </a:r>
            <a:r>
              <a:rPr lang="en-US" sz="1000" dirty="0">
                <a:solidFill>
                  <a:srgbClr val="545559"/>
                </a:solidFill>
              </a:rPr>
              <a:t>C</a:t>
            </a:r>
            <a:r>
              <a:rPr lang="ru-RU" sz="1000" dirty="0">
                <a:solidFill>
                  <a:srgbClr val="545559"/>
                </a:solidFill>
              </a:rPr>
              <a:t>’</a:t>
            </a:r>
            <a:r>
              <a:rPr lang="en-US" sz="1000" dirty="0">
                <a:solidFill>
                  <a:srgbClr val="545559"/>
                </a:solidFill>
              </a:rPr>
              <a:t>D</a:t>
            </a:r>
            <a:r>
              <a:rPr lang="ru-RU" sz="1000" dirty="0">
                <a:solidFill>
                  <a:srgbClr val="545559"/>
                </a:solidFill>
              </a:rPr>
              <a:t>’ и т.д.)</a:t>
            </a:r>
          </a:p>
          <a:p>
            <a:pPr marL="342900" lvl="0" indent="-342900">
              <a:lnSpc>
                <a:spcPct val="150000"/>
              </a:lnSpc>
              <a:spcAft>
                <a:spcPts val="0"/>
              </a:spcAft>
              <a:buFont typeface="Wingdings" panose="05000000000000000000" pitchFamily="2" charset="2"/>
              <a:buChar char=""/>
            </a:pPr>
            <a:r>
              <a:rPr lang="ru-RU" sz="1000" dirty="0">
                <a:solidFill>
                  <a:srgbClr val="545559"/>
                </a:solidFill>
              </a:rPr>
              <a:t>Автоматическое наведение на измеряемую точку в последующих приемах</a:t>
            </a:r>
          </a:p>
          <a:p>
            <a:pPr marL="342900" lvl="0" indent="-342900">
              <a:lnSpc>
                <a:spcPct val="150000"/>
              </a:lnSpc>
              <a:spcAft>
                <a:spcPts val="0"/>
              </a:spcAft>
              <a:buFont typeface="Wingdings" panose="05000000000000000000" pitchFamily="2" charset="2"/>
              <a:buChar char=""/>
            </a:pPr>
            <a:r>
              <a:rPr lang="ru-RU" sz="1000" dirty="0">
                <a:solidFill>
                  <a:srgbClr val="545559"/>
                </a:solidFill>
              </a:rPr>
              <a:t>Возможность редактирования измерений (к примеру, если забыли указать высоту отражателя)</a:t>
            </a:r>
          </a:p>
          <a:p>
            <a:pPr marL="342900" lvl="0" indent="-342900">
              <a:lnSpc>
                <a:spcPct val="150000"/>
              </a:lnSpc>
              <a:spcAft>
                <a:spcPts val="0"/>
              </a:spcAft>
              <a:buFont typeface="Wingdings" panose="05000000000000000000" pitchFamily="2" charset="2"/>
              <a:buChar char=""/>
            </a:pPr>
            <a:r>
              <a:rPr lang="ru-RU" sz="1000" dirty="0">
                <a:solidFill>
                  <a:srgbClr val="545559"/>
                </a:solidFill>
              </a:rPr>
              <a:t>Делать повторные измерения с задержкой (от 1 сек до 60 сек)</a:t>
            </a:r>
          </a:p>
        </p:txBody>
      </p:sp>
      <p:sp>
        <p:nvSpPr>
          <p:cNvPr id="17" name="Заголовок 16">
            <a:extLst>
              <a:ext uri="{FF2B5EF4-FFF2-40B4-BE49-F238E27FC236}">
                <a16:creationId xmlns:a16="http://schemas.microsoft.com/office/drawing/2014/main" id="{D77DB497-B2EA-487E-827E-FB789CAD87BD}"/>
              </a:ext>
            </a:extLst>
          </p:cNvPr>
          <p:cNvSpPr>
            <a:spLocks noGrp="1"/>
          </p:cNvSpPr>
          <p:nvPr>
            <p:ph type="title"/>
          </p:nvPr>
        </p:nvSpPr>
        <p:spPr/>
        <p:txBody>
          <a:bodyPr/>
          <a:lstStyle/>
          <a:p>
            <a:r>
              <a:rPr lang="ru-RU" dirty="0"/>
              <a:t>Угловые приемы</a:t>
            </a:r>
          </a:p>
        </p:txBody>
      </p:sp>
    </p:spTree>
    <p:extLst>
      <p:ext uri="{BB962C8B-B14F-4D97-AF65-F5344CB8AC3E}">
        <p14:creationId xmlns:p14="http://schemas.microsoft.com/office/powerpoint/2010/main" val="37400634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11E30582-80A5-429B-9D92-B339417F7349}"/>
              </a:ext>
            </a:extLst>
          </p:cNvPr>
          <p:cNvGraphicFramePr>
            <a:graphicFrameLocks noGrp="1"/>
          </p:cNvGraphicFramePr>
          <p:nvPr>
            <p:extLst>
              <p:ext uri="{D42A27DB-BD31-4B8C-83A1-F6EECF244321}">
                <p14:modId xmlns:p14="http://schemas.microsoft.com/office/powerpoint/2010/main" val="2437540323"/>
              </p:ext>
            </p:extLst>
          </p:nvPr>
        </p:nvGraphicFramePr>
        <p:xfrm>
          <a:off x="313510" y="1255469"/>
          <a:ext cx="10236829" cy="4835674"/>
        </p:xfrm>
        <a:graphic>
          <a:graphicData uri="http://schemas.openxmlformats.org/drawingml/2006/table">
            <a:tbl>
              <a:tblPr firstRow="1" firstCol="1" bandRow="1">
                <a:tableStyleId>{5C22544A-7EE6-4342-B048-85BDC9FD1C3A}</a:tableStyleId>
              </a:tblPr>
              <a:tblGrid>
                <a:gridCol w="2764334">
                  <a:extLst>
                    <a:ext uri="{9D8B030D-6E8A-4147-A177-3AD203B41FA5}">
                      <a16:colId xmlns:a16="http://schemas.microsoft.com/office/drawing/2014/main" val="3963041303"/>
                    </a:ext>
                  </a:extLst>
                </a:gridCol>
                <a:gridCol w="4059568">
                  <a:extLst>
                    <a:ext uri="{9D8B030D-6E8A-4147-A177-3AD203B41FA5}">
                      <a16:colId xmlns:a16="http://schemas.microsoft.com/office/drawing/2014/main" val="1460955675"/>
                    </a:ext>
                  </a:extLst>
                </a:gridCol>
                <a:gridCol w="3412927">
                  <a:extLst>
                    <a:ext uri="{9D8B030D-6E8A-4147-A177-3AD203B41FA5}">
                      <a16:colId xmlns:a16="http://schemas.microsoft.com/office/drawing/2014/main" val="2213958988"/>
                    </a:ext>
                  </a:extLst>
                </a:gridCol>
              </a:tblGrid>
              <a:tr h="162014">
                <a:tc>
                  <a:txBody>
                    <a:bodyPr/>
                    <a:lstStyle/>
                    <a:p>
                      <a:pPr marL="457200" algn="ctr">
                        <a:lnSpc>
                          <a:spcPct val="107000"/>
                        </a:lnSpc>
                        <a:spcAft>
                          <a:spcPts val="0"/>
                        </a:spcAft>
                      </a:pPr>
                      <a:r>
                        <a:rPr lang="ru-RU" sz="1100">
                          <a:effectLst/>
                        </a:rPr>
                        <a:t>Ф</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ctr">
                        <a:lnSpc>
                          <a:spcPct val="107000"/>
                        </a:lnSpc>
                        <a:spcAft>
                          <a:spcPts val="0"/>
                        </a:spcAft>
                      </a:pPr>
                      <a:r>
                        <a:rPr lang="ru-RU" sz="1100">
                          <a:effectLst/>
                        </a:rPr>
                        <a:t>П</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ctr">
                        <a:lnSpc>
                          <a:spcPct val="107000"/>
                        </a:lnSpc>
                        <a:spcAft>
                          <a:spcPts val="0"/>
                        </a:spcAft>
                      </a:pPr>
                      <a:r>
                        <a:rPr lang="ru-RU" sz="1100">
                          <a:effectLst/>
                        </a:rPr>
                        <a:t>Ц</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extLst>
                  <a:ext uri="{0D108BD9-81ED-4DB2-BD59-A6C34878D82A}">
                    <a16:rowId xmlns:a16="http://schemas.microsoft.com/office/drawing/2014/main" val="3347367837"/>
                  </a:ext>
                </a:extLst>
              </a:tr>
              <a:tr h="1185543">
                <a:tc>
                  <a:txBody>
                    <a:bodyPr/>
                    <a:lstStyle/>
                    <a:p>
                      <a:pPr marL="457200" algn="just">
                        <a:lnSpc>
                          <a:spcPct val="107000"/>
                        </a:lnSpc>
                        <a:spcAft>
                          <a:spcPts val="0"/>
                        </a:spcAft>
                      </a:pPr>
                      <a:r>
                        <a:rPr lang="ru-RU" sz="1100">
                          <a:effectLst/>
                        </a:rPr>
                        <a:t>Оценка качества измерений сразу в приборе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just">
                        <a:lnSpc>
                          <a:spcPct val="107000"/>
                        </a:lnSpc>
                        <a:spcAft>
                          <a:spcPts val="0"/>
                        </a:spcAft>
                      </a:pPr>
                      <a:r>
                        <a:rPr lang="ru-RU" sz="1100" dirty="0">
                          <a:effectLst/>
                        </a:rPr>
                        <a:t>Инструментарий прикладной программы позволяет сразу посмотреть с какой точностью были выполнены измерения.</a:t>
                      </a:r>
                    </a:p>
                    <a:p>
                      <a:pPr>
                        <a:lnSpc>
                          <a:spcPct val="107000"/>
                        </a:lnSpc>
                        <a:spcAft>
                          <a:spcPts val="0"/>
                        </a:spcAft>
                      </a:pPr>
                      <a:r>
                        <a:rPr lang="ru-RU" sz="1100" dirty="0">
                          <a:effectLst/>
                        </a:rPr>
                        <a:t>Во время уравнивания вычисляются </a:t>
                      </a:r>
                    </a:p>
                    <a:p>
                      <a:pPr>
                        <a:lnSpc>
                          <a:spcPct val="107000"/>
                        </a:lnSpc>
                        <a:spcAft>
                          <a:spcPts val="0"/>
                        </a:spcAft>
                      </a:pPr>
                      <a:r>
                        <a:rPr lang="ru-RU" sz="1100" dirty="0">
                          <a:effectLst/>
                        </a:rPr>
                        <a:t>значения углов и расстояний, координаты для каждой целевой точки.</a:t>
                      </a:r>
                    </a:p>
                    <a:p>
                      <a:pPr marL="457200" algn="just">
                        <a:lnSpc>
                          <a:spcPct val="107000"/>
                        </a:lnSpc>
                        <a:spcAft>
                          <a:spcPts val="0"/>
                        </a:spcAft>
                      </a:pPr>
                      <a:r>
                        <a:rPr lang="ru-RU"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just">
                        <a:lnSpc>
                          <a:spcPct val="107000"/>
                        </a:lnSpc>
                        <a:spcAft>
                          <a:spcPts val="0"/>
                        </a:spcAft>
                      </a:pPr>
                      <a:r>
                        <a:rPr lang="ru-RU" sz="1100">
                          <a:effectLst/>
                        </a:rPr>
                        <a:t>Экономия затрат на логистике поле-офис-поле</a:t>
                      </a:r>
                    </a:p>
                    <a:p>
                      <a:pPr marL="457200" algn="just">
                        <a:lnSpc>
                          <a:spcPct val="107000"/>
                        </a:lnSpc>
                        <a:spcAft>
                          <a:spcPts val="0"/>
                        </a:spcAft>
                      </a:pPr>
                      <a:r>
                        <a:rPr lang="ru-RU" sz="1100">
                          <a:effectLst/>
                        </a:rPr>
                        <a:t>Экономия времени и, как результат, рост производительности полевых бригад</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extLst>
                  <a:ext uri="{0D108BD9-81ED-4DB2-BD59-A6C34878D82A}">
                    <a16:rowId xmlns:a16="http://schemas.microsoft.com/office/drawing/2014/main" val="1909871928"/>
                  </a:ext>
                </a:extLst>
              </a:tr>
              <a:tr h="1831840">
                <a:tc>
                  <a:txBody>
                    <a:bodyPr/>
                    <a:lstStyle/>
                    <a:p>
                      <a:pPr marL="457200" algn="just">
                        <a:lnSpc>
                          <a:spcPct val="107000"/>
                        </a:lnSpc>
                        <a:spcAft>
                          <a:spcPts val="0"/>
                        </a:spcAft>
                      </a:pPr>
                      <a:r>
                        <a:rPr lang="ru-RU" sz="1100">
                          <a:effectLst/>
                        </a:rPr>
                        <a:t>Настройка последовательности наблюдений</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just">
                        <a:lnSpc>
                          <a:spcPct val="107000"/>
                        </a:lnSpc>
                        <a:spcAft>
                          <a:spcPts val="0"/>
                        </a:spcAft>
                      </a:pPr>
                      <a:r>
                        <a:rPr lang="ru-RU" sz="1100" dirty="0">
                          <a:effectLst/>
                        </a:rPr>
                        <a:t>Возможность настройки последовательности наблюдений на станции. </a:t>
                      </a:r>
                    </a:p>
                    <a:p>
                      <a:pPr marL="457200" algn="just">
                        <a:lnSpc>
                          <a:spcPct val="107000"/>
                        </a:lnSpc>
                        <a:spcAft>
                          <a:spcPts val="0"/>
                        </a:spcAft>
                      </a:pPr>
                      <a:r>
                        <a:rPr lang="ru-RU" sz="1100" dirty="0">
                          <a:effectLst/>
                        </a:rPr>
                        <a:t>При работе с моторизированными приборами, инструмент будет автоматически менять круг, ускоряя процесс измерений на станции.</a:t>
                      </a:r>
                    </a:p>
                    <a:p>
                      <a:pPr marL="457200" algn="just">
                        <a:lnSpc>
                          <a:spcPct val="107000"/>
                        </a:lnSpc>
                        <a:spcAft>
                          <a:spcPts val="0"/>
                        </a:spcAft>
                      </a:pPr>
                      <a:r>
                        <a:rPr lang="ru-RU"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just">
                        <a:lnSpc>
                          <a:spcPct val="107000"/>
                        </a:lnSpc>
                        <a:spcAft>
                          <a:spcPts val="0"/>
                        </a:spcAft>
                      </a:pPr>
                      <a:r>
                        <a:rPr lang="ru-RU" sz="1100" dirty="0">
                          <a:effectLst/>
                        </a:rPr>
                        <a:t>Минимизация влияния ошибок человеческого фактора на последовательность выполнения работ.</a:t>
                      </a:r>
                    </a:p>
                    <a:p>
                      <a:pPr marL="457200" algn="just">
                        <a:lnSpc>
                          <a:spcPct val="107000"/>
                        </a:lnSpc>
                        <a:spcAft>
                          <a:spcPts val="0"/>
                        </a:spcAft>
                      </a:pPr>
                      <a:r>
                        <a:rPr lang="ru-RU" sz="1100" dirty="0">
                          <a:effectLst/>
                        </a:rPr>
                        <a:t>При работе с моторизированным прибором, исключается ошибка наведения и ускоряется процесс съёмки за счёт отсутствия необходимости наводиться вручную и менять круг.</a:t>
                      </a:r>
                    </a:p>
                    <a:p>
                      <a:pPr marL="457200" algn="just">
                        <a:lnSpc>
                          <a:spcPct val="107000"/>
                        </a:lnSpc>
                        <a:spcAft>
                          <a:spcPts val="0"/>
                        </a:spcAft>
                      </a:pPr>
                      <a:r>
                        <a:rPr lang="ru-RU"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extLst>
                  <a:ext uri="{0D108BD9-81ED-4DB2-BD59-A6C34878D82A}">
                    <a16:rowId xmlns:a16="http://schemas.microsoft.com/office/drawing/2014/main" val="930922101"/>
                  </a:ext>
                </a:extLst>
              </a:tr>
              <a:tr h="1586767">
                <a:tc>
                  <a:txBody>
                    <a:bodyPr/>
                    <a:lstStyle/>
                    <a:p>
                      <a:pPr marL="457200" algn="just">
                        <a:lnSpc>
                          <a:spcPct val="107000"/>
                        </a:lnSpc>
                        <a:spcAft>
                          <a:spcPts val="0"/>
                        </a:spcAft>
                      </a:pPr>
                      <a:r>
                        <a:rPr lang="ru-RU" sz="1100">
                          <a:effectLst/>
                        </a:rPr>
                        <a:t>Автоматическое измерение точек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just">
                        <a:lnSpc>
                          <a:spcPct val="107000"/>
                        </a:lnSpc>
                        <a:spcAft>
                          <a:spcPts val="0"/>
                        </a:spcAft>
                      </a:pPr>
                      <a:r>
                        <a:rPr lang="ru-RU" sz="1100">
                          <a:effectLst/>
                        </a:rPr>
                        <a:t>Возможность настройки последовательности измерений в автоматическом режиме на призму с применением технологии ATRplus</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tc>
                  <a:txBody>
                    <a:bodyPr/>
                    <a:lstStyle/>
                    <a:p>
                      <a:pPr marL="457200" algn="just">
                        <a:lnSpc>
                          <a:spcPct val="107000"/>
                        </a:lnSpc>
                        <a:spcAft>
                          <a:spcPts val="0"/>
                        </a:spcAft>
                      </a:pPr>
                      <a:r>
                        <a:rPr lang="ru-RU" sz="1100" dirty="0">
                          <a:effectLst/>
                        </a:rPr>
                        <a:t>Минимизация ошибок человеческого фактора на последовательность выполнения работ.</a:t>
                      </a:r>
                    </a:p>
                    <a:p>
                      <a:pPr marL="457200" algn="just">
                        <a:lnSpc>
                          <a:spcPct val="107000"/>
                        </a:lnSpc>
                        <a:spcAft>
                          <a:spcPts val="0"/>
                        </a:spcAft>
                      </a:pPr>
                      <a:r>
                        <a:rPr lang="ru-RU" sz="1100" dirty="0">
                          <a:effectLst/>
                        </a:rPr>
                        <a:t>Приборы с сервоприводом автоматически указывают в направлении целевых точек.</a:t>
                      </a:r>
                    </a:p>
                    <a:p>
                      <a:pPr marL="457200" algn="just">
                        <a:lnSpc>
                          <a:spcPct val="107000"/>
                        </a:lnSpc>
                        <a:spcAft>
                          <a:spcPts val="0"/>
                        </a:spcAft>
                      </a:pPr>
                      <a:r>
                        <a:rPr lang="ru-RU" sz="1100" dirty="0">
                          <a:effectLst/>
                        </a:rPr>
                        <a:t>Приборы с автоматическим наведением и съемкой выполняют измерение целей автоматически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25" marR="51425" marT="0" marB="0"/>
                </a:tc>
                <a:extLst>
                  <a:ext uri="{0D108BD9-81ED-4DB2-BD59-A6C34878D82A}">
                    <a16:rowId xmlns:a16="http://schemas.microsoft.com/office/drawing/2014/main" val="71975032"/>
                  </a:ext>
                </a:extLst>
              </a:tr>
            </a:tbl>
          </a:graphicData>
        </a:graphic>
      </p:graphicFrame>
      <p:pic>
        <p:nvPicPr>
          <p:cNvPr id="5" name="Рисунок 4">
            <a:extLst>
              <a:ext uri="{FF2B5EF4-FFF2-40B4-BE49-F238E27FC236}">
                <a16:creationId xmlns:a16="http://schemas.microsoft.com/office/drawing/2014/main" id="{DBA75BC2-3ED1-40F8-A420-0BD16BF526D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639239" y="643292"/>
            <a:ext cx="1426210" cy="1111885"/>
          </a:xfrm>
          <a:prstGeom prst="rect">
            <a:avLst/>
          </a:prstGeom>
          <a:solidFill>
            <a:srgbClr val="FFFFFF">
              <a:shade val="85000"/>
            </a:srgbClr>
          </a:solidFill>
          <a:ln w="19050" cap="sq">
            <a:solidFill>
              <a:srgbClr val="0070C0"/>
            </a:solidFill>
            <a:miter lim="800000"/>
          </a:ln>
          <a:effectLst/>
          <a:scene3d>
            <a:camera prst="orthographicFront"/>
            <a:lightRig rig="twoPt" dir="t">
              <a:rot lat="0" lon="0" rev="7200000"/>
            </a:lightRig>
          </a:scene3d>
          <a:sp3d>
            <a:bevelT w="25400" h="19050"/>
            <a:contourClr>
              <a:srgbClr val="FFFFFF"/>
            </a:contourClr>
          </a:sp3d>
        </p:spPr>
      </p:pic>
      <p:sp>
        <p:nvSpPr>
          <p:cNvPr id="10" name="Заголовок 9">
            <a:extLst>
              <a:ext uri="{FF2B5EF4-FFF2-40B4-BE49-F238E27FC236}">
                <a16:creationId xmlns:a16="http://schemas.microsoft.com/office/drawing/2014/main" id="{683D4261-6EC9-4C87-B685-FDAF3319A981}"/>
              </a:ext>
            </a:extLst>
          </p:cNvPr>
          <p:cNvSpPr>
            <a:spLocks noGrp="1"/>
          </p:cNvSpPr>
          <p:nvPr>
            <p:ph type="title"/>
          </p:nvPr>
        </p:nvSpPr>
        <p:spPr/>
        <p:txBody>
          <a:bodyPr/>
          <a:lstStyle/>
          <a:p>
            <a:r>
              <a:rPr lang="ru-RU" dirty="0"/>
              <a:t>Угловые приемы</a:t>
            </a:r>
          </a:p>
        </p:txBody>
      </p:sp>
    </p:spTree>
    <p:extLst>
      <p:ext uri="{BB962C8B-B14F-4D97-AF65-F5344CB8AC3E}">
        <p14:creationId xmlns:p14="http://schemas.microsoft.com/office/powerpoint/2010/main" val="24898879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3874394" y="3105834"/>
            <a:ext cx="4443211"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Разделение площади</a:t>
            </a:r>
          </a:p>
        </p:txBody>
      </p:sp>
    </p:spTree>
    <p:extLst>
      <p:ext uri="{BB962C8B-B14F-4D97-AF65-F5344CB8AC3E}">
        <p14:creationId xmlns:p14="http://schemas.microsoft.com/office/powerpoint/2010/main" val="148863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9F9C624B-E3DD-4CF0-B808-3854E3053C7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698239" y="941644"/>
            <a:ext cx="1838325" cy="835025"/>
          </a:xfrm>
          <a:prstGeom prst="rect">
            <a:avLst/>
          </a:prstGeom>
          <a:noFill/>
          <a:ln>
            <a:noFill/>
          </a:ln>
        </p:spPr>
      </p:pic>
      <p:sp>
        <p:nvSpPr>
          <p:cNvPr id="3" name="Прямоугольник 2">
            <a:extLst>
              <a:ext uri="{FF2B5EF4-FFF2-40B4-BE49-F238E27FC236}">
                <a16:creationId xmlns:a16="http://schemas.microsoft.com/office/drawing/2014/main" id="{3F8FAFB7-6B69-4EAA-AEDD-3F3CB041EFA8}"/>
              </a:ext>
            </a:extLst>
          </p:cNvPr>
          <p:cNvSpPr/>
          <p:nvPr/>
        </p:nvSpPr>
        <p:spPr>
          <a:xfrm>
            <a:off x="734096" y="5443085"/>
            <a:ext cx="10802468" cy="473271"/>
          </a:xfrm>
          <a:prstGeom prst="rect">
            <a:avLst/>
          </a:prstGeom>
        </p:spPr>
        <p:txBody>
          <a:bodyPr wrap="square">
            <a:spAutoFit/>
          </a:bodyPr>
          <a:lstStyle/>
          <a:p>
            <a:pPr algn="just">
              <a:lnSpc>
                <a:spcPct val="107000"/>
              </a:lnSpc>
              <a:spcAft>
                <a:spcPts val="800"/>
              </a:spcAft>
            </a:pPr>
            <a:r>
              <a:rPr lang="ru-RU" sz="1200" dirty="0">
                <a:solidFill>
                  <a:srgbClr val="545559"/>
                </a:solidFill>
              </a:rPr>
              <a:t>Данное приложение позволяет пользователю достаточно легко и просто произвести разделение имеющегося ограниченного контура (участка) на несколько частей в соответствии с необходимыми критериями.</a:t>
            </a:r>
          </a:p>
        </p:txBody>
      </p:sp>
      <p:sp>
        <p:nvSpPr>
          <p:cNvPr id="7" name="Прямоугольник 6">
            <a:extLst>
              <a:ext uri="{FF2B5EF4-FFF2-40B4-BE49-F238E27FC236}">
                <a16:creationId xmlns:a16="http://schemas.microsoft.com/office/drawing/2014/main" id="{AC7345CD-B9FC-4718-ACDB-9161CD2BA55C}"/>
              </a:ext>
            </a:extLst>
          </p:cNvPr>
          <p:cNvSpPr/>
          <p:nvPr/>
        </p:nvSpPr>
        <p:spPr>
          <a:xfrm>
            <a:off x="3433300" y="2218001"/>
            <a:ext cx="7019352" cy="275653"/>
          </a:xfrm>
          <a:prstGeom prst="rect">
            <a:avLst/>
          </a:prstGeom>
        </p:spPr>
        <p:txBody>
          <a:bodyPr wrap="square">
            <a:spAutoFit/>
          </a:bodyPr>
          <a:lstStyle/>
          <a:p>
            <a:pPr algn="just">
              <a:lnSpc>
                <a:spcPct val="107000"/>
              </a:lnSpc>
              <a:spcAft>
                <a:spcPts val="800"/>
              </a:spcAft>
            </a:pPr>
            <a:r>
              <a:rPr lang="ru-RU" sz="1200" dirty="0">
                <a:solidFill>
                  <a:srgbClr val="545559"/>
                </a:solidFill>
              </a:rPr>
              <a:t>Имеется 3 метода разделения площади, если известны соотношения частей: </a:t>
            </a:r>
          </a:p>
        </p:txBody>
      </p:sp>
      <p:sp>
        <p:nvSpPr>
          <p:cNvPr id="8" name="Прямоугольник 7">
            <a:extLst>
              <a:ext uri="{FF2B5EF4-FFF2-40B4-BE49-F238E27FC236}">
                <a16:creationId xmlns:a16="http://schemas.microsoft.com/office/drawing/2014/main" id="{AA10D753-14AE-48AB-8FE4-42B5ED3098B3}"/>
              </a:ext>
            </a:extLst>
          </p:cNvPr>
          <p:cNvSpPr/>
          <p:nvPr/>
        </p:nvSpPr>
        <p:spPr>
          <a:xfrm>
            <a:off x="270236" y="2610675"/>
            <a:ext cx="3563332" cy="477631"/>
          </a:xfrm>
          <a:prstGeom prst="rect">
            <a:avLst/>
          </a:prstGeom>
        </p:spPr>
        <p:txBody>
          <a:bodyPr wrap="square">
            <a:spAutoFit/>
          </a:bodyPr>
          <a:lstStyle/>
          <a:p>
            <a:pPr marL="342900" lvl="0" indent="-342900" algn="just">
              <a:lnSpc>
                <a:spcPct val="107000"/>
              </a:lnSpc>
              <a:spcAft>
                <a:spcPts val="800"/>
              </a:spcAft>
              <a:buFont typeface="+mj-lt"/>
              <a:buAutoNum type="arabicParenR"/>
            </a:pPr>
            <a:r>
              <a:rPr lang="ru-RU" sz="1200" dirty="0">
                <a:solidFill>
                  <a:srgbClr val="545559"/>
                </a:solidFill>
              </a:rPr>
              <a:t>Используя секущую линию, параллельную заданной двумя точками линии. </a:t>
            </a:r>
          </a:p>
        </p:txBody>
      </p:sp>
      <p:pic>
        <p:nvPicPr>
          <p:cNvPr id="11" name="Рисунок 10">
            <a:extLst>
              <a:ext uri="{FF2B5EF4-FFF2-40B4-BE49-F238E27FC236}">
                <a16:creationId xmlns:a16="http://schemas.microsoft.com/office/drawing/2014/main" id="{FC01061E-186C-44C6-BC89-EEBFC8942CD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63592" y="3429000"/>
            <a:ext cx="1266904" cy="949539"/>
          </a:xfrm>
          <a:prstGeom prst="rect">
            <a:avLst/>
          </a:prstGeom>
          <a:noFill/>
          <a:ln>
            <a:noFill/>
          </a:ln>
        </p:spPr>
      </p:pic>
      <p:pic>
        <p:nvPicPr>
          <p:cNvPr id="12" name="Рисунок 11">
            <a:extLst>
              <a:ext uri="{FF2B5EF4-FFF2-40B4-BE49-F238E27FC236}">
                <a16:creationId xmlns:a16="http://schemas.microsoft.com/office/drawing/2014/main" id="{62A24BF6-980E-4D2B-A3F3-C4E2AA87B82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076452" y="3429000"/>
            <a:ext cx="1266904" cy="930530"/>
          </a:xfrm>
          <a:prstGeom prst="rect">
            <a:avLst/>
          </a:prstGeom>
          <a:noFill/>
          <a:ln>
            <a:noFill/>
          </a:ln>
        </p:spPr>
      </p:pic>
      <p:sp>
        <p:nvSpPr>
          <p:cNvPr id="9" name="Прямоугольник 8">
            <a:extLst>
              <a:ext uri="{FF2B5EF4-FFF2-40B4-BE49-F238E27FC236}">
                <a16:creationId xmlns:a16="http://schemas.microsoft.com/office/drawing/2014/main" id="{DC06CF09-A587-47F4-A1D6-6E541AC0A224}"/>
              </a:ext>
            </a:extLst>
          </p:cNvPr>
          <p:cNvSpPr/>
          <p:nvPr/>
        </p:nvSpPr>
        <p:spPr>
          <a:xfrm>
            <a:off x="3833568" y="2616425"/>
            <a:ext cx="4057070" cy="473271"/>
          </a:xfrm>
          <a:prstGeom prst="rect">
            <a:avLst/>
          </a:prstGeom>
        </p:spPr>
        <p:txBody>
          <a:bodyPr wrap="square">
            <a:spAutoFit/>
          </a:bodyPr>
          <a:lstStyle/>
          <a:p>
            <a:pPr algn="just">
              <a:lnSpc>
                <a:spcPct val="107000"/>
              </a:lnSpc>
              <a:spcAft>
                <a:spcPts val="800"/>
              </a:spcAft>
            </a:pPr>
            <a:r>
              <a:rPr lang="ru-RU" sz="1200" dirty="0">
                <a:solidFill>
                  <a:srgbClr val="545559"/>
                </a:solidFill>
              </a:rPr>
              <a:t>2)     Используя секущую линию, перпендикулярную заданной двумя точками линии.</a:t>
            </a:r>
          </a:p>
        </p:txBody>
      </p:sp>
      <p:pic>
        <p:nvPicPr>
          <p:cNvPr id="13" name="Рисунок 12">
            <a:extLst>
              <a:ext uri="{FF2B5EF4-FFF2-40B4-BE49-F238E27FC236}">
                <a16:creationId xmlns:a16="http://schemas.microsoft.com/office/drawing/2014/main" id="{E2379581-3DD6-4D62-9E53-C17785FCF93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484205" y="3474691"/>
            <a:ext cx="1192623" cy="926901"/>
          </a:xfrm>
          <a:prstGeom prst="rect">
            <a:avLst/>
          </a:prstGeom>
          <a:noFill/>
          <a:ln>
            <a:noFill/>
          </a:ln>
        </p:spPr>
      </p:pic>
      <p:pic>
        <p:nvPicPr>
          <p:cNvPr id="14" name="Рисунок 13">
            <a:extLst>
              <a:ext uri="{FF2B5EF4-FFF2-40B4-BE49-F238E27FC236}">
                <a16:creationId xmlns:a16="http://schemas.microsoft.com/office/drawing/2014/main" id="{521EE683-0565-4738-9981-817A6542D829}"/>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5868163" y="3429000"/>
            <a:ext cx="1192623" cy="978774"/>
          </a:xfrm>
          <a:prstGeom prst="rect">
            <a:avLst/>
          </a:prstGeom>
          <a:noFill/>
          <a:ln>
            <a:noFill/>
          </a:ln>
        </p:spPr>
      </p:pic>
      <p:sp>
        <p:nvSpPr>
          <p:cNvPr id="15" name="Прямоугольник 14">
            <a:extLst>
              <a:ext uri="{FF2B5EF4-FFF2-40B4-BE49-F238E27FC236}">
                <a16:creationId xmlns:a16="http://schemas.microsoft.com/office/drawing/2014/main" id="{CC316FA0-163B-44F4-8F34-23FB4A25D421}"/>
              </a:ext>
            </a:extLst>
          </p:cNvPr>
          <p:cNvSpPr/>
          <p:nvPr/>
        </p:nvSpPr>
        <p:spPr>
          <a:xfrm>
            <a:off x="8154488" y="2612065"/>
            <a:ext cx="3833567" cy="473271"/>
          </a:xfrm>
          <a:prstGeom prst="rect">
            <a:avLst/>
          </a:prstGeom>
        </p:spPr>
        <p:txBody>
          <a:bodyPr wrap="square">
            <a:spAutoFit/>
          </a:bodyPr>
          <a:lstStyle/>
          <a:p>
            <a:pPr lvl="0" algn="just">
              <a:lnSpc>
                <a:spcPct val="107000"/>
              </a:lnSpc>
              <a:spcAft>
                <a:spcPts val="800"/>
              </a:spcAft>
            </a:pPr>
            <a:r>
              <a:rPr lang="ru-RU" sz="1200" dirty="0">
                <a:solidFill>
                  <a:srgbClr val="545559"/>
                </a:solidFill>
              </a:rPr>
              <a:t>3)   Используя секущую линию, повернутую относительно выбранной точки.</a:t>
            </a:r>
          </a:p>
        </p:txBody>
      </p:sp>
      <p:pic>
        <p:nvPicPr>
          <p:cNvPr id="16" name="Рисунок 15">
            <a:extLst>
              <a:ext uri="{FF2B5EF4-FFF2-40B4-BE49-F238E27FC236}">
                <a16:creationId xmlns:a16="http://schemas.microsoft.com/office/drawing/2014/main" id="{709EE5F8-0C6A-4751-8DA8-C3F8FF86E7B3}"/>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8374014" y="3377557"/>
            <a:ext cx="1432009" cy="1106074"/>
          </a:xfrm>
          <a:prstGeom prst="rect">
            <a:avLst/>
          </a:prstGeom>
          <a:noFill/>
          <a:ln>
            <a:noFill/>
          </a:ln>
        </p:spPr>
      </p:pic>
      <p:pic>
        <p:nvPicPr>
          <p:cNvPr id="17" name="Рисунок 16">
            <a:extLst>
              <a:ext uri="{FF2B5EF4-FFF2-40B4-BE49-F238E27FC236}">
                <a16:creationId xmlns:a16="http://schemas.microsoft.com/office/drawing/2014/main" id="{CD375291-D185-4AE8-8A41-8B0CCF22AC0C}"/>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10071272" y="3377557"/>
            <a:ext cx="1465292" cy="1106074"/>
          </a:xfrm>
          <a:prstGeom prst="rect">
            <a:avLst/>
          </a:prstGeom>
          <a:noFill/>
          <a:ln>
            <a:noFill/>
          </a:ln>
        </p:spPr>
      </p:pic>
      <p:sp>
        <p:nvSpPr>
          <p:cNvPr id="23" name="Заголовок 22">
            <a:extLst>
              <a:ext uri="{FF2B5EF4-FFF2-40B4-BE49-F238E27FC236}">
                <a16:creationId xmlns:a16="http://schemas.microsoft.com/office/drawing/2014/main" id="{472337F9-3D83-4A4A-9D40-20004D4072B0}"/>
              </a:ext>
            </a:extLst>
          </p:cNvPr>
          <p:cNvSpPr>
            <a:spLocks noGrp="1"/>
          </p:cNvSpPr>
          <p:nvPr>
            <p:ph type="title"/>
          </p:nvPr>
        </p:nvSpPr>
        <p:spPr/>
        <p:txBody>
          <a:bodyPr/>
          <a:lstStyle/>
          <a:p>
            <a:r>
              <a:rPr lang="ru-RU" dirty="0"/>
              <a:t>Разделение площади</a:t>
            </a:r>
          </a:p>
        </p:txBody>
      </p:sp>
    </p:spTree>
    <p:extLst>
      <p:ext uri="{BB962C8B-B14F-4D97-AF65-F5344CB8AC3E}">
        <p14:creationId xmlns:p14="http://schemas.microsoft.com/office/powerpoint/2010/main" val="36451755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D71170C-F738-436A-A99D-F9230976DFE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972674" y="588081"/>
            <a:ext cx="1838325" cy="835025"/>
          </a:xfrm>
          <a:prstGeom prst="rect">
            <a:avLst/>
          </a:prstGeom>
          <a:noFill/>
          <a:ln>
            <a:noFill/>
          </a:ln>
        </p:spPr>
      </p:pic>
      <p:sp>
        <p:nvSpPr>
          <p:cNvPr id="3" name="Прямоугольник 2">
            <a:extLst>
              <a:ext uri="{FF2B5EF4-FFF2-40B4-BE49-F238E27FC236}">
                <a16:creationId xmlns:a16="http://schemas.microsoft.com/office/drawing/2014/main" id="{E676CBBE-8F36-45F2-89F5-75D68A5ACCA7}"/>
              </a:ext>
            </a:extLst>
          </p:cNvPr>
          <p:cNvSpPr/>
          <p:nvPr/>
        </p:nvSpPr>
        <p:spPr>
          <a:xfrm>
            <a:off x="381001" y="1554229"/>
            <a:ext cx="6096000" cy="461665"/>
          </a:xfrm>
          <a:prstGeom prst="rect">
            <a:avLst/>
          </a:prstGeom>
        </p:spPr>
        <p:txBody>
          <a:bodyPr>
            <a:spAutoFit/>
          </a:bodyPr>
          <a:lstStyle/>
          <a:p>
            <a:r>
              <a:rPr lang="ru-RU" sz="1200" dirty="0">
                <a:solidFill>
                  <a:srgbClr val="545559"/>
                </a:solidFill>
              </a:rPr>
              <a:t>Чтобы узнать, как делит объект определенная линия, необходимо выбрать объект и две точки секущей его линии</a:t>
            </a:r>
          </a:p>
        </p:txBody>
      </p:sp>
      <p:pic>
        <p:nvPicPr>
          <p:cNvPr id="7" name="Рисунок 6">
            <a:extLst>
              <a:ext uri="{FF2B5EF4-FFF2-40B4-BE49-F238E27FC236}">
                <a16:creationId xmlns:a16="http://schemas.microsoft.com/office/drawing/2014/main" id="{3F8CACC9-C36D-4866-8E99-F897D2E429A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5872" y="1806005"/>
            <a:ext cx="1694874" cy="937196"/>
          </a:xfrm>
          <a:prstGeom prst="rect">
            <a:avLst/>
          </a:prstGeom>
          <a:noFill/>
          <a:ln>
            <a:noFill/>
          </a:ln>
        </p:spPr>
      </p:pic>
      <p:pic>
        <p:nvPicPr>
          <p:cNvPr id="8" name="Рисунок 7">
            <a:extLst>
              <a:ext uri="{FF2B5EF4-FFF2-40B4-BE49-F238E27FC236}">
                <a16:creationId xmlns:a16="http://schemas.microsoft.com/office/drawing/2014/main" id="{0FA2F50E-7BAD-4C8B-A278-D5D1AD7B3AF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1843" y="1806005"/>
            <a:ext cx="1694874" cy="971463"/>
          </a:xfrm>
          <a:prstGeom prst="rect">
            <a:avLst/>
          </a:prstGeom>
          <a:noFill/>
          <a:ln>
            <a:noFill/>
          </a:ln>
        </p:spPr>
      </p:pic>
      <p:sp>
        <p:nvSpPr>
          <p:cNvPr id="6" name="Прямоугольник 5">
            <a:extLst>
              <a:ext uri="{FF2B5EF4-FFF2-40B4-BE49-F238E27FC236}">
                <a16:creationId xmlns:a16="http://schemas.microsoft.com/office/drawing/2014/main" id="{2EFA2817-1C7E-4531-9C1C-CA3F9AA7E7F8}"/>
              </a:ext>
            </a:extLst>
          </p:cNvPr>
          <p:cNvSpPr/>
          <p:nvPr/>
        </p:nvSpPr>
        <p:spPr>
          <a:xfrm>
            <a:off x="381001" y="2186798"/>
            <a:ext cx="4764062" cy="646331"/>
          </a:xfrm>
          <a:prstGeom prst="rect">
            <a:avLst/>
          </a:prstGeom>
        </p:spPr>
        <p:txBody>
          <a:bodyPr wrap="square">
            <a:spAutoFit/>
          </a:bodyPr>
          <a:lstStyle/>
          <a:p>
            <a:r>
              <a:rPr lang="ru-RU" sz="1200" dirty="0">
                <a:solidFill>
                  <a:srgbClr val="545559"/>
                </a:solidFill>
              </a:rPr>
              <a:t> Это пригодится при межевании земель и земельных спорах. Так же может быть полезна при разделении помещений перегородками и стенами.</a:t>
            </a:r>
          </a:p>
        </p:txBody>
      </p:sp>
      <p:sp>
        <p:nvSpPr>
          <p:cNvPr id="9" name="Прямоугольник 8">
            <a:extLst>
              <a:ext uri="{FF2B5EF4-FFF2-40B4-BE49-F238E27FC236}">
                <a16:creationId xmlns:a16="http://schemas.microsoft.com/office/drawing/2014/main" id="{434D674F-B0C0-42C2-8ADF-57EBF4AB3C87}"/>
              </a:ext>
            </a:extLst>
          </p:cNvPr>
          <p:cNvSpPr/>
          <p:nvPr/>
        </p:nvSpPr>
        <p:spPr>
          <a:xfrm>
            <a:off x="359967" y="2888790"/>
            <a:ext cx="10599953" cy="670889"/>
          </a:xfrm>
          <a:prstGeom prst="rect">
            <a:avLst/>
          </a:prstGeom>
        </p:spPr>
        <p:txBody>
          <a:bodyPr wrap="square">
            <a:spAutoFit/>
          </a:bodyPr>
          <a:lstStyle/>
          <a:p>
            <a:pPr algn="just">
              <a:lnSpc>
                <a:spcPct val="107000"/>
              </a:lnSpc>
              <a:spcAft>
                <a:spcPts val="800"/>
              </a:spcAft>
            </a:pPr>
            <a:r>
              <a:rPr lang="ru-RU" sz="1200" dirty="0">
                <a:solidFill>
                  <a:srgbClr val="545559"/>
                </a:solidFill>
              </a:rPr>
              <a:t>Все перечисленные методы и настройки, позволят выполнить необходимые работы по делению площадей, производить проверку уже выполненных работ, не прибегая к помощи сторонних инструментов или офисного ПО, что позволит экономить время на подготовке данных и получать результат непосредственно в поле.</a:t>
            </a:r>
          </a:p>
        </p:txBody>
      </p:sp>
      <p:graphicFrame>
        <p:nvGraphicFramePr>
          <p:cNvPr id="11" name="Таблица 10">
            <a:extLst>
              <a:ext uri="{FF2B5EF4-FFF2-40B4-BE49-F238E27FC236}">
                <a16:creationId xmlns:a16="http://schemas.microsoft.com/office/drawing/2014/main" id="{FEC63214-2AD9-41D8-9864-7D43E435A8B8}"/>
              </a:ext>
            </a:extLst>
          </p:cNvPr>
          <p:cNvGraphicFramePr>
            <a:graphicFrameLocks noGrp="1"/>
          </p:cNvGraphicFramePr>
          <p:nvPr>
            <p:extLst>
              <p:ext uri="{D42A27DB-BD31-4B8C-83A1-F6EECF244321}">
                <p14:modId xmlns:p14="http://schemas.microsoft.com/office/powerpoint/2010/main" val="578140083"/>
              </p:ext>
            </p:extLst>
          </p:nvPr>
        </p:nvGraphicFramePr>
        <p:xfrm>
          <a:off x="123315" y="3790503"/>
          <a:ext cx="9783810" cy="2856627"/>
        </p:xfrm>
        <a:graphic>
          <a:graphicData uri="http://schemas.openxmlformats.org/drawingml/2006/table">
            <a:tbl>
              <a:tblPr firstRow="1" firstCol="1" bandRow="1">
                <a:tableStyleId>{5C22544A-7EE6-4342-B048-85BDC9FD1C3A}</a:tableStyleId>
              </a:tblPr>
              <a:tblGrid>
                <a:gridCol w="2666580">
                  <a:extLst>
                    <a:ext uri="{9D8B030D-6E8A-4147-A177-3AD203B41FA5}">
                      <a16:colId xmlns:a16="http://schemas.microsoft.com/office/drawing/2014/main" val="309543214"/>
                    </a:ext>
                  </a:extLst>
                </a:gridCol>
                <a:gridCol w="3855960">
                  <a:extLst>
                    <a:ext uri="{9D8B030D-6E8A-4147-A177-3AD203B41FA5}">
                      <a16:colId xmlns:a16="http://schemas.microsoft.com/office/drawing/2014/main" val="1054915692"/>
                    </a:ext>
                  </a:extLst>
                </a:gridCol>
                <a:gridCol w="3261270">
                  <a:extLst>
                    <a:ext uri="{9D8B030D-6E8A-4147-A177-3AD203B41FA5}">
                      <a16:colId xmlns:a16="http://schemas.microsoft.com/office/drawing/2014/main" val="285418480"/>
                    </a:ext>
                  </a:extLst>
                </a:gridCol>
              </a:tblGrid>
              <a:tr h="127260">
                <a:tc>
                  <a:txBody>
                    <a:bodyPr/>
                    <a:lstStyle/>
                    <a:p>
                      <a:pPr>
                        <a:lnSpc>
                          <a:spcPct val="107000"/>
                        </a:lnSpc>
                        <a:spcAft>
                          <a:spcPts val="800"/>
                        </a:spcAft>
                      </a:pPr>
                      <a:r>
                        <a:rPr lang="ru-RU" sz="1100">
                          <a:effectLst/>
                        </a:rPr>
                        <a:t>Фишка</a:t>
                      </a:r>
                      <a:endParaRPr lang="ru-RU" sz="1100">
                        <a:effectLst/>
                        <a:latin typeface="Calibri" panose="020F0502020204030204" pitchFamily="34" charset="0"/>
                        <a:ea typeface="+mn-ea"/>
                        <a:cs typeface="Times New Roman" panose="02020603050405020304" pitchFamily="18" charset="0"/>
                      </a:endParaRPr>
                    </a:p>
                  </a:txBody>
                  <a:tcPr marL="67785" marR="67785" marT="0" marB="0"/>
                </a:tc>
                <a:tc>
                  <a:txBody>
                    <a:bodyPr/>
                    <a:lstStyle/>
                    <a:p>
                      <a:pPr>
                        <a:lnSpc>
                          <a:spcPct val="107000"/>
                        </a:lnSpc>
                        <a:spcAft>
                          <a:spcPts val="800"/>
                        </a:spcAft>
                      </a:pPr>
                      <a:r>
                        <a:rPr lang="ru-RU" sz="1100">
                          <a:effectLst/>
                        </a:rPr>
                        <a:t>Преимущество</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tc>
                  <a:txBody>
                    <a:bodyPr/>
                    <a:lstStyle/>
                    <a:p>
                      <a:pPr>
                        <a:lnSpc>
                          <a:spcPct val="107000"/>
                        </a:lnSpc>
                        <a:spcAft>
                          <a:spcPts val="800"/>
                        </a:spcAft>
                      </a:pPr>
                      <a:r>
                        <a:rPr lang="ru-RU" sz="1100">
                          <a:effectLst/>
                        </a:rPr>
                        <a:t>Ценность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extLst>
                  <a:ext uri="{0D108BD9-81ED-4DB2-BD59-A6C34878D82A}">
                    <a16:rowId xmlns:a16="http://schemas.microsoft.com/office/drawing/2014/main" val="994709953"/>
                  </a:ext>
                </a:extLst>
              </a:tr>
              <a:tr h="656397">
                <a:tc>
                  <a:txBody>
                    <a:bodyPr/>
                    <a:lstStyle/>
                    <a:p>
                      <a:pPr>
                        <a:lnSpc>
                          <a:spcPct val="107000"/>
                        </a:lnSpc>
                        <a:spcAft>
                          <a:spcPts val="800"/>
                        </a:spcAft>
                      </a:pPr>
                      <a:r>
                        <a:rPr lang="ru-RU" sz="1100">
                          <a:effectLst/>
                        </a:rPr>
                        <a:t>Деление площади</a:t>
                      </a:r>
                      <a:endParaRPr lang="ru-RU" sz="1100">
                        <a:effectLst/>
                        <a:latin typeface="Calibri" panose="020F0502020204030204" pitchFamily="34" charset="0"/>
                        <a:ea typeface="+mn-ea"/>
                        <a:cs typeface="Times New Roman" panose="02020603050405020304" pitchFamily="18" charset="0"/>
                      </a:endParaRPr>
                    </a:p>
                  </a:txBody>
                  <a:tcPr marL="67785" marR="67785" marT="0" marB="0"/>
                </a:tc>
                <a:tc>
                  <a:txBody>
                    <a:bodyPr/>
                    <a:lstStyle/>
                    <a:p>
                      <a:pPr>
                        <a:lnSpc>
                          <a:spcPct val="107000"/>
                        </a:lnSpc>
                        <a:spcAft>
                          <a:spcPts val="800"/>
                        </a:spcAft>
                      </a:pPr>
                      <a:r>
                        <a:rPr lang="ru-RU" sz="1100">
                          <a:effectLst/>
                        </a:rPr>
                        <a:t>Возможность выполнять разделение площади непосредственно в поле.</a:t>
                      </a:r>
                    </a:p>
                    <a:p>
                      <a:pPr>
                        <a:lnSpc>
                          <a:spcPct val="107000"/>
                        </a:lnSpc>
                        <a:spcAft>
                          <a:spcPts val="800"/>
                        </a:spcAft>
                      </a:pPr>
                      <a:r>
                        <a:rPr lang="ru-RU" sz="1100">
                          <a:effectLst/>
                        </a:rPr>
                        <a:t>Нет необходимости производить предварительные вычисления и подготовку данных в офисе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tc>
                  <a:txBody>
                    <a:bodyPr/>
                    <a:lstStyle/>
                    <a:p>
                      <a:pPr>
                        <a:lnSpc>
                          <a:spcPct val="107000"/>
                        </a:lnSpc>
                        <a:spcAft>
                          <a:spcPts val="0"/>
                        </a:spcAft>
                      </a:pPr>
                      <a:r>
                        <a:rPr lang="ru-RU" sz="1100">
                          <a:effectLst/>
                        </a:rPr>
                        <a:t>Экономия времени и, как результат, денег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extLst>
                  <a:ext uri="{0D108BD9-81ED-4DB2-BD59-A6C34878D82A}">
                    <a16:rowId xmlns:a16="http://schemas.microsoft.com/office/drawing/2014/main" val="306217183"/>
                  </a:ext>
                </a:extLst>
              </a:tr>
              <a:tr h="599344">
                <a:tc>
                  <a:txBody>
                    <a:bodyPr/>
                    <a:lstStyle/>
                    <a:p>
                      <a:pPr>
                        <a:lnSpc>
                          <a:spcPct val="107000"/>
                        </a:lnSpc>
                        <a:spcAft>
                          <a:spcPts val="800"/>
                        </a:spcAft>
                      </a:pPr>
                      <a:r>
                        <a:rPr lang="ru-RU" sz="1100">
                          <a:effectLst/>
                        </a:rPr>
                        <a:t>Имеются различные методы деления</a:t>
                      </a:r>
                      <a:endParaRPr lang="ru-RU" sz="1100">
                        <a:effectLst/>
                        <a:latin typeface="Calibri" panose="020F0502020204030204" pitchFamily="34" charset="0"/>
                        <a:ea typeface="+mn-ea"/>
                        <a:cs typeface="Times New Roman" panose="02020603050405020304" pitchFamily="18" charset="0"/>
                      </a:endParaRPr>
                    </a:p>
                  </a:txBody>
                  <a:tcPr marL="67785" marR="67785" marT="0" marB="0"/>
                </a:tc>
                <a:tc>
                  <a:txBody>
                    <a:bodyPr/>
                    <a:lstStyle/>
                    <a:p>
                      <a:pPr>
                        <a:lnSpc>
                          <a:spcPct val="107000"/>
                        </a:lnSpc>
                        <a:spcAft>
                          <a:spcPts val="800"/>
                        </a:spcAft>
                      </a:pPr>
                      <a:r>
                        <a:rPr lang="ru-RU" sz="1100">
                          <a:effectLst/>
                        </a:rPr>
                        <a:t>Возможность выполнять деление различными методами и на основе разных критериев (% или м</a:t>
                      </a:r>
                      <a:r>
                        <a:rPr lang="ru-RU" sz="1100" baseline="30000">
                          <a:effectLst/>
                        </a:rPr>
                        <a:t>2</a:t>
                      </a:r>
                      <a:r>
                        <a:rPr lang="ru-RU" sz="1100">
                          <a:effectLst/>
                        </a:rPr>
                        <a:t>)</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tc>
                  <a:txBody>
                    <a:bodyPr/>
                    <a:lstStyle/>
                    <a:p>
                      <a:pPr>
                        <a:lnSpc>
                          <a:spcPct val="107000"/>
                        </a:lnSpc>
                        <a:spcAft>
                          <a:spcPts val="800"/>
                        </a:spcAft>
                      </a:pPr>
                      <a:r>
                        <a:rPr lang="ru-RU" sz="1100">
                          <a:effectLst/>
                        </a:rPr>
                        <a:t>Экономия времени за счет отсутствия необходимости использовать дополнительные инструменты для вычисления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extLst>
                  <a:ext uri="{0D108BD9-81ED-4DB2-BD59-A6C34878D82A}">
                    <a16:rowId xmlns:a16="http://schemas.microsoft.com/office/drawing/2014/main" val="2799502951"/>
                  </a:ext>
                </a:extLst>
              </a:tr>
              <a:tr h="498610">
                <a:tc>
                  <a:txBody>
                    <a:bodyPr/>
                    <a:lstStyle/>
                    <a:p>
                      <a:pPr>
                        <a:lnSpc>
                          <a:spcPct val="107000"/>
                        </a:lnSpc>
                        <a:spcAft>
                          <a:spcPts val="800"/>
                        </a:spcAft>
                      </a:pPr>
                      <a:r>
                        <a:rPr lang="ru-RU" sz="1100">
                          <a:effectLst/>
                        </a:rPr>
                        <a:t>Функция проверки разделенных частей</a:t>
                      </a:r>
                      <a:endParaRPr lang="ru-RU" sz="1100">
                        <a:effectLst/>
                        <a:latin typeface="Calibri" panose="020F0502020204030204" pitchFamily="34" charset="0"/>
                        <a:ea typeface="+mn-ea"/>
                        <a:cs typeface="Times New Roman" panose="02020603050405020304" pitchFamily="18" charset="0"/>
                      </a:endParaRPr>
                    </a:p>
                  </a:txBody>
                  <a:tcPr marL="67785" marR="67785" marT="0" marB="0"/>
                </a:tc>
                <a:tc>
                  <a:txBody>
                    <a:bodyPr/>
                    <a:lstStyle/>
                    <a:p>
                      <a:pPr>
                        <a:lnSpc>
                          <a:spcPct val="107000"/>
                        </a:lnSpc>
                        <a:spcAft>
                          <a:spcPts val="800"/>
                        </a:spcAft>
                      </a:pPr>
                      <a:r>
                        <a:rPr lang="ru-RU" sz="1100">
                          <a:effectLst/>
                        </a:rPr>
                        <a:t>Позволяет узнать, как делит объект секущая линия, за счет чего можно произвести проверку выполненных работ, без дополнительных вычислений</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tc>
                  <a:txBody>
                    <a:bodyPr/>
                    <a:lstStyle/>
                    <a:p>
                      <a:pPr>
                        <a:lnSpc>
                          <a:spcPct val="107000"/>
                        </a:lnSpc>
                        <a:spcAft>
                          <a:spcPts val="800"/>
                        </a:spcAft>
                      </a:pPr>
                      <a:r>
                        <a:rPr lang="ru-RU" sz="1100">
                          <a:effectLst/>
                        </a:rPr>
                        <a:t>Экономия времени за счет отсутствия постобработки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extLst>
                  <a:ext uri="{0D108BD9-81ED-4DB2-BD59-A6C34878D82A}">
                    <a16:rowId xmlns:a16="http://schemas.microsoft.com/office/drawing/2014/main" val="1884093569"/>
                  </a:ext>
                </a:extLst>
              </a:tr>
              <a:tr h="297141">
                <a:tc>
                  <a:txBody>
                    <a:bodyPr/>
                    <a:lstStyle/>
                    <a:p>
                      <a:pPr>
                        <a:lnSpc>
                          <a:spcPct val="107000"/>
                        </a:lnSpc>
                        <a:spcAft>
                          <a:spcPts val="0"/>
                        </a:spcAft>
                      </a:pPr>
                      <a:r>
                        <a:rPr lang="ru-RU" sz="1100">
                          <a:effectLst/>
                        </a:rPr>
                        <a:t>Вынос в натуру </a:t>
                      </a:r>
                      <a:endParaRPr lang="ru-RU" sz="1100">
                        <a:effectLst/>
                        <a:latin typeface="Calibri" panose="020F0502020204030204" pitchFamily="34" charset="0"/>
                        <a:ea typeface="+mn-ea"/>
                        <a:cs typeface="Times New Roman" panose="02020603050405020304" pitchFamily="18" charset="0"/>
                      </a:endParaRPr>
                    </a:p>
                  </a:txBody>
                  <a:tcPr marL="67785" marR="67785" marT="0" marB="0"/>
                </a:tc>
                <a:tc>
                  <a:txBody>
                    <a:bodyPr/>
                    <a:lstStyle/>
                    <a:p>
                      <a:pPr>
                        <a:lnSpc>
                          <a:spcPct val="107000"/>
                        </a:lnSpc>
                        <a:spcAft>
                          <a:spcPts val="0"/>
                        </a:spcAft>
                      </a:pPr>
                      <a:r>
                        <a:rPr lang="ru-RU" sz="1100">
                          <a:effectLst/>
                        </a:rPr>
                        <a:t>Результат вычисления может быть как сохранен, так и вынесен в натуру, не выходя из приложения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tc>
                  <a:txBody>
                    <a:bodyPr/>
                    <a:lstStyle/>
                    <a:p>
                      <a:pPr>
                        <a:lnSpc>
                          <a:spcPct val="107000"/>
                        </a:lnSpc>
                        <a:spcAft>
                          <a:spcPts val="0"/>
                        </a:spcAft>
                      </a:pPr>
                      <a:r>
                        <a:rPr lang="ru-RU" sz="1100">
                          <a:effectLst/>
                        </a:rPr>
                        <a:t>Использование одного инструмента экономит время на производстве работ.</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extLst>
                  <a:ext uri="{0D108BD9-81ED-4DB2-BD59-A6C34878D82A}">
                    <a16:rowId xmlns:a16="http://schemas.microsoft.com/office/drawing/2014/main" val="3784228556"/>
                  </a:ext>
                </a:extLst>
              </a:tr>
              <a:tr h="397875">
                <a:tc>
                  <a:txBody>
                    <a:bodyPr/>
                    <a:lstStyle/>
                    <a:p>
                      <a:pPr>
                        <a:lnSpc>
                          <a:spcPct val="107000"/>
                        </a:lnSpc>
                        <a:spcAft>
                          <a:spcPts val="0"/>
                        </a:spcAft>
                      </a:pPr>
                      <a:r>
                        <a:rPr lang="ru-RU" sz="1100" dirty="0">
                          <a:effectLst/>
                        </a:rPr>
                        <a:t>Карта </a:t>
                      </a:r>
                      <a:endParaRPr lang="ru-RU" sz="1100" dirty="0">
                        <a:effectLst/>
                        <a:latin typeface="Calibri" panose="020F0502020204030204" pitchFamily="34" charset="0"/>
                        <a:ea typeface="+mn-ea"/>
                        <a:cs typeface="Times New Roman" panose="02020603050405020304" pitchFamily="18" charset="0"/>
                      </a:endParaRPr>
                    </a:p>
                  </a:txBody>
                  <a:tcPr marL="67785" marR="67785" marT="0" marB="0"/>
                </a:tc>
                <a:tc>
                  <a:txBody>
                    <a:bodyPr/>
                    <a:lstStyle/>
                    <a:p>
                      <a:pPr>
                        <a:lnSpc>
                          <a:spcPct val="107000"/>
                        </a:lnSpc>
                        <a:spcAft>
                          <a:spcPts val="0"/>
                        </a:spcAft>
                      </a:pPr>
                      <a:r>
                        <a:rPr lang="ru-RU" sz="1100" dirty="0">
                          <a:effectLst/>
                        </a:rPr>
                        <a:t>Возможность визуально анализировать выполненные работы, что позволяет избежать ошибок пользователя.</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tc>
                  <a:txBody>
                    <a:bodyPr/>
                    <a:lstStyle/>
                    <a:p>
                      <a:pPr>
                        <a:lnSpc>
                          <a:spcPct val="107000"/>
                        </a:lnSpc>
                        <a:spcAft>
                          <a:spcPts val="0"/>
                        </a:spcAft>
                      </a:pPr>
                      <a:r>
                        <a:rPr lang="ru-RU" sz="1100" dirty="0">
                          <a:effectLst/>
                        </a:rPr>
                        <a:t>Нет необходимости тратить время на перевыполнение работ</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785" marR="67785" marT="0" marB="0"/>
                </a:tc>
                <a:extLst>
                  <a:ext uri="{0D108BD9-81ED-4DB2-BD59-A6C34878D82A}">
                    <a16:rowId xmlns:a16="http://schemas.microsoft.com/office/drawing/2014/main" val="2601723049"/>
                  </a:ext>
                </a:extLst>
              </a:tr>
            </a:tbl>
          </a:graphicData>
        </a:graphic>
      </p:graphicFrame>
      <p:sp>
        <p:nvSpPr>
          <p:cNvPr id="13" name="Заголовок 12">
            <a:extLst>
              <a:ext uri="{FF2B5EF4-FFF2-40B4-BE49-F238E27FC236}">
                <a16:creationId xmlns:a16="http://schemas.microsoft.com/office/drawing/2014/main" id="{B8634EC6-33C5-4449-984C-B6A9F890ADC4}"/>
              </a:ext>
            </a:extLst>
          </p:cNvPr>
          <p:cNvSpPr>
            <a:spLocks noGrp="1"/>
          </p:cNvSpPr>
          <p:nvPr>
            <p:ph type="title"/>
          </p:nvPr>
        </p:nvSpPr>
        <p:spPr/>
        <p:txBody>
          <a:bodyPr/>
          <a:lstStyle/>
          <a:p>
            <a:r>
              <a:rPr lang="ru-RU" dirty="0"/>
              <a:t>Разделение участка</a:t>
            </a:r>
          </a:p>
        </p:txBody>
      </p:sp>
    </p:spTree>
    <p:extLst>
      <p:ext uri="{BB962C8B-B14F-4D97-AF65-F5344CB8AC3E}">
        <p14:creationId xmlns:p14="http://schemas.microsoft.com/office/powerpoint/2010/main" val="3428134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5280F84C-2851-4CC4-A64A-C2AAADF9B50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458560" y="671601"/>
            <a:ext cx="790575" cy="765810"/>
          </a:xfrm>
          <a:prstGeom prst="rect">
            <a:avLst/>
          </a:prstGeom>
        </p:spPr>
      </p:pic>
      <p:sp>
        <p:nvSpPr>
          <p:cNvPr id="3" name="Прямоугольник 2">
            <a:extLst>
              <a:ext uri="{FF2B5EF4-FFF2-40B4-BE49-F238E27FC236}">
                <a16:creationId xmlns:a16="http://schemas.microsoft.com/office/drawing/2014/main" id="{15ECB644-043D-487D-80C7-BB2A0202A235}"/>
              </a:ext>
            </a:extLst>
          </p:cNvPr>
          <p:cNvSpPr/>
          <p:nvPr/>
        </p:nvSpPr>
        <p:spPr>
          <a:xfrm>
            <a:off x="259355" y="1253090"/>
            <a:ext cx="5419548" cy="477631"/>
          </a:xfrm>
          <a:prstGeom prst="rect">
            <a:avLst/>
          </a:prstGeom>
        </p:spPr>
        <p:txBody>
          <a:bodyPr wrap="square">
            <a:spAutoFit/>
          </a:bodyPr>
          <a:lstStyle/>
          <a:p>
            <a:pPr algn="just">
              <a:lnSpc>
                <a:spcPct val="107000"/>
              </a:lnSpc>
              <a:spcAft>
                <a:spcPts val="800"/>
              </a:spcAft>
            </a:pPr>
            <a:r>
              <a:rPr lang="ru-RU" sz="1200" dirty="0">
                <a:solidFill>
                  <a:srgbClr val="545559"/>
                </a:solidFill>
              </a:rPr>
              <a:t>Приложение позволяет достичь заданного уплотнения (или проверить его) слоёв материалов, за счет периодического контроля работ. </a:t>
            </a:r>
          </a:p>
        </p:txBody>
      </p:sp>
      <p:sp>
        <p:nvSpPr>
          <p:cNvPr id="8" name="Прямоугольник 7">
            <a:extLst>
              <a:ext uri="{FF2B5EF4-FFF2-40B4-BE49-F238E27FC236}">
                <a16:creationId xmlns:a16="http://schemas.microsoft.com/office/drawing/2014/main" id="{90BC768E-2811-4F50-8CFC-9C593286161F}"/>
              </a:ext>
            </a:extLst>
          </p:cNvPr>
          <p:cNvSpPr/>
          <p:nvPr/>
        </p:nvSpPr>
        <p:spPr>
          <a:xfrm>
            <a:off x="235469" y="1870206"/>
            <a:ext cx="6096000" cy="473271"/>
          </a:xfrm>
          <a:prstGeom prst="rect">
            <a:avLst/>
          </a:prstGeom>
        </p:spPr>
        <p:txBody>
          <a:bodyPr>
            <a:spAutoFit/>
          </a:bodyPr>
          <a:lstStyle/>
          <a:p>
            <a:pPr algn="just">
              <a:lnSpc>
                <a:spcPct val="107000"/>
              </a:lnSpc>
              <a:spcAft>
                <a:spcPts val="800"/>
              </a:spcAft>
            </a:pPr>
            <a:r>
              <a:rPr lang="ru-RU" sz="1200" dirty="0">
                <a:solidFill>
                  <a:srgbClr val="545559"/>
                </a:solidFill>
              </a:rPr>
              <a:t>Настройки позволяют создать проект слоя, чтобы производить съемку разных слоев одновременно или продолжать незавершенные работы. </a:t>
            </a:r>
          </a:p>
        </p:txBody>
      </p:sp>
      <p:sp>
        <p:nvSpPr>
          <p:cNvPr id="9" name="Прямоугольник 8">
            <a:extLst>
              <a:ext uri="{FF2B5EF4-FFF2-40B4-BE49-F238E27FC236}">
                <a16:creationId xmlns:a16="http://schemas.microsoft.com/office/drawing/2014/main" id="{9462054D-8FFB-4120-8469-8671D5AE083B}"/>
              </a:ext>
            </a:extLst>
          </p:cNvPr>
          <p:cNvSpPr/>
          <p:nvPr/>
        </p:nvSpPr>
        <p:spPr>
          <a:xfrm>
            <a:off x="235469" y="2525839"/>
            <a:ext cx="6096000" cy="670889"/>
          </a:xfrm>
          <a:prstGeom prst="rect">
            <a:avLst/>
          </a:prstGeom>
        </p:spPr>
        <p:txBody>
          <a:bodyPr>
            <a:spAutoFit/>
          </a:bodyPr>
          <a:lstStyle/>
          <a:p>
            <a:pPr algn="just">
              <a:lnSpc>
                <a:spcPct val="107000"/>
              </a:lnSpc>
              <a:spcAft>
                <a:spcPts val="800"/>
              </a:spcAft>
            </a:pPr>
            <a:r>
              <a:rPr lang="ru-RU" sz="1200" dirty="0">
                <a:solidFill>
                  <a:srgbClr val="545559"/>
                </a:solidFill>
              </a:rPr>
              <a:t>Необходимо задать нужный коэффициент уплотнения (в %) и максимальное расстояние расхождения местоположения точек съемки, относительно определяющих точек начального уровня слоя.</a:t>
            </a:r>
          </a:p>
        </p:txBody>
      </p:sp>
      <p:sp>
        <p:nvSpPr>
          <p:cNvPr id="11" name="Прямоугольник 10">
            <a:extLst>
              <a:ext uri="{FF2B5EF4-FFF2-40B4-BE49-F238E27FC236}">
                <a16:creationId xmlns:a16="http://schemas.microsoft.com/office/drawing/2014/main" id="{169A4512-19D2-4647-AF19-8BF2719E76B5}"/>
              </a:ext>
            </a:extLst>
          </p:cNvPr>
          <p:cNvSpPr/>
          <p:nvPr/>
        </p:nvSpPr>
        <p:spPr>
          <a:xfrm>
            <a:off x="235469" y="3410370"/>
            <a:ext cx="6096000" cy="830997"/>
          </a:xfrm>
          <a:prstGeom prst="rect">
            <a:avLst/>
          </a:prstGeom>
        </p:spPr>
        <p:txBody>
          <a:bodyPr>
            <a:spAutoFit/>
          </a:bodyPr>
          <a:lstStyle/>
          <a:p>
            <a:r>
              <a:rPr lang="ru-RU" sz="1200" dirty="0">
                <a:solidFill>
                  <a:srgbClr val="545559"/>
                </a:solidFill>
              </a:rPr>
              <a:t>Отсняв исходный уровень слоя и сохранив его, появится возможность измерить новый уровень (уплотнения), относительно которого будет высчитан % уплотнения и превышение между уровнями. Во время набора измерений, есть возможность анализировать данные по каждой точке в отдельности.</a:t>
            </a:r>
          </a:p>
        </p:txBody>
      </p:sp>
      <p:sp>
        <p:nvSpPr>
          <p:cNvPr id="12" name="Прямоугольник 11">
            <a:extLst>
              <a:ext uri="{FF2B5EF4-FFF2-40B4-BE49-F238E27FC236}">
                <a16:creationId xmlns:a16="http://schemas.microsoft.com/office/drawing/2014/main" id="{13980FF3-CC19-4A0D-835F-A98C9234E498}"/>
              </a:ext>
            </a:extLst>
          </p:cNvPr>
          <p:cNvSpPr/>
          <p:nvPr/>
        </p:nvSpPr>
        <p:spPr>
          <a:xfrm>
            <a:off x="235469" y="4690011"/>
            <a:ext cx="6096000" cy="646331"/>
          </a:xfrm>
          <a:prstGeom prst="rect">
            <a:avLst/>
          </a:prstGeom>
        </p:spPr>
        <p:txBody>
          <a:bodyPr>
            <a:spAutoFit/>
          </a:bodyPr>
          <a:lstStyle/>
          <a:p>
            <a:r>
              <a:rPr lang="ru-RU" sz="1200" dirty="0">
                <a:solidFill>
                  <a:srgbClr val="545559"/>
                </a:solidFill>
              </a:rPr>
              <a:t>При условии использовании роботизированного тахеометра, есть возможность использовать автоматическую съемку уровня. Это позволит значительно сократить время измерения всего слоя материала</a:t>
            </a:r>
          </a:p>
        </p:txBody>
      </p:sp>
      <p:pic>
        <p:nvPicPr>
          <p:cNvPr id="17" name="Рисунок 16">
            <a:extLst>
              <a:ext uri="{FF2B5EF4-FFF2-40B4-BE49-F238E27FC236}">
                <a16:creationId xmlns:a16="http://schemas.microsoft.com/office/drawing/2014/main" id="{AB792638-F381-4BFC-8DC4-B5D0B2D61584}"/>
              </a:ext>
            </a:extLst>
          </p:cNvPr>
          <p:cNvPicPr/>
          <p:nvPr/>
        </p:nvPicPr>
        <p:blipFill>
          <a:blip r:embed="rId3">
            <a:extLst>
              <a:ext uri="{28A0092B-C50C-407E-A947-70E740481C1C}">
                <a14:useLocalDpi xmlns:a14="http://schemas.microsoft.com/office/drawing/2010/main" val="0"/>
              </a:ext>
            </a:extLst>
          </a:blip>
          <a:stretch>
            <a:fillRect/>
          </a:stretch>
        </p:blipFill>
        <p:spPr>
          <a:xfrm>
            <a:off x="9546905" y="560476"/>
            <a:ext cx="2169795" cy="988060"/>
          </a:xfrm>
          <a:prstGeom prst="rect">
            <a:avLst/>
          </a:prstGeom>
        </p:spPr>
      </p:pic>
      <p:pic>
        <p:nvPicPr>
          <p:cNvPr id="18" name="Рисунок 17">
            <a:extLst>
              <a:ext uri="{FF2B5EF4-FFF2-40B4-BE49-F238E27FC236}">
                <a16:creationId xmlns:a16="http://schemas.microsoft.com/office/drawing/2014/main" id="{2B853463-02CE-4625-BB66-80D0C75F56A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624444" y="1762396"/>
            <a:ext cx="2425288" cy="1301943"/>
          </a:xfrm>
          <a:prstGeom prst="rect">
            <a:avLst/>
          </a:prstGeom>
          <a:ln w="28575">
            <a:solidFill>
              <a:schemeClr val="accent1"/>
            </a:solidFill>
          </a:ln>
        </p:spPr>
      </p:pic>
      <p:pic>
        <p:nvPicPr>
          <p:cNvPr id="19" name="Рисунок 18">
            <a:extLst>
              <a:ext uri="{FF2B5EF4-FFF2-40B4-BE49-F238E27FC236}">
                <a16:creationId xmlns:a16="http://schemas.microsoft.com/office/drawing/2014/main" id="{D851D785-43E2-4861-9078-71E7AA8D6DD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29735" y="1762396"/>
            <a:ext cx="2425288" cy="1301943"/>
          </a:xfrm>
          <a:prstGeom prst="rect">
            <a:avLst/>
          </a:prstGeom>
          <a:ln w="28575">
            <a:solidFill>
              <a:schemeClr val="accent1"/>
            </a:solidFill>
          </a:ln>
        </p:spPr>
      </p:pic>
      <p:pic>
        <p:nvPicPr>
          <p:cNvPr id="20" name="Рисунок 19">
            <a:extLst>
              <a:ext uri="{FF2B5EF4-FFF2-40B4-BE49-F238E27FC236}">
                <a16:creationId xmlns:a16="http://schemas.microsoft.com/office/drawing/2014/main" id="{D4D2838E-7E8D-4ABD-A415-C31FB49926A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8206514" y="2865009"/>
            <a:ext cx="2425289" cy="1170888"/>
          </a:xfrm>
          <a:prstGeom prst="rect">
            <a:avLst/>
          </a:prstGeom>
          <a:ln w="28575">
            <a:solidFill>
              <a:schemeClr val="accent1"/>
            </a:solidFill>
          </a:ln>
        </p:spPr>
      </p:pic>
      <p:sp>
        <p:nvSpPr>
          <p:cNvPr id="21" name="Прямоугольник 20">
            <a:extLst>
              <a:ext uri="{FF2B5EF4-FFF2-40B4-BE49-F238E27FC236}">
                <a16:creationId xmlns:a16="http://schemas.microsoft.com/office/drawing/2014/main" id="{E598E1B1-434D-4BF4-A2F0-AE635870AB59}"/>
              </a:ext>
            </a:extLst>
          </p:cNvPr>
          <p:cNvSpPr/>
          <p:nvPr/>
        </p:nvSpPr>
        <p:spPr>
          <a:xfrm>
            <a:off x="6887055" y="4144923"/>
            <a:ext cx="4853323" cy="461665"/>
          </a:xfrm>
          <a:prstGeom prst="rect">
            <a:avLst/>
          </a:prstGeom>
        </p:spPr>
        <p:txBody>
          <a:bodyPr wrap="square">
            <a:spAutoFit/>
          </a:bodyPr>
          <a:lstStyle/>
          <a:p>
            <a:r>
              <a:rPr lang="ru-RU" sz="1200" dirty="0">
                <a:solidFill>
                  <a:srgbClr val="545559"/>
                </a:solidFill>
              </a:rPr>
              <a:t>Когда уплотнение материала будет произведено до заданного параметра, приложение проинформирует, что цель достигнута</a:t>
            </a:r>
          </a:p>
        </p:txBody>
      </p:sp>
      <p:pic>
        <p:nvPicPr>
          <p:cNvPr id="23" name="Рисунок 22">
            <a:extLst>
              <a:ext uri="{FF2B5EF4-FFF2-40B4-BE49-F238E27FC236}">
                <a16:creationId xmlns:a16="http://schemas.microsoft.com/office/drawing/2014/main" id="{B7129D81-8CD2-4EC7-8098-84EDC89D2F10}"/>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9313717" y="4750913"/>
            <a:ext cx="2341306" cy="1330823"/>
          </a:xfrm>
          <a:prstGeom prst="rect">
            <a:avLst/>
          </a:prstGeom>
          <a:ln w="28575">
            <a:solidFill>
              <a:schemeClr val="accent1"/>
            </a:solidFill>
          </a:ln>
        </p:spPr>
      </p:pic>
      <p:pic>
        <p:nvPicPr>
          <p:cNvPr id="24" name="Рисунок 23">
            <a:extLst>
              <a:ext uri="{FF2B5EF4-FFF2-40B4-BE49-F238E27FC236}">
                <a16:creationId xmlns:a16="http://schemas.microsoft.com/office/drawing/2014/main" id="{37A6ECEE-9D61-4F1E-9258-5302F3B6E207}"/>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6598267" y="5051329"/>
            <a:ext cx="2425288" cy="1359707"/>
          </a:xfrm>
          <a:prstGeom prst="rect">
            <a:avLst/>
          </a:prstGeom>
          <a:ln w="28575">
            <a:solidFill>
              <a:schemeClr val="accent1"/>
            </a:solidFill>
          </a:ln>
        </p:spPr>
      </p:pic>
      <p:sp>
        <p:nvSpPr>
          <p:cNvPr id="26" name="Заголовок 25">
            <a:extLst>
              <a:ext uri="{FF2B5EF4-FFF2-40B4-BE49-F238E27FC236}">
                <a16:creationId xmlns:a16="http://schemas.microsoft.com/office/drawing/2014/main" id="{2CDA00E5-EB3F-4AAF-BC95-33E632688033}"/>
              </a:ext>
            </a:extLst>
          </p:cNvPr>
          <p:cNvSpPr>
            <a:spLocks noGrp="1"/>
          </p:cNvSpPr>
          <p:nvPr>
            <p:ph type="title"/>
          </p:nvPr>
        </p:nvSpPr>
        <p:spPr/>
        <p:txBody>
          <a:bodyPr/>
          <a:lstStyle/>
          <a:p>
            <a:r>
              <a:rPr lang="ru-RU" dirty="0"/>
              <a:t>Контроль уплотнения</a:t>
            </a:r>
          </a:p>
        </p:txBody>
      </p:sp>
    </p:spTree>
    <p:extLst>
      <p:ext uri="{BB962C8B-B14F-4D97-AF65-F5344CB8AC3E}">
        <p14:creationId xmlns:p14="http://schemas.microsoft.com/office/powerpoint/2010/main" val="27141263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183C9CA1-D246-4822-A6F8-9D31C62A8D9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385010" y="492409"/>
            <a:ext cx="790575" cy="765810"/>
          </a:xfrm>
          <a:prstGeom prst="rect">
            <a:avLst/>
          </a:prstGeom>
        </p:spPr>
      </p:pic>
      <p:sp>
        <p:nvSpPr>
          <p:cNvPr id="2" name="Прямоугольник 1">
            <a:extLst>
              <a:ext uri="{FF2B5EF4-FFF2-40B4-BE49-F238E27FC236}">
                <a16:creationId xmlns:a16="http://schemas.microsoft.com/office/drawing/2014/main" id="{BABFDE7A-562D-4162-876F-807205184E81}"/>
              </a:ext>
            </a:extLst>
          </p:cNvPr>
          <p:cNvSpPr/>
          <p:nvPr/>
        </p:nvSpPr>
        <p:spPr>
          <a:xfrm>
            <a:off x="361948" y="1130087"/>
            <a:ext cx="9368595" cy="810478"/>
          </a:xfrm>
          <a:prstGeom prst="rect">
            <a:avLst/>
          </a:prstGeom>
        </p:spPr>
        <p:txBody>
          <a:bodyPr wrap="square">
            <a:spAutoFit/>
          </a:bodyPr>
          <a:lstStyle/>
          <a:p>
            <a:pPr algn="just">
              <a:lnSpc>
                <a:spcPct val="107000"/>
              </a:lnSpc>
              <a:spcAft>
                <a:spcPts val="800"/>
              </a:spcAft>
            </a:pPr>
            <a:r>
              <a:rPr lang="ru-RU" sz="1200" dirty="0">
                <a:solidFill>
                  <a:srgbClr val="545559"/>
                </a:solidFill>
              </a:rPr>
              <a:t>Контроль уплотнения материалов, позволит избежать чрезмерного использования самих материалов и удорожания работ, или проблем и повреждений из-за несоблюдения проекта.</a:t>
            </a:r>
          </a:p>
          <a:p>
            <a:pPr algn="just">
              <a:lnSpc>
                <a:spcPct val="107000"/>
              </a:lnSpc>
              <a:spcAft>
                <a:spcPts val="800"/>
              </a:spcAft>
            </a:pPr>
            <a:r>
              <a:rPr lang="ru-RU" sz="1200" dirty="0">
                <a:solidFill>
                  <a:srgbClr val="545559"/>
                </a:solidFill>
              </a:rPr>
              <a:t>Кроме исполнительной съемки, имеется возможность экспортировать отчёт по выполненной работе</a:t>
            </a:r>
            <a:r>
              <a:rPr lang="ru-RU" sz="1400" dirty="0">
                <a:latin typeface="Calibri" panose="020F0502020204030204" pitchFamily="34" charset="0"/>
                <a:ea typeface="Calibri" panose="020F0502020204030204" pitchFamily="34" charset="0"/>
                <a:cs typeface="Times New Roman" panose="02020603050405020304" pitchFamily="18" charset="0"/>
              </a:rPr>
              <a:t>.</a:t>
            </a:r>
          </a:p>
        </p:txBody>
      </p:sp>
      <p:sp>
        <p:nvSpPr>
          <p:cNvPr id="3" name="Прямоугольник 2">
            <a:extLst>
              <a:ext uri="{FF2B5EF4-FFF2-40B4-BE49-F238E27FC236}">
                <a16:creationId xmlns:a16="http://schemas.microsoft.com/office/drawing/2014/main" id="{849F6D1D-FB9E-4FD2-A405-6BA083522570}"/>
              </a:ext>
            </a:extLst>
          </p:cNvPr>
          <p:cNvSpPr/>
          <p:nvPr/>
        </p:nvSpPr>
        <p:spPr>
          <a:xfrm>
            <a:off x="398048" y="2089085"/>
            <a:ext cx="9583917" cy="276999"/>
          </a:xfrm>
          <a:prstGeom prst="rect">
            <a:avLst/>
          </a:prstGeom>
        </p:spPr>
        <p:txBody>
          <a:bodyPr wrap="square">
            <a:spAutoFit/>
          </a:bodyPr>
          <a:lstStyle/>
          <a:p>
            <a:r>
              <a:rPr lang="ru-RU" sz="1200" dirty="0">
                <a:solidFill>
                  <a:srgbClr val="545559"/>
                </a:solidFill>
              </a:rPr>
              <a:t>Создать его можно непосредственно в поле, что позволит не производить вычисления в офисе заново и сэкономит время</a:t>
            </a:r>
          </a:p>
        </p:txBody>
      </p:sp>
      <p:pic>
        <p:nvPicPr>
          <p:cNvPr id="8" name="Рисунок 7">
            <a:extLst>
              <a:ext uri="{FF2B5EF4-FFF2-40B4-BE49-F238E27FC236}">
                <a16:creationId xmlns:a16="http://schemas.microsoft.com/office/drawing/2014/main" id="{66AD6335-3B00-412C-9CEF-32F3B8837B7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81001" y="2589676"/>
            <a:ext cx="4809006" cy="3225169"/>
          </a:xfrm>
          <a:prstGeom prst="rect">
            <a:avLst/>
          </a:prstGeom>
          <a:ln w="19050">
            <a:solidFill>
              <a:schemeClr val="accent1"/>
            </a:solidFill>
          </a:ln>
        </p:spPr>
      </p:pic>
      <p:graphicFrame>
        <p:nvGraphicFramePr>
          <p:cNvPr id="7" name="Таблица 6">
            <a:extLst>
              <a:ext uri="{FF2B5EF4-FFF2-40B4-BE49-F238E27FC236}">
                <a16:creationId xmlns:a16="http://schemas.microsoft.com/office/drawing/2014/main" id="{E0366430-5F06-48C5-8838-2B76A10DEA59}"/>
              </a:ext>
            </a:extLst>
          </p:cNvPr>
          <p:cNvGraphicFramePr>
            <a:graphicFrameLocks noGrp="1"/>
          </p:cNvGraphicFramePr>
          <p:nvPr>
            <p:extLst>
              <p:ext uri="{D42A27DB-BD31-4B8C-83A1-F6EECF244321}">
                <p14:modId xmlns:p14="http://schemas.microsoft.com/office/powerpoint/2010/main" val="2676157380"/>
              </p:ext>
            </p:extLst>
          </p:nvPr>
        </p:nvGraphicFramePr>
        <p:xfrm>
          <a:off x="5630630" y="2589676"/>
          <a:ext cx="6195060" cy="3221674"/>
        </p:xfrm>
        <a:graphic>
          <a:graphicData uri="http://schemas.openxmlformats.org/drawingml/2006/table">
            <a:tbl>
              <a:tblPr firstRow="1" firstCol="1" bandRow="1">
                <a:tableStyleId>{5C22544A-7EE6-4342-B048-85BDC9FD1C3A}</a:tableStyleId>
              </a:tblPr>
              <a:tblGrid>
                <a:gridCol w="1281299">
                  <a:extLst>
                    <a:ext uri="{9D8B030D-6E8A-4147-A177-3AD203B41FA5}">
                      <a16:colId xmlns:a16="http://schemas.microsoft.com/office/drawing/2014/main" val="4045453147"/>
                    </a:ext>
                  </a:extLst>
                </a:gridCol>
                <a:gridCol w="2460396">
                  <a:extLst>
                    <a:ext uri="{9D8B030D-6E8A-4147-A177-3AD203B41FA5}">
                      <a16:colId xmlns:a16="http://schemas.microsoft.com/office/drawing/2014/main" val="3750142442"/>
                    </a:ext>
                  </a:extLst>
                </a:gridCol>
                <a:gridCol w="2453365">
                  <a:extLst>
                    <a:ext uri="{9D8B030D-6E8A-4147-A177-3AD203B41FA5}">
                      <a16:colId xmlns:a16="http://schemas.microsoft.com/office/drawing/2014/main" val="1941261018"/>
                    </a:ext>
                  </a:extLst>
                </a:gridCol>
              </a:tblGrid>
              <a:tr h="213995">
                <a:tc>
                  <a:txBody>
                    <a:bodyPr/>
                    <a:lstStyle/>
                    <a:p>
                      <a:pPr>
                        <a:lnSpc>
                          <a:spcPct val="107000"/>
                        </a:lnSpc>
                        <a:spcAft>
                          <a:spcPts val="800"/>
                        </a:spcAft>
                      </a:pPr>
                      <a:r>
                        <a:rPr lang="ru-RU" sz="1200">
                          <a:effectLst/>
                        </a:rPr>
                        <a:t>Фишка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a:effectLst/>
                        </a:rPr>
                        <a:t>Преимущество</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a:effectLst/>
                        </a:rPr>
                        <a:t>Ценность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7083572"/>
                  </a:ext>
                </a:extLst>
              </a:tr>
              <a:tr h="450329">
                <a:tc>
                  <a:txBody>
                    <a:bodyPr/>
                    <a:lstStyle/>
                    <a:p>
                      <a:pPr>
                        <a:lnSpc>
                          <a:spcPct val="107000"/>
                        </a:lnSpc>
                        <a:spcAft>
                          <a:spcPts val="800"/>
                        </a:spcAft>
                      </a:pPr>
                      <a:r>
                        <a:rPr lang="ru-RU" sz="1200">
                          <a:effectLst/>
                        </a:rPr>
                        <a:t>Установка допусков на уплотнение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a:effectLst/>
                        </a:rPr>
                        <a:t>Автоматический контроль уплотнения материала</a:t>
                      </a:r>
                      <a:endParaRPr lang="ru-RU" sz="1100">
                        <a:effectLst/>
                      </a:endParaRPr>
                    </a:p>
                    <a:p>
                      <a:pPr>
                        <a:lnSpc>
                          <a:spcPct val="107000"/>
                        </a:lnSpc>
                        <a:spcAft>
                          <a:spcPts val="80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a:effectLst/>
                        </a:rPr>
                        <a:t>Позволит избежать чрезмерного использования материала и удорожания работ, или проблем и повреждений из-за несоблюдения проекта.</a:t>
                      </a:r>
                      <a:endParaRPr lang="ru-RU" sz="1100">
                        <a:effectLst/>
                      </a:endParaRPr>
                    </a:p>
                    <a:p>
                      <a:pPr>
                        <a:lnSpc>
                          <a:spcPct val="107000"/>
                        </a:lnSpc>
                        <a:spcAft>
                          <a:spcPts val="800"/>
                        </a:spcAft>
                      </a:pPr>
                      <a:r>
                        <a:rPr lang="ru-RU" sz="1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8136373"/>
                  </a:ext>
                </a:extLst>
              </a:tr>
              <a:tr h="226060">
                <a:tc>
                  <a:txBody>
                    <a:bodyPr/>
                    <a:lstStyle/>
                    <a:p>
                      <a:pPr>
                        <a:lnSpc>
                          <a:spcPct val="107000"/>
                        </a:lnSpc>
                        <a:spcAft>
                          <a:spcPts val="800"/>
                        </a:spcAft>
                      </a:pPr>
                      <a:r>
                        <a:rPr lang="ru-RU" sz="1200">
                          <a:effectLst/>
                        </a:rPr>
                        <a:t>Авто измерения точек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a:effectLst/>
                        </a:rPr>
                        <a:t>Используя роботизированные тахеометр, есть возможность производить измерения в автоматическом режиме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a:effectLst/>
                        </a:rPr>
                        <a:t>Экономия времени за счет ускорения производства съемки.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1841961"/>
                  </a:ext>
                </a:extLst>
              </a:tr>
              <a:tr h="213995">
                <a:tc>
                  <a:txBody>
                    <a:bodyPr/>
                    <a:lstStyle/>
                    <a:p>
                      <a:pPr>
                        <a:lnSpc>
                          <a:spcPct val="107000"/>
                        </a:lnSpc>
                        <a:spcAft>
                          <a:spcPts val="800"/>
                        </a:spcAft>
                      </a:pPr>
                      <a:r>
                        <a:rPr lang="ru-RU" sz="1200">
                          <a:effectLst/>
                        </a:rPr>
                        <a:t>Создание отчета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a:effectLst/>
                        </a:rPr>
                        <a:t>При достижении необходимого результата, есть возможность создать отчет о выполненных работах непосредственно в поле.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1200" dirty="0">
                          <a:effectLst/>
                        </a:rPr>
                        <a:t>Экономия времени за счет отсутствия постобработки в офисе.</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81205"/>
                  </a:ext>
                </a:extLst>
              </a:tr>
            </a:tbl>
          </a:graphicData>
        </a:graphic>
      </p:graphicFrame>
      <p:sp>
        <p:nvSpPr>
          <p:cNvPr id="12" name="Заголовок 11">
            <a:extLst>
              <a:ext uri="{FF2B5EF4-FFF2-40B4-BE49-F238E27FC236}">
                <a16:creationId xmlns:a16="http://schemas.microsoft.com/office/drawing/2014/main" id="{7FC971DF-6291-4ED5-BDC7-A68531296BDF}"/>
              </a:ext>
            </a:extLst>
          </p:cNvPr>
          <p:cNvSpPr>
            <a:spLocks noGrp="1"/>
          </p:cNvSpPr>
          <p:nvPr>
            <p:ph type="title"/>
          </p:nvPr>
        </p:nvSpPr>
        <p:spPr/>
        <p:txBody>
          <a:bodyPr/>
          <a:lstStyle/>
          <a:p>
            <a:r>
              <a:rPr lang="ru-RU" dirty="0"/>
              <a:t>Контроль уплотнения</a:t>
            </a:r>
          </a:p>
        </p:txBody>
      </p:sp>
    </p:spTree>
    <p:extLst>
      <p:ext uri="{BB962C8B-B14F-4D97-AF65-F5344CB8AC3E}">
        <p14:creationId xmlns:p14="http://schemas.microsoft.com/office/powerpoint/2010/main" val="35821339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670050" y="2782669"/>
            <a:ext cx="885190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Сопровождение спортивных соревнований</a:t>
            </a:r>
          </a:p>
        </p:txBody>
      </p:sp>
    </p:spTree>
    <p:extLst>
      <p:ext uri="{BB962C8B-B14F-4D97-AF65-F5344CB8AC3E}">
        <p14:creationId xmlns:p14="http://schemas.microsoft.com/office/powerpoint/2010/main" val="318444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F28821F0-3D91-4D8D-961E-FBE7E3F7A56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93942" y="1428851"/>
            <a:ext cx="1079500" cy="971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Рисунок 11">
            <a:extLst>
              <a:ext uri="{FF2B5EF4-FFF2-40B4-BE49-F238E27FC236}">
                <a16:creationId xmlns:a16="http://schemas.microsoft.com/office/drawing/2014/main" id="{84FDFD4C-B446-40E4-8FC1-619E0F44E3E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360725" y="1530390"/>
            <a:ext cx="1079500" cy="971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3" name="Рисунок 12">
            <a:extLst>
              <a:ext uri="{FF2B5EF4-FFF2-40B4-BE49-F238E27FC236}">
                <a16:creationId xmlns:a16="http://schemas.microsoft.com/office/drawing/2014/main" id="{33BE8E6F-3C64-4746-9C10-436AE674773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327508" y="1631929"/>
            <a:ext cx="1079500" cy="971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Рисунок 13">
            <a:extLst>
              <a:ext uri="{FF2B5EF4-FFF2-40B4-BE49-F238E27FC236}">
                <a16:creationId xmlns:a16="http://schemas.microsoft.com/office/drawing/2014/main" id="{07E4C9F7-B731-45D2-A36F-C377862B8414}"/>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3294291" y="1733468"/>
            <a:ext cx="1083310" cy="971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 name="Рисунок 14">
            <a:extLst>
              <a:ext uri="{FF2B5EF4-FFF2-40B4-BE49-F238E27FC236}">
                <a16:creationId xmlns:a16="http://schemas.microsoft.com/office/drawing/2014/main" id="{90C54A88-9375-4643-BD2A-9D5C388FADEB}"/>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4261074" y="1835007"/>
            <a:ext cx="1076325" cy="971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Прямоугольник 2">
            <a:extLst>
              <a:ext uri="{FF2B5EF4-FFF2-40B4-BE49-F238E27FC236}">
                <a16:creationId xmlns:a16="http://schemas.microsoft.com/office/drawing/2014/main" id="{57842640-D713-40C9-997C-F8AAC3A2263E}"/>
              </a:ext>
            </a:extLst>
          </p:cNvPr>
          <p:cNvSpPr/>
          <p:nvPr/>
        </p:nvSpPr>
        <p:spPr>
          <a:xfrm>
            <a:off x="5533871" y="1366362"/>
            <a:ext cx="6096000" cy="1964769"/>
          </a:xfrm>
          <a:prstGeom prst="rect">
            <a:avLst/>
          </a:prstGeom>
        </p:spPr>
        <p:txBody>
          <a:bodyPr>
            <a:spAutoFit/>
          </a:bodyPr>
          <a:lstStyle/>
          <a:p>
            <a:pPr algn="just">
              <a:lnSpc>
                <a:spcPct val="107000"/>
              </a:lnSpc>
              <a:spcAft>
                <a:spcPts val="800"/>
              </a:spcAft>
            </a:pPr>
            <a:r>
              <a:rPr lang="ru-RU" sz="1200" dirty="0">
                <a:solidFill>
                  <a:srgbClr val="000000"/>
                </a:solidFill>
                <a:latin typeface="Calibri" panose="020F0502020204030204" pitchFamily="34" charset="0"/>
                <a:ea typeface="Calibri" panose="020F0502020204030204" pitchFamily="34" charset="0"/>
                <a:cs typeface="Calibri" panose="020F0502020204030204" pitchFamily="34" charset="0"/>
              </a:rPr>
              <a:t>При прыжках в длину (расстояния 6, 9 м) измерения простой рулеткой еще допустимы, т.к. возможные ошибки (несколько миллиметров) весьма незначительны, то в метании копья или молота (расстояние в 10 раз больше) ошибка измерения результата рулеткой будет уже существенной (несколько сантиметров). Разница же между результатами соперников может составлять всего 1 см. Поскольку победа имеет огромную значимость в современном спорте, объективность и точность измерений таких расстояний обеспечиваются с помощью специальных лазерных дальномеров.</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200" dirty="0">
                <a:solidFill>
                  <a:srgbClr val="000000"/>
                </a:solidFill>
                <a:latin typeface="Calibri" panose="020F0502020204030204" pitchFamily="34" charset="0"/>
                <a:cs typeface="Calibri" panose="020F0502020204030204" pitchFamily="34" charset="0"/>
              </a:rPr>
              <a:t>Данное программное обеспечение применяется для сопровождения соревнований по легкой атлетике, получая точные результаты.</a:t>
            </a:r>
          </a:p>
        </p:txBody>
      </p:sp>
      <p:sp>
        <p:nvSpPr>
          <p:cNvPr id="4" name="Прямоугольник 3">
            <a:extLst>
              <a:ext uri="{FF2B5EF4-FFF2-40B4-BE49-F238E27FC236}">
                <a16:creationId xmlns:a16="http://schemas.microsoft.com/office/drawing/2014/main" id="{C1A2E4D9-97D2-445C-9264-6D0421542798}"/>
              </a:ext>
            </a:extLst>
          </p:cNvPr>
          <p:cNvSpPr/>
          <p:nvPr/>
        </p:nvSpPr>
        <p:spPr>
          <a:xfrm>
            <a:off x="434389" y="3653277"/>
            <a:ext cx="11273166" cy="2623795"/>
          </a:xfrm>
          <a:prstGeom prst="rect">
            <a:avLst/>
          </a:prstGeom>
        </p:spPr>
        <p:txBody>
          <a:bodyPr wrap="square">
            <a:spAutoFit/>
          </a:bodyPr>
          <a:lstStyle/>
          <a:p>
            <a:pPr>
              <a:lnSpc>
                <a:spcPct val="107000"/>
              </a:lnSpc>
              <a:spcAft>
                <a:spcPts val="800"/>
              </a:spcAft>
            </a:pPr>
            <a:r>
              <a:rPr lang="ru-RU" sz="1200" dirty="0">
                <a:solidFill>
                  <a:srgbClr val="000000"/>
                </a:solidFill>
                <a:latin typeface="Calibri" panose="020F0502020204030204" pitchFamily="34" charset="0"/>
                <a:cs typeface="Calibri" panose="020F0502020204030204" pitchFamily="34" charset="0"/>
              </a:rPr>
              <a:t>Выполнять измерения можно в следующих дисциплинах:</a:t>
            </a:r>
          </a:p>
          <a:p>
            <a:pPr marL="228600" indent="-228600" defTabSz="685749">
              <a:lnSpc>
                <a:spcPct val="107000"/>
              </a:lnSpc>
              <a:spcBef>
                <a:spcPts val="300"/>
              </a:spcBef>
              <a:spcAft>
                <a:spcPts val="300"/>
              </a:spcAft>
              <a:buClr>
                <a:schemeClr val="accent1"/>
              </a:buClr>
              <a:buFont typeface="Wingdings" panose="05000000000000000000" pitchFamily="2" charset="2"/>
              <a:buChar char="§"/>
            </a:pPr>
            <a:r>
              <a:rPr lang="ru-RU" sz="1400" dirty="0">
                <a:solidFill>
                  <a:schemeClr val="tx2"/>
                </a:solidFill>
              </a:rPr>
              <a:t>Прыжки с шестом</a:t>
            </a:r>
          </a:p>
          <a:p>
            <a:pPr marL="228600" indent="-228600" defTabSz="685749">
              <a:lnSpc>
                <a:spcPct val="107000"/>
              </a:lnSpc>
              <a:spcBef>
                <a:spcPts val="300"/>
              </a:spcBef>
              <a:spcAft>
                <a:spcPts val="300"/>
              </a:spcAft>
              <a:buClr>
                <a:schemeClr val="accent1"/>
              </a:buClr>
              <a:buFont typeface="Wingdings" panose="05000000000000000000" pitchFamily="2" charset="2"/>
              <a:buChar char="§"/>
            </a:pPr>
            <a:r>
              <a:rPr lang="ru-RU" sz="1400" dirty="0">
                <a:solidFill>
                  <a:schemeClr val="tx2"/>
                </a:solidFill>
              </a:rPr>
              <a:t>Прыжки в длину</a:t>
            </a:r>
          </a:p>
          <a:p>
            <a:pPr marL="228600" indent="-228600" defTabSz="685749">
              <a:lnSpc>
                <a:spcPct val="107000"/>
              </a:lnSpc>
              <a:spcBef>
                <a:spcPts val="300"/>
              </a:spcBef>
              <a:spcAft>
                <a:spcPts val="300"/>
              </a:spcAft>
              <a:buClr>
                <a:schemeClr val="accent1"/>
              </a:buClr>
              <a:buFont typeface="Wingdings" panose="05000000000000000000" pitchFamily="2" charset="2"/>
              <a:buChar char="§"/>
            </a:pPr>
            <a:r>
              <a:rPr lang="ru-RU" sz="1400" dirty="0">
                <a:solidFill>
                  <a:schemeClr val="tx2"/>
                </a:solidFill>
              </a:rPr>
              <a:t>Метание диска</a:t>
            </a:r>
          </a:p>
          <a:p>
            <a:pPr marL="228600" indent="-228600" defTabSz="685749">
              <a:lnSpc>
                <a:spcPct val="107000"/>
              </a:lnSpc>
              <a:spcBef>
                <a:spcPts val="300"/>
              </a:spcBef>
              <a:spcAft>
                <a:spcPts val="300"/>
              </a:spcAft>
              <a:buClr>
                <a:schemeClr val="accent1"/>
              </a:buClr>
              <a:buFont typeface="Wingdings" panose="05000000000000000000" pitchFamily="2" charset="2"/>
              <a:buChar char="§"/>
            </a:pPr>
            <a:r>
              <a:rPr lang="ru-RU" sz="1400" dirty="0">
                <a:solidFill>
                  <a:schemeClr val="tx2"/>
                </a:solidFill>
              </a:rPr>
              <a:t>Метание молота</a:t>
            </a:r>
          </a:p>
          <a:p>
            <a:pPr marL="228600" indent="-228600" defTabSz="685749">
              <a:lnSpc>
                <a:spcPct val="107000"/>
              </a:lnSpc>
              <a:spcBef>
                <a:spcPts val="300"/>
              </a:spcBef>
              <a:spcAft>
                <a:spcPts val="300"/>
              </a:spcAft>
              <a:buClr>
                <a:schemeClr val="accent1"/>
              </a:buClr>
              <a:buFont typeface="Wingdings" panose="05000000000000000000" pitchFamily="2" charset="2"/>
              <a:buChar char="§"/>
            </a:pPr>
            <a:r>
              <a:rPr lang="ru-RU" sz="1400" dirty="0">
                <a:solidFill>
                  <a:schemeClr val="tx2"/>
                </a:solidFill>
              </a:rPr>
              <a:t>Толкания ядра</a:t>
            </a:r>
          </a:p>
          <a:p>
            <a:pPr marL="228600" indent="-228600" defTabSz="685749">
              <a:lnSpc>
                <a:spcPct val="107000"/>
              </a:lnSpc>
              <a:spcBef>
                <a:spcPts val="300"/>
              </a:spcBef>
              <a:spcAft>
                <a:spcPts val="300"/>
              </a:spcAft>
              <a:buClr>
                <a:schemeClr val="accent1"/>
              </a:buClr>
              <a:buFont typeface="Wingdings" panose="05000000000000000000" pitchFamily="2" charset="2"/>
              <a:buChar char="§"/>
            </a:pPr>
            <a:r>
              <a:rPr lang="ru-RU" sz="1400" dirty="0">
                <a:solidFill>
                  <a:schemeClr val="tx2"/>
                </a:solidFill>
              </a:rPr>
              <a:t>Метание копья</a:t>
            </a:r>
          </a:p>
          <a:p>
            <a:pPr algn="just">
              <a:lnSpc>
                <a:spcPct val="107000"/>
              </a:lnSpc>
              <a:spcAft>
                <a:spcPts val="800"/>
              </a:spcAft>
            </a:pPr>
            <a:r>
              <a:rPr lang="ru-RU" sz="1200" dirty="0">
                <a:solidFill>
                  <a:srgbClr val="000000"/>
                </a:solidFill>
                <a:latin typeface="Calibri" panose="020F0502020204030204" pitchFamily="34" charset="0"/>
                <a:cs typeface="Calibri" panose="020F0502020204030204" pitchFamily="34" charset="0"/>
              </a:rPr>
              <a:t>С измерениями может справиться любой пользователь. Упрощенный софт исключает лишние настройки и ошибки. Детально расписан порядок действий. Выбрав нужную дисциплину и произведя простые настройки (имеются графические подсказки) можно приступить к измерениям.</a:t>
            </a:r>
          </a:p>
        </p:txBody>
      </p:sp>
      <p:sp>
        <p:nvSpPr>
          <p:cNvPr id="10" name="Заголовок 9">
            <a:extLst>
              <a:ext uri="{FF2B5EF4-FFF2-40B4-BE49-F238E27FC236}">
                <a16:creationId xmlns:a16="http://schemas.microsoft.com/office/drawing/2014/main" id="{3823F701-359B-4C01-B88D-A79DC081C382}"/>
              </a:ext>
            </a:extLst>
          </p:cNvPr>
          <p:cNvSpPr>
            <a:spLocks noGrp="1"/>
          </p:cNvSpPr>
          <p:nvPr>
            <p:ph type="title"/>
          </p:nvPr>
        </p:nvSpPr>
        <p:spPr/>
        <p:txBody>
          <a:bodyPr/>
          <a:lstStyle/>
          <a:p>
            <a:r>
              <a:rPr lang="ru-RU" dirty="0"/>
              <a:t>Сопровождение спортивных соревнований</a:t>
            </a:r>
          </a:p>
        </p:txBody>
      </p:sp>
    </p:spTree>
    <p:extLst>
      <p:ext uri="{BB962C8B-B14F-4D97-AF65-F5344CB8AC3E}">
        <p14:creationId xmlns:p14="http://schemas.microsoft.com/office/powerpoint/2010/main" val="38447303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2C37C5FC-CC54-479C-BA3A-1E3CC5102DA0}"/>
              </a:ext>
            </a:extLst>
          </p:cNvPr>
          <p:cNvGraphicFramePr>
            <a:graphicFrameLocks noGrp="1"/>
          </p:cNvGraphicFramePr>
          <p:nvPr>
            <p:extLst>
              <p:ext uri="{D42A27DB-BD31-4B8C-83A1-F6EECF244321}">
                <p14:modId xmlns:p14="http://schemas.microsoft.com/office/powerpoint/2010/main" val="467246549"/>
              </p:ext>
            </p:extLst>
          </p:nvPr>
        </p:nvGraphicFramePr>
        <p:xfrm>
          <a:off x="760429" y="1435999"/>
          <a:ext cx="10671141" cy="4603776"/>
        </p:xfrm>
        <a:graphic>
          <a:graphicData uri="http://schemas.openxmlformats.org/drawingml/2006/table">
            <a:tbl>
              <a:tblPr firstRow="1" firstCol="1" bandRow="1">
                <a:tableStyleId>{5C22544A-7EE6-4342-B048-85BDC9FD1C3A}</a:tableStyleId>
              </a:tblPr>
              <a:tblGrid>
                <a:gridCol w="2840610">
                  <a:extLst>
                    <a:ext uri="{9D8B030D-6E8A-4147-A177-3AD203B41FA5}">
                      <a16:colId xmlns:a16="http://schemas.microsoft.com/office/drawing/2014/main" val="3732614780"/>
                    </a:ext>
                  </a:extLst>
                </a:gridCol>
                <a:gridCol w="4817097">
                  <a:extLst>
                    <a:ext uri="{9D8B030D-6E8A-4147-A177-3AD203B41FA5}">
                      <a16:colId xmlns:a16="http://schemas.microsoft.com/office/drawing/2014/main" val="3747014549"/>
                    </a:ext>
                  </a:extLst>
                </a:gridCol>
                <a:gridCol w="3013434">
                  <a:extLst>
                    <a:ext uri="{9D8B030D-6E8A-4147-A177-3AD203B41FA5}">
                      <a16:colId xmlns:a16="http://schemas.microsoft.com/office/drawing/2014/main" val="947171670"/>
                    </a:ext>
                  </a:extLst>
                </a:gridCol>
              </a:tblGrid>
              <a:tr h="124382">
                <a:tc>
                  <a:txBody>
                    <a:bodyPr/>
                    <a:lstStyle/>
                    <a:p>
                      <a:pPr algn="ctr">
                        <a:lnSpc>
                          <a:spcPct val="107000"/>
                        </a:lnSpc>
                        <a:spcAft>
                          <a:spcPts val="0"/>
                        </a:spcAft>
                      </a:pPr>
                      <a:r>
                        <a:rPr lang="ru-RU" sz="1000" dirty="0">
                          <a:effectLst/>
                        </a:rPr>
                        <a:t>Фишка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gn="ctr">
                        <a:lnSpc>
                          <a:spcPct val="107000"/>
                        </a:lnSpc>
                        <a:spcAft>
                          <a:spcPts val="0"/>
                        </a:spcAft>
                      </a:pPr>
                      <a:r>
                        <a:rPr lang="ru-RU" sz="1000" dirty="0">
                          <a:effectLst/>
                        </a:rPr>
                        <a:t>Преимущество</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gn="ctr">
                        <a:lnSpc>
                          <a:spcPct val="107000"/>
                        </a:lnSpc>
                        <a:spcAft>
                          <a:spcPts val="0"/>
                        </a:spcAft>
                      </a:pPr>
                      <a:r>
                        <a:rPr lang="ru-RU" sz="1000" dirty="0">
                          <a:effectLst/>
                        </a:rPr>
                        <a:t>Ценность</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extLst>
                  <a:ext uri="{0D108BD9-81ED-4DB2-BD59-A6C34878D82A}">
                    <a16:rowId xmlns:a16="http://schemas.microsoft.com/office/drawing/2014/main" val="2770514343"/>
                  </a:ext>
                </a:extLst>
              </a:tr>
              <a:tr h="1041484">
                <a:tc>
                  <a:txBody>
                    <a:bodyPr/>
                    <a:lstStyle/>
                    <a:p>
                      <a:pPr>
                        <a:lnSpc>
                          <a:spcPct val="107000"/>
                        </a:lnSpc>
                        <a:spcAft>
                          <a:spcPts val="0"/>
                        </a:spcAft>
                      </a:pPr>
                      <a:r>
                        <a:rPr lang="ru-RU" sz="1000" dirty="0">
                          <a:effectLst/>
                        </a:rPr>
                        <a:t>Узкоспециализированное ПО для спортивных мероприятий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dirty="0">
                          <a:effectLst/>
                        </a:rPr>
                        <a:t>Нет необходимости в изучении курса геодезии или знании всех нюансов полевого программного обеспечения. Убрано всё, не имеющее отношения к спортивным дисциплинам. Приложение даёт чёткую пошаговую инструкцию подготовки к фиксации результатов спортсменов. Задачей пользователя остаётся лишь следовать этим инструкциям и фиксировать результаты спортсменов.</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dirty="0">
                          <a:effectLst/>
                        </a:rPr>
                        <a:t>Минимизация ошибок человеческого фактора при проведении спортивных мероприятий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extLst>
                  <a:ext uri="{0D108BD9-81ED-4DB2-BD59-A6C34878D82A}">
                    <a16:rowId xmlns:a16="http://schemas.microsoft.com/office/drawing/2014/main" val="1534677372"/>
                  </a:ext>
                </a:extLst>
              </a:tr>
              <a:tr h="517426">
                <a:tc>
                  <a:txBody>
                    <a:bodyPr/>
                    <a:lstStyle/>
                    <a:p>
                      <a:pPr>
                        <a:lnSpc>
                          <a:spcPct val="107000"/>
                        </a:lnSpc>
                        <a:spcAft>
                          <a:spcPts val="0"/>
                        </a:spcAft>
                      </a:pPr>
                      <a:r>
                        <a:rPr lang="ru-RU" sz="1000" dirty="0">
                          <a:effectLst/>
                        </a:rPr>
                        <a:t>Разработанный модуль под отдельные различные соревнования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a:effectLst/>
                        </a:rPr>
                        <a:t>Не нужно искать компромиссы в адаптации программы под разные спортивные состязания. Достаточно выбрать нужную дисциплину и следовать, прописанным под неё, инструкциям на экране</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a:effectLst/>
                        </a:rPr>
                        <a:t>Минимизация ошибок человеческого фактора при проведении спортивных мероприятий</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extLst>
                  <a:ext uri="{0D108BD9-81ED-4DB2-BD59-A6C34878D82A}">
                    <a16:rowId xmlns:a16="http://schemas.microsoft.com/office/drawing/2014/main" val="1000803013"/>
                  </a:ext>
                </a:extLst>
              </a:tr>
              <a:tr h="1041484">
                <a:tc>
                  <a:txBody>
                    <a:bodyPr/>
                    <a:lstStyle/>
                    <a:p>
                      <a:pPr>
                        <a:lnSpc>
                          <a:spcPct val="107000"/>
                        </a:lnSpc>
                        <a:spcAft>
                          <a:spcPts val="0"/>
                        </a:spcAft>
                      </a:pPr>
                      <a:r>
                        <a:rPr lang="ru-RU" sz="1000" dirty="0">
                          <a:effectLst/>
                        </a:rPr>
                        <a:t>Визуализация измерений на экране тахеометра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dirty="0">
                          <a:effectLst/>
                        </a:rPr>
                        <a:t>Во время работы в приложении. Пользователь может заносить </a:t>
                      </a:r>
                      <a:r>
                        <a:rPr lang="ru-RU" sz="1000" dirty="0" err="1">
                          <a:effectLst/>
                        </a:rPr>
                        <a:t>индентификатор</a:t>
                      </a:r>
                      <a:r>
                        <a:rPr lang="ru-RU" sz="1000" dirty="0">
                          <a:effectLst/>
                        </a:rPr>
                        <a:t> результата (например Фамилию спортсмена чья попытка фиксируется).</a:t>
                      </a:r>
                    </a:p>
                    <a:p>
                      <a:pPr>
                        <a:lnSpc>
                          <a:spcPct val="107000"/>
                        </a:lnSpc>
                        <a:spcAft>
                          <a:spcPts val="0"/>
                        </a:spcAft>
                      </a:pPr>
                      <a:r>
                        <a:rPr lang="ru-RU" sz="1000" dirty="0">
                          <a:effectLst/>
                        </a:rPr>
                        <a:t>Удачные попытки отмечаются Зелёным цветом, неудачные – красным.</a:t>
                      </a:r>
                    </a:p>
                    <a:p>
                      <a:pPr>
                        <a:lnSpc>
                          <a:spcPct val="107000"/>
                        </a:lnSpc>
                        <a:spcAft>
                          <a:spcPts val="0"/>
                        </a:spcAft>
                      </a:pPr>
                      <a:r>
                        <a:rPr lang="ru-RU" sz="1000" dirty="0">
                          <a:effectLst/>
                        </a:rPr>
                        <a:t>В случае нарушений правил во время попытки (</a:t>
                      </a:r>
                      <a:r>
                        <a:rPr lang="ru-RU" sz="1000" dirty="0" err="1">
                          <a:effectLst/>
                        </a:rPr>
                        <a:t>фол,заступ</a:t>
                      </a:r>
                      <a:r>
                        <a:rPr lang="ru-RU" sz="1000" dirty="0">
                          <a:effectLst/>
                        </a:rPr>
                        <a:t>) – этот результат отмечается к ФОЛ и засчитан не будет</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dirty="0">
                          <a:effectLst/>
                        </a:rPr>
                        <a:t>Минимизация ошибок человеческого фактора при проведении спортивных мероприятий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extLst>
                  <a:ext uri="{0D108BD9-81ED-4DB2-BD59-A6C34878D82A}">
                    <a16:rowId xmlns:a16="http://schemas.microsoft.com/office/drawing/2014/main" val="959453167"/>
                  </a:ext>
                </a:extLst>
              </a:tr>
              <a:tr h="779455">
                <a:tc>
                  <a:txBody>
                    <a:bodyPr/>
                    <a:lstStyle/>
                    <a:p>
                      <a:pPr>
                        <a:lnSpc>
                          <a:spcPct val="107000"/>
                        </a:lnSpc>
                        <a:spcAft>
                          <a:spcPts val="0"/>
                        </a:spcAft>
                      </a:pPr>
                      <a:r>
                        <a:rPr lang="ru-RU" sz="1000" dirty="0">
                          <a:effectLst/>
                        </a:rPr>
                        <a:t>Передача данных на информационное табло</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dirty="0">
                          <a:effectLst/>
                        </a:rPr>
                        <a:t>При подключении тахеометра к компьютеру, есть возможность, измеренные результаты попыток, сразу выводить на  Информационное табло спорткомплекса. Это позволяет исключить дополнительных людей из процесса вывода результатов на табло, а так же исключить ошибки при передаче данных.</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a:effectLst/>
                        </a:rPr>
                        <a:t>Экономия на возможном дополнительном персонале.</a:t>
                      </a:r>
                    </a:p>
                    <a:p>
                      <a:pPr>
                        <a:lnSpc>
                          <a:spcPct val="107000"/>
                        </a:lnSpc>
                        <a:spcAft>
                          <a:spcPts val="0"/>
                        </a:spcAft>
                      </a:pPr>
                      <a:r>
                        <a:rPr lang="ru-RU" sz="1000">
                          <a:effectLst/>
                        </a:rPr>
                        <a:t>Минимизация ошибок человеческого фактора.</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extLst>
                  <a:ext uri="{0D108BD9-81ED-4DB2-BD59-A6C34878D82A}">
                    <a16:rowId xmlns:a16="http://schemas.microsoft.com/office/drawing/2014/main" val="814106709"/>
                  </a:ext>
                </a:extLst>
              </a:tr>
              <a:tr h="1041484">
                <a:tc>
                  <a:txBody>
                    <a:bodyPr/>
                    <a:lstStyle/>
                    <a:p>
                      <a:pPr>
                        <a:lnSpc>
                          <a:spcPct val="107000"/>
                        </a:lnSpc>
                        <a:spcAft>
                          <a:spcPts val="0"/>
                        </a:spcAft>
                      </a:pPr>
                      <a:r>
                        <a:rPr lang="ru-RU" sz="1000">
                          <a:effectLst/>
                        </a:rPr>
                        <a:t>Просмотр результатов соревнований</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dirty="0">
                          <a:effectLst/>
                        </a:rPr>
                        <a:t>Все измеренные данные сохраняются в память тахеометра. В процессе или в завершении спортивного состязания есть возможность просматривать зафиксированные результаты спортсменов.</a:t>
                      </a:r>
                    </a:p>
                    <a:p>
                      <a:pPr>
                        <a:lnSpc>
                          <a:spcPct val="107000"/>
                        </a:lnSpc>
                        <a:spcAft>
                          <a:spcPts val="0"/>
                        </a:spcAft>
                      </a:pPr>
                      <a:r>
                        <a:rPr lang="ru-RU" sz="1000" dirty="0">
                          <a:effectLst/>
                        </a:rPr>
                        <a:t>Так же инструментарий позволяет автоматически сортировать результаты от лучшего к худшему. Это позволяет сразу видеть лидера текущих соревнований и его результат</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tc>
                  <a:txBody>
                    <a:bodyPr/>
                    <a:lstStyle/>
                    <a:p>
                      <a:pPr>
                        <a:lnSpc>
                          <a:spcPct val="107000"/>
                        </a:lnSpc>
                        <a:spcAft>
                          <a:spcPts val="0"/>
                        </a:spcAft>
                      </a:pPr>
                      <a:r>
                        <a:rPr lang="ru-RU" sz="1000" dirty="0">
                          <a:effectLst/>
                        </a:rPr>
                        <a:t>Автоматизация ранжирования результатов спортсменов и исключение человеческого фактора (участия) из этого процесса.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5336" marR="35336" marT="0" marB="0"/>
                </a:tc>
                <a:extLst>
                  <a:ext uri="{0D108BD9-81ED-4DB2-BD59-A6C34878D82A}">
                    <a16:rowId xmlns:a16="http://schemas.microsoft.com/office/drawing/2014/main" val="2668213160"/>
                  </a:ext>
                </a:extLst>
              </a:tr>
            </a:tbl>
          </a:graphicData>
        </a:graphic>
      </p:graphicFrame>
      <p:sp>
        <p:nvSpPr>
          <p:cNvPr id="4" name="Rectangle 1">
            <a:extLst>
              <a:ext uri="{FF2B5EF4-FFF2-40B4-BE49-F238E27FC236}">
                <a16:creationId xmlns:a16="http://schemas.microsoft.com/office/drawing/2014/main" id="{E4CA2F73-2358-4834-920D-FBF8DFA3A8AF}"/>
              </a:ext>
            </a:extLst>
          </p:cNvPr>
          <p:cNvSpPr>
            <a:spLocks noChangeArrowheads="1"/>
          </p:cNvSpPr>
          <p:nvPr/>
        </p:nvSpPr>
        <p:spPr bwMode="auto">
          <a:xfrm>
            <a:off x="1895593" y="1143000"/>
            <a:ext cx="82296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Данное приложение можно применять как на соревнованиях регионального уровня, так и на соревнованиях мирового масштаба. </a:t>
            </a:r>
            <a:endParaRPr kumimoji="0" lang="ru-RU" altLang="ru-RU"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7" name="Рисунок 6">
            <a:extLst>
              <a:ext uri="{FF2B5EF4-FFF2-40B4-BE49-F238E27FC236}">
                <a16:creationId xmlns:a16="http://schemas.microsoft.com/office/drawing/2014/main" id="{EF5EE48E-0DD4-4623-8C66-E9BE3218959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0125193" y="396863"/>
            <a:ext cx="1079500" cy="9715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Заголовок 9">
            <a:extLst>
              <a:ext uri="{FF2B5EF4-FFF2-40B4-BE49-F238E27FC236}">
                <a16:creationId xmlns:a16="http://schemas.microsoft.com/office/drawing/2014/main" id="{7BB5BE41-EBFF-41B6-AC8C-3C6F56C15374}"/>
              </a:ext>
            </a:extLst>
          </p:cNvPr>
          <p:cNvSpPr>
            <a:spLocks noGrp="1"/>
          </p:cNvSpPr>
          <p:nvPr>
            <p:ph type="title"/>
          </p:nvPr>
        </p:nvSpPr>
        <p:spPr/>
        <p:txBody>
          <a:bodyPr/>
          <a:lstStyle/>
          <a:p>
            <a:r>
              <a:rPr lang="ru-RU" dirty="0"/>
              <a:t>Сопровождение спортивных соревнований</a:t>
            </a:r>
          </a:p>
        </p:txBody>
      </p:sp>
    </p:spTree>
    <p:extLst>
      <p:ext uri="{BB962C8B-B14F-4D97-AF65-F5344CB8AC3E}">
        <p14:creationId xmlns:p14="http://schemas.microsoft.com/office/powerpoint/2010/main" val="18385046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930401" y="2947769"/>
            <a:ext cx="9232900" cy="646331"/>
          </a:xfrm>
          <a:prstGeom prst="rect">
            <a:avLst/>
          </a:prstGeom>
        </p:spPr>
        <p:txBody>
          <a:bodyPr wrap="square">
            <a:spAutoFit/>
          </a:bodyPr>
          <a:lstStyle/>
          <a:p>
            <a:r>
              <a:rPr lang="ru-RU" sz="3600" dirty="0">
                <a:latin typeface="Calibri" panose="020F0502020204030204" pitchFamily="34" charset="0"/>
                <a:cs typeface="Times New Roman" panose="02020603050405020304" pitchFamily="18" charset="0"/>
              </a:rPr>
              <a:t>Съемка скрытых точек по двум отражателям</a:t>
            </a:r>
          </a:p>
        </p:txBody>
      </p:sp>
    </p:spTree>
    <p:extLst>
      <p:ext uri="{BB962C8B-B14F-4D97-AF65-F5344CB8AC3E}">
        <p14:creationId xmlns:p14="http://schemas.microsoft.com/office/powerpoint/2010/main" val="1067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543707A-0D35-48AC-8239-3F485B7DEAD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91175" y="870755"/>
            <a:ext cx="13589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2">
            <a:extLst>
              <a:ext uri="{FF2B5EF4-FFF2-40B4-BE49-F238E27FC236}">
                <a16:creationId xmlns:a16="http://schemas.microsoft.com/office/drawing/2014/main" id="{2E60546D-D1C1-4A39-9B30-97E840765A7B}"/>
              </a:ext>
            </a:extLst>
          </p:cNvPr>
          <p:cNvPicPr/>
          <p:nvPr/>
        </p:nvPicPr>
        <p:blipFill>
          <a:blip r:embed="rId4">
            <a:extLst>
              <a:ext uri="{28A0092B-C50C-407E-A947-70E740481C1C}">
                <a14:useLocalDpi xmlns:a14="http://schemas.microsoft.com/office/drawing/2010/main" val="0"/>
              </a:ext>
            </a:extLst>
          </a:blip>
          <a:stretch>
            <a:fillRect/>
          </a:stretch>
        </p:blipFill>
        <p:spPr>
          <a:xfrm>
            <a:off x="8374310" y="2523024"/>
            <a:ext cx="3375765" cy="2379215"/>
          </a:xfrm>
          <a:prstGeom prst="rect">
            <a:avLst/>
          </a:prstGeom>
        </p:spPr>
      </p:pic>
      <p:grpSp>
        <p:nvGrpSpPr>
          <p:cNvPr id="4" name="Группа 3">
            <a:extLst>
              <a:ext uri="{FF2B5EF4-FFF2-40B4-BE49-F238E27FC236}">
                <a16:creationId xmlns:a16="http://schemas.microsoft.com/office/drawing/2014/main" id="{B4901A87-E109-4AB7-A77E-7A561DE7DF67}"/>
              </a:ext>
            </a:extLst>
          </p:cNvPr>
          <p:cNvGrpSpPr/>
          <p:nvPr/>
        </p:nvGrpSpPr>
        <p:grpSpPr>
          <a:xfrm>
            <a:off x="83524" y="1121868"/>
            <a:ext cx="4997201" cy="2914980"/>
            <a:chOff x="-3132170" y="0"/>
            <a:chExt cx="5130560" cy="3476625"/>
          </a:xfrm>
        </p:grpSpPr>
        <p:grpSp>
          <p:nvGrpSpPr>
            <p:cNvPr id="5" name="Группа 4">
              <a:extLst>
                <a:ext uri="{FF2B5EF4-FFF2-40B4-BE49-F238E27FC236}">
                  <a16:creationId xmlns:a16="http://schemas.microsoft.com/office/drawing/2014/main" id="{A3BFE4EA-B6F8-4296-913A-6F73B3B59BBE}"/>
                </a:ext>
              </a:extLst>
            </p:cNvPr>
            <p:cNvGrpSpPr/>
            <p:nvPr/>
          </p:nvGrpSpPr>
          <p:grpSpPr>
            <a:xfrm rot="1945708">
              <a:off x="1366126" y="1019425"/>
              <a:ext cx="267630" cy="1437774"/>
              <a:chOff x="1366126" y="1019425"/>
              <a:chExt cx="442548" cy="2377475"/>
            </a:xfrm>
          </p:grpSpPr>
          <p:pic>
            <p:nvPicPr>
              <p:cNvPr id="7" name="Рисунок 6">
                <a:extLst>
                  <a:ext uri="{FF2B5EF4-FFF2-40B4-BE49-F238E27FC236}">
                    <a16:creationId xmlns:a16="http://schemas.microsoft.com/office/drawing/2014/main" id="{D8B67421-0F82-496A-A0EB-9246977A914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066" t="2875" r="32222"/>
              <a:stretch/>
            </p:blipFill>
            <p:spPr>
              <a:xfrm>
                <a:off x="1368509" y="1854247"/>
                <a:ext cx="440165" cy="1542653"/>
              </a:xfrm>
              <a:prstGeom prst="rect">
                <a:avLst/>
              </a:prstGeom>
            </p:spPr>
          </p:pic>
          <p:pic>
            <p:nvPicPr>
              <p:cNvPr id="8" name="Рисунок 7">
                <a:extLst>
                  <a:ext uri="{FF2B5EF4-FFF2-40B4-BE49-F238E27FC236}">
                    <a16:creationId xmlns:a16="http://schemas.microsoft.com/office/drawing/2014/main" id="{9E0CCCBF-1082-45A3-AE8E-F14BCCEF78D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0066" t="2875" r="32222" b="42722"/>
              <a:stretch/>
            </p:blipFill>
            <p:spPr>
              <a:xfrm>
                <a:off x="1366126" y="1019425"/>
                <a:ext cx="440165" cy="864096"/>
              </a:xfrm>
              <a:prstGeom prst="rect">
                <a:avLst/>
              </a:prstGeom>
            </p:spPr>
          </p:pic>
        </p:grpSp>
        <p:pic>
          <p:nvPicPr>
            <p:cNvPr id="6" name="Рисунок 5">
              <a:extLst>
                <a:ext uri="{FF2B5EF4-FFF2-40B4-BE49-F238E27FC236}">
                  <a16:creationId xmlns:a16="http://schemas.microsoft.com/office/drawing/2014/main" id="{2DACC5BC-A7E7-409E-B24E-058C9ABB7F3F}"/>
                </a:ext>
              </a:extLst>
            </p:cNvPr>
            <p:cNvPicPr>
              <a:picLocks noChangeAspect="1"/>
            </p:cNvPicPr>
            <p:nvPr/>
          </p:nvPicPr>
          <p:blipFill rotWithShape="1">
            <a:blip r:embed="rId7">
              <a:extLst>
                <a:ext uri="{28A0092B-C50C-407E-A947-70E740481C1C}">
                  <a14:useLocalDpi xmlns:a14="http://schemas.microsoft.com/office/drawing/2010/main" val="0"/>
                </a:ext>
              </a:extLst>
            </a:blip>
            <a:srcRect l="-1905" r="3971"/>
            <a:stretch/>
          </p:blipFill>
          <p:spPr>
            <a:xfrm>
              <a:off x="-3132170" y="0"/>
              <a:ext cx="5130560" cy="3476625"/>
            </a:xfrm>
            <a:prstGeom prst="rect">
              <a:avLst/>
            </a:prstGeom>
            <a:effectLst/>
          </p:spPr>
        </p:pic>
      </p:grpSp>
      <p:sp>
        <p:nvSpPr>
          <p:cNvPr id="11" name="Rectangle 2">
            <a:extLst>
              <a:ext uri="{FF2B5EF4-FFF2-40B4-BE49-F238E27FC236}">
                <a16:creationId xmlns:a16="http://schemas.microsoft.com/office/drawing/2014/main" id="{63FA22BF-4F5F-466A-87E9-C8E0D80D720F}"/>
              </a:ext>
            </a:extLst>
          </p:cNvPr>
          <p:cNvSpPr>
            <a:spLocks noChangeArrowheads="1"/>
          </p:cNvSpPr>
          <p:nvPr/>
        </p:nvSpPr>
        <p:spPr bwMode="auto">
          <a:xfrm>
            <a:off x="-53975" y="22944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4097" name="Рисунок 6">
            <a:extLst>
              <a:ext uri="{FF2B5EF4-FFF2-40B4-BE49-F238E27FC236}">
                <a16:creationId xmlns:a16="http://schemas.microsoft.com/office/drawing/2014/main" id="{7A1A9B6F-015D-43BF-B400-3B1B46CC851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53813" y="2470199"/>
            <a:ext cx="2410974" cy="2809309"/>
          </a:xfrm>
          <a:prstGeom prst="rect">
            <a:avLst/>
          </a:prstGeom>
          <a:noFill/>
          <a:extLst>
            <a:ext uri="{909E8E84-426E-40DD-AFC4-6F175D3DCCD1}">
              <a14:hiddenFill xmlns:a14="http://schemas.microsoft.com/office/drawing/2010/main">
                <a:solidFill>
                  <a:srgbClr val="FFFFFF"/>
                </a:solidFill>
              </a14:hiddenFill>
            </a:ext>
          </a:extLst>
        </p:spPr>
      </p:pic>
      <p:sp>
        <p:nvSpPr>
          <p:cNvPr id="13" name="Прямоугольник 12">
            <a:extLst>
              <a:ext uri="{FF2B5EF4-FFF2-40B4-BE49-F238E27FC236}">
                <a16:creationId xmlns:a16="http://schemas.microsoft.com/office/drawing/2014/main" id="{E1633F46-72AE-499A-B8ED-6EF972D980A6}"/>
              </a:ext>
            </a:extLst>
          </p:cNvPr>
          <p:cNvSpPr/>
          <p:nvPr/>
        </p:nvSpPr>
        <p:spPr>
          <a:xfrm>
            <a:off x="7701539" y="5014928"/>
            <a:ext cx="4128513" cy="972317"/>
          </a:xfrm>
          <a:prstGeom prst="rect">
            <a:avLst/>
          </a:prstGeom>
        </p:spPr>
        <p:txBody>
          <a:bodyPr wrap="square">
            <a:spAutoFit/>
          </a:bodyPr>
          <a:lstStyle/>
          <a:p>
            <a:pPr marL="450215">
              <a:lnSpc>
                <a:spcPct val="107000"/>
              </a:lnSpc>
              <a:spcAft>
                <a:spcPts val="800"/>
              </a:spcAft>
            </a:pPr>
            <a:r>
              <a:rPr lang="en-US" sz="1400" dirty="0">
                <a:solidFill>
                  <a:srgbClr val="545559"/>
                </a:solidFill>
              </a:rPr>
              <a:t>d</a:t>
            </a:r>
            <a:r>
              <a:rPr lang="ru-RU" sz="1400" dirty="0">
                <a:solidFill>
                  <a:srgbClr val="545559"/>
                </a:solidFill>
              </a:rPr>
              <a:t>1 – высота вехи </a:t>
            </a:r>
          </a:p>
          <a:p>
            <a:pPr marL="450215">
              <a:lnSpc>
                <a:spcPct val="107000"/>
              </a:lnSpc>
              <a:spcAft>
                <a:spcPts val="800"/>
              </a:spcAft>
            </a:pPr>
            <a:r>
              <a:rPr lang="en-US" sz="1400" dirty="0">
                <a:solidFill>
                  <a:srgbClr val="545559"/>
                </a:solidFill>
              </a:rPr>
              <a:t>d</a:t>
            </a:r>
            <a:r>
              <a:rPr lang="ru-RU" sz="1400" dirty="0">
                <a:solidFill>
                  <a:srgbClr val="545559"/>
                </a:solidFill>
              </a:rPr>
              <a:t>2 – расстояние от призмы 1 до призмы 2</a:t>
            </a:r>
          </a:p>
          <a:p>
            <a:pPr marL="450215">
              <a:lnSpc>
                <a:spcPct val="107000"/>
              </a:lnSpc>
              <a:spcAft>
                <a:spcPts val="800"/>
              </a:spcAft>
            </a:pPr>
            <a:r>
              <a:rPr lang="en-US" sz="1400" dirty="0">
                <a:solidFill>
                  <a:srgbClr val="545559"/>
                </a:solidFill>
              </a:rPr>
              <a:t>d</a:t>
            </a:r>
            <a:r>
              <a:rPr lang="ru-RU" sz="1400" dirty="0">
                <a:solidFill>
                  <a:srgbClr val="545559"/>
                </a:solidFill>
              </a:rPr>
              <a:t>3 – расстояние от призмы 1 до призмы 3</a:t>
            </a:r>
          </a:p>
        </p:txBody>
      </p:sp>
      <p:sp>
        <p:nvSpPr>
          <p:cNvPr id="14" name="Прямоугольник 13">
            <a:extLst>
              <a:ext uri="{FF2B5EF4-FFF2-40B4-BE49-F238E27FC236}">
                <a16:creationId xmlns:a16="http://schemas.microsoft.com/office/drawing/2014/main" id="{0999232B-E6D5-407F-8E76-21298AEFD1F9}"/>
              </a:ext>
            </a:extLst>
          </p:cNvPr>
          <p:cNvSpPr/>
          <p:nvPr/>
        </p:nvSpPr>
        <p:spPr>
          <a:xfrm>
            <a:off x="234596" y="4902239"/>
            <a:ext cx="4997201" cy="863570"/>
          </a:xfrm>
          <a:prstGeom prst="rect">
            <a:avLst/>
          </a:prstGeom>
        </p:spPr>
        <p:txBody>
          <a:bodyPr wrap="square">
            <a:spAutoFit/>
          </a:bodyPr>
          <a:lstStyle/>
          <a:p>
            <a:pPr>
              <a:lnSpc>
                <a:spcPct val="107000"/>
              </a:lnSpc>
              <a:spcAft>
                <a:spcPts val="800"/>
              </a:spcAft>
            </a:pPr>
            <a:r>
              <a:rPr lang="ru-RU" sz="1600" dirty="0">
                <a:solidFill>
                  <a:srgbClr val="545559"/>
                </a:solidFill>
              </a:rPr>
              <a:t>В основном используется две призмы для расчёта скрытой точки, если использовать три призмы, тогда будет рассчитываться среднее значение. </a:t>
            </a:r>
          </a:p>
        </p:txBody>
      </p:sp>
      <p:sp>
        <p:nvSpPr>
          <p:cNvPr id="20" name="Заголовок 19">
            <a:extLst>
              <a:ext uri="{FF2B5EF4-FFF2-40B4-BE49-F238E27FC236}">
                <a16:creationId xmlns:a16="http://schemas.microsoft.com/office/drawing/2014/main" id="{62113B0D-943C-4E26-A7E1-1B904934D864}"/>
              </a:ext>
            </a:extLst>
          </p:cNvPr>
          <p:cNvSpPr>
            <a:spLocks noGrp="1"/>
          </p:cNvSpPr>
          <p:nvPr>
            <p:ph type="title"/>
          </p:nvPr>
        </p:nvSpPr>
        <p:spPr/>
        <p:txBody>
          <a:bodyPr/>
          <a:lstStyle/>
          <a:p>
            <a:r>
              <a:rPr lang="ru-RU" dirty="0"/>
              <a:t>Съемка скрытых точек по двум отражателям</a:t>
            </a:r>
          </a:p>
        </p:txBody>
      </p:sp>
    </p:spTree>
    <p:extLst>
      <p:ext uri="{BB962C8B-B14F-4D97-AF65-F5344CB8AC3E}">
        <p14:creationId xmlns:p14="http://schemas.microsoft.com/office/powerpoint/2010/main" val="2036550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A931C045-BE3F-4063-BAA6-76088C16F7C0}"/>
              </a:ext>
            </a:extLst>
          </p:cNvPr>
          <p:cNvSpPr/>
          <p:nvPr/>
        </p:nvSpPr>
        <p:spPr>
          <a:xfrm>
            <a:off x="224368" y="1714500"/>
            <a:ext cx="10964332" cy="2583592"/>
          </a:xfrm>
          <a:prstGeom prst="rect">
            <a:avLst/>
          </a:prstGeom>
        </p:spPr>
        <p:txBody>
          <a:bodyPr wrap="square">
            <a:spAutoFit/>
          </a:bodyPr>
          <a:lstStyle/>
          <a:p>
            <a:pPr>
              <a:lnSpc>
                <a:spcPct val="107000"/>
              </a:lnSpc>
              <a:spcAft>
                <a:spcPts val="800"/>
              </a:spcAft>
            </a:pPr>
            <a:r>
              <a:rPr lang="ru-RU" sz="1600" dirty="0">
                <a:solidFill>
                  <a:srgbClr val="545559"/>
                </a:solidFill>
              </a:rPr>
              <a:t>Приложение может быть использовано для решения следующих задач:</a:t>
            </a:r>
          </a:p>
          <a:p>
            <a:pPr marL="228600" lvl="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Для получения точных трехмерных координат точки, которая блокирована для прямого измерения каким-либо препятствием.</a:t>
            </a:r>
          </a:p>
          <a:p>
            <a:pPr marL="228600" lvl="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Определение положения и высоты трубопровода (в смотровых колодцах) без измерения от края до трубопровода. Поправка оцененных значений на отклонения от вертикального положения полотна рулетки и на эксцентриситет от края до трубопровода.</a:t>
            </a:r>
          </a:p>
          <a:p>
            <a:pPr marL="228600" lvl="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Определение углублений в углах зданий для подробной съемки, без оценки смещений прямого угла, или с измерениями размеров при помощи ленты.</a:t>
            </a:r>
          </a:p>
          <a:p>
            <a:pPr marL="228600" lvl="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Измерения позади консолей, опор и колонн с целью качественного определения подземных конструкций или шахт, без оценки смещения прямого угла, без или с измерениями при помощи ленты.</a:t>
            </a:r>
          </a:p>
          <a:p>
            <a:pPr marL="228600" lvl="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Измерения промышленных трубопроводов или другого оборудования в стесненных условиях.</a:t>
            </a:r>
          </a:p>
          <a:p>
            <a:pPr marL="228600" lvl="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Подробная архитектурная съемка для исполнительного моделирования или сохранения культурного наследия, а также реставрационных работ.</a:t>
            </a:r>
          </a:p>
          <a:p>
            <a:pPr marL="228600" lvl="0" indent="-228600" defTabSz="685749">
              <a:lnSpc>
                <a:spcPct val="80000"/>
              </a:lnSpc>
              <a:spcBef>
                <a:spcPts val="300"/>
              </a:spcBef>
              <a:spcAft>
                <a:spcPts val="300"/>
              </a:spcAft>
              <a:buClr>
                <a:schemeClr val="accent1"/>
              </a:buClr>
              <a:buFont typeface="Wingdings" panose="05000000000000000000" pitchFamily="2" charset="2"/>
              <a:buChar char="§"/>
              <a:tabLst>
                <a:tab pos="457200" algn="l"/>
              </a:tabLst>
            </a:pPr>
            <a:r>
              <a:rPr lang="ru-RU" sz="1200" dirty="0">
                <a:solidFill>
                  <a:schemeClr val="tx2"/>
                </a:solidFill>
              </a:rPr>
              <a:t>В любых местах, где для точного измерения потребуется множественные переустановки точек стояния прибора с целью обеспечения видимости от прибора до точек, которые необходимо измерить.</a:t>
            </a:r>
          </a:p>
        </p:txBody>
      </p:sp>
      <p:graphicFrame>
        <p:nvGraphicFramePr>
          <p:cNvPr id="4" name="Таблица 3">
            <a:extLst>
              <a:ext uri="{FF2B5EF4-FFF2-40B4-BE49-F238E27FC236}">
                <a16:creationId xmlns:a16="http://schemas.microsoft.com/office/drawing/2014/main" id="{0695E399-26BF-4AAD-A507-22926C84AAD0}"/>
              </a:ext>
            </a:extLst>
          </p:cNvPr>
          <p:cNvGraphicFramePr>
            <a:graphicFrameLocks noGrp="1"/>
          </p:cNvGraphicFramePr>
          <p:nvPr>
            <p:extLst>
              <p:ext uri="{D42A27DB-BD31-4B8C-83A1-F6EECF244321}">
                <p14:modId xmlns:p14="http://schemas.microsoft.com/office/powerpoint/2010/main" val="1815450811"/>
              </p:ext>
            </p:extLst>
          </p:nvPr>
        </p:nvGraphicFramePr>
        <p:xfrm>
          <a:off x="2660734" y="5116344"/>
          <a:ext cx="6520974" cy="860249"/>
        </p:xfrm>
        <a:graphic>
          <a:graphicData uri="http://schemas.openxmlformats.org/drawingml/2006/table">
            <a:tbl>
              <a:tblPr firstRow="1" firstCol="1" bandRow="1">
                <a:tableStyleId>{5C22544A-7EE6-4342-B048-85BDC9FD1C3A}</a:tableStyleId>
              </a:tblPr>
              <a:tblGrid>
                <a:gridCol w="2173658">
                  <a:extLst>
                    <a:ext uri="{9D8B030D-6E8A-4147-A177-3AD203B41FA5}">
                      <a16:colId xmlns:a16="http://schemas.microsoft.com/office/drawing/2014/main" val="1140349516"/>
                    </a:ext>
                  </a:extLst>
                </a:gridCol>
                <a:gridCol w="2173658">
                  <a:extLst>
                    <a:ext uri="{9D8B030D-6E8A-4147-A177-3AD203B41FA5}">
                      <a16:colId xmlns:a16="http://schemas.microsoft.com/office/drawing/2014/main" val="144647610"/>
                    </a:ext>
                  </a:extLst>
                </a:gridCol>
                <a:gridCol w="2173658">
                  <a:extLst>
                    <a:ext uri="{9D8B030D-6E8A-4147-A177-3AD203B41FA5}">
                      <a16:colId xmlns:a16="http://schemas.microsoft.com/office/drawing/2014/main" val="2853342056"/>
                    </a:ext>
                  </a:extLst>
                </a:gridCol>
              </a:tblGrid>
              <a:tr h="392434">
                <a:tc>
                  <a:txBody>
                    <a:bodyPr/>
                    <a:lstStyle/>
                    <a:p>
                      <a:pPr algn="ctr">
                        <a:lnSpc>
                          <a:spcPct val="107000"/>
                        </a:lnSpc>
                        <a:spcAft>
                          <a:spcPts val="0"/>
                        </a:spcAft>
                      </a:pPr>
                      <a:r>
                        <a:rPr lang="ru-RU" sz="1400" dirty="0">
                          <a:effectLst/>
                        </a:rPr>
                        <a:t>Ф</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П</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Ц</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9821370"/>
                  </a:ext>
                </a:extLst>
              </a:tr>
              <a:tr h="467815">
                <a:tc>
                  <a:txBody>
                    <a:bodyPr/>
                    <a:lstStyle/>
                    <a:p>
                      <a:pPr algn="ctr">
                        <a:lnSpc>
                          <a:spcPct val="107000"/>
                        </a:lnSpc>
                        <a:spcAft>
                          <a:spcPts val="0"/>
                        </a:spcAft>
                      </a:pPr>
                      <a:r>
                        <a:rPr lang="ru-RU" sz="1400">
                          <a:effectLst/>
                        </a:rPr>
                        <a:t>Не нужно переставлять станцию</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Повышенная производительность</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dirty="0">
                          <a:effectLst/>
                        </a:rPr>
                        <a:t>Время=деньги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8971581"/>
                  </a:ext>
                </a:extLst>
              </a:tr>
            </a:tbl>
          </a:graphicData>
        </a:graphic>
      </p:graphicFrame>
      <p:pic>
        <p:nvPicPr>
          <p:cNvPr id="5" name="Рисунок 4">
            <a:extLst>
              <a:ext uri="{FF2B5EF4-FFF2-40B4-BE49-F238E27FC236}">
                <a16:creationId xmlns:a16="http://schemas.microsoft.com/office/drawing/2014/main" id="{F3F70F34-4A03-4F10-8DF4-EFA0370B319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488126" y="432806"/>
            <a:ext cx="13589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8">
            <a:extLst>
              <a:ext uri="{FF2B5EF4-FFF2-40B4-BE49-F238E27FC236}">
                <a16:creationId xmlns:a16="http://schemas.microsoft.com/office/drawing/2014/main" id="{853F8F93-6B10-4760-9572-0311A703F28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27223" y="5021011"/>
            <a:ext cx="13589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Заголовок 10">
            <a:extLst>
              <a:ext uri="{FF2B5EF4-FFF2-40B4-BE49-F238E27FC236}">
                <a16:creationId xmlns:a16="http://schemas.microsoft.com/office/drawing/2014/main" id="{E55D5899-27A9-40B1-B01B-CF2AE8EDB95E}"/>
              </a:ext>
            </a:extLst>
          </p:cNvPr>
          <p:cNvSpPr>
            <a:spLocks noGrp="1"/>
          </p:cNvSpPr>
          <p:nvPr>
            <p:ph type="title"/>
          </p:nvPr>
        </p:nvSpPr>
        <p:spPr/>
        <p:txBody>
          <a:bodyPr/>
          <a:lstStyle/>
          <a:p>
            <a:r>
              <a:rPr lang="ru-RU" dirty="0"/>
              <a:t>Съемка скрытых точек по двум отражателям</a:t>
            </a:r>
          </a:p>
        </p:txBody>
      </p:sp>
    </p:spTree>
    <p:extLst>
      <p:ext uri="{BB962C8B-B14F-4D97-AF65-F5344CB8AC3E}">
        <p14:creationId xmlns:p14="http://schemas.microsoft.com/office/powerpoint/2010/main" val="40782875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1752601" y="2828835"/>
            <a:ext cx="9220200" cy="1200329"/>
          </a:xfrm>
          <a:prstGeom prst="rect">
            <a:avLst/>
          </a:prstGeom>
        </p:spPr>
        <p:txBody>
          <a:bodyPr wrap="square">
            <a:spAutoFit/>
          </a:bodyPr>
          <a:lstStyle/>
          <a:p>
            <a:pPr algn="ctr"/>
            <a:r>
              <a:rPr lang="ru-RU" sz="3600" dirty="0">
                <a:latin typeface="Calibri" panose="020F0502020204030204" pitchFamily="34" charset="0"/>
                <a:cs typeface="Times New Roman" panose="02020603050405020304" pitchFamily="18" charset="0"/>
              </a:rPr>
              <a:t>Возможность написания форматных файлов и прикладных программ</a:t>
            </a:r>
          </a:p>
        </p:txBody>
      </p:sp>
    </p:spTree>
    <p:extLst>
      <p:ext uri="{BB962C8B-B14F-4D97-AF65-F5344CB8AC3E}">
        <p14:creationId xmlns:p14="http://schemas.microsoft.com/office/powerpoint/2010/main" val="2029949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4" name="Рисунок 3" descr="Изображение выглядит как зеленый, автобус&#10;&#10;Описание создано с очень высокой степенью достоверности">
            <a:extLst>
              <a:ext uri="{FF2B5EF4-FFF2-40B4-BE49-F238E27FC236}">
                <a16:creationId xmlns:a16="http://schemas.microsoft.com/office/drawing/2014/main" id="{0EB7435E-CA3D-4831-A630-2B3175FC6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8828" y="1162332"/>
            <a:ext cx="4493395" cy="4533336"/>
          </a:xfrm>
          <a:prstGeom prst="rect">
            <a:avLst/>
          </a:prstGeom>
        </p:spPr>
      </p:pic>
      <p:sp>
        <p:nvSpPr>
          <p:cNvPr id="5" name="Прямоугольник 4">
            <a:extLst>
              <a:ext uri="{FF2B5EF4-FFF2-40B4-BE49-F238E27FC236}">
                <a16:creationId xmlns:a16="http://schemas.microsoft.com/office/drawing/2014/main" id="{B2C74D03-62D1-46F5-B257-8D893F1501EC}"/>
              </a:ext>
            </a:extLst>
          </p:cNvPr>
          <p:cNvSpPr/>
          <p:nvPr/>
        </p:nvSpPr>
        <p:spPr>
          <a:xfrm>
            <a:off x="1309302" y="5717601"/>
            <a:ext cx="9231698" cy="985398"/>
          </a:xfrm>
          <a:prstGeom prst="rect">
            <a:avLst/>
          </a:prstGeom>
        </p:spPr>
        <p:txBody>
          <a:bodyPr wrap="square">
            <a:spAutoFit/>
          </a:bodyPr>
          <a:lstStyle/>
          <a:p>
            <a:pPr marL="1587" lvl="1" indent="0" algn="ctr">
              <a:lnSpc>
                <a:spcPct val="125000"/>
              </a:lnSpc>
              <a:spcBef>
                <a:spcPts val="0"/>
              </a:spcBef>
              <a:spcAft>
                <a:spcPts val="0"/>
              </a:spcAft>
              <a:buNone/>
            </a:pPr>
            <a:r>
              <a:rPr lang="ru-RU" sz="1600" dirty="0">
                <a:solidFill>
                  <a:srgbClr val="545559"/>
                </a:solidFill>
              </a:rPr>
              <a:t>Специальная программа для контроля укладки труб по американским стандартам</a:t>
            </a:r>
            <a:endParaRPr lang="en-US" sz="1600" dirty="0">
              <a:solidFill>
                <a:srgbClr val="545559"/>
              </a:solidFill>
            </a:endParaRPr>
          </a:p>
          <a:p>
            <a:pPr marL="1587" lvl="1" indent="0" algn="ctr">
              <a:lnSpc>
                <a:spcPct val="125000"/>
              </a:lnSpc>
              <a:spcBef>
                <a:spcPts val="0"/>
              </a:spcBef>
              <a:spcAft>
                <a:spcPts val="0"/>
              </a:spcAft>
              <a:buNone/>
            </a:pPr>
            <a:r>
              <a:rPr lang="ru-RU" sz="1600" dirty="0">
                <a:solidFill>
                  <a:srgbClr val="545559"/>
                </a:solidFill>
              </a:rPr>
              <a:t>США</a:t>
            </a:r>
          </a:p>
          <a:p>
            <a:pPr marL="1587" lvl="1" indent="0">
              <a:lnSpc>
                <a:spcPct val="125000"/>
              </a:lnSpc>
              <a:spcBef>
                <a:spcPts val="0"/>
              </a:spcBef>
              <a:spcAft>
                <a:spcPts val="0"/>
              </a:spcAft>
              <a:buNone/>
            </a:pPr>
            <a:r>
              <a:rPr lang="ru-RU" sz="1600" b="1" kern="0" dirty="0"/>
              <a:t>                            </a:t>
            </a:r>
            <a:endParaRPr lang="en-GB" sz="1600" b="1" kern="0" dirty="0"/>
          </a:p>
        </p:txBody>
      </p:sp>
      <p:sp>
        <p:nvSpPr>
          <p:cNvPr id="7" name="Заголовок 16">
            <a:extLst>
              <a:ext uri="{FF2B5EF4-FFF2-40B4-BE49-F238E27FC236}">
                <a16:creationId xmlns:a16="http://schemas.microsoft.com/office/drawing/2014/main" id="{6048036E-A65C-4DB9-9816-501EB1A945E4}"/>
              </a:ext>
            </a:extLst>
          </p:cNvPr>
          <p:cNvSpPr>
            <a:spLocks noGrp="1"/>
          </p:cNvSpPr>
          <p:nvPr>
            <p:ph type="title"/>
          </p:nvPr>
        </p:nvSpPr>
        <p:spPr>
          <a:xfrm>
            <a:off x="381001" y="647700"/>
            <a:ext cx="11449051" cy="495300"/>
          </a:xfrm>
        </p:spPr>
        <p:txBody>
          <a:bodyPr/>
          <a:lstStyle/>
          <a:p>
            <a:r>
              <a:rPr lang="ru-RU" dirty="0"/>
              <a:t>Возможность написания форматных файлов и прикладных программ</a:t>
            </a:r>
            <a:br>
              <a:rPr lang="ru-RU" sz="2400" dirty="0">
                <a:latin typeface="Calibri" panose="020F0502020204030204" pitchFamily="34" charset="0"/>
                <a:cs typeface="Times New Roman" panose="02020603050405020304" pitchFamily="18" charset="0"/>
              </a:rPr>
            </a:br>
            <a:endParaRPr lang="ru-RU" dirty="0"/>
          </a:p>
        </p:txBody>
      </p:sp>
    </p:spTree>
    <p:extLst>
      <p:ext uri="{BB962C8B-B14F-4D97-AF65-F5344CB8AC3E}">
        <p14:creationId xmlns:p14="http://schemas.microsoft.com/office/powerpoint/2010/main" val="277608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34CDC5C-4C17-404D-A38B-FC55CC7F8795}"/>
              </a:ext>
            </a:extLst>
          </p:cNvPr>
          <p:cNvPicPr/>
          <p:nvPr/>
        </p:nvPicPr>
        <p:blipFill>
          <a:blip r:embed="rId2">
            <a:extLst>
              <a:ext uri="{28A0092B-C50C-407E-A947-70E740481C1C}">
                <a14:useLocalDpi xmlns:a14="http://schemas.microsoft.com/office/drawing/2010/main" val="0"/>
              </a:ext>
            </a:extLst>
          </a:blip>
          <a:stretch>
            <a:fillRect/>
          </a:stretch>
        </p:blipFill>
        <p:spPr>
          <a:xfrm>
            <a:off x="749508" y="1349116"/>
            <a:ext cx="1247140" cy="1000760"/>
          </a:xfrm>
          <a:prstGeom prst="rect">
            <a:avLst/>
          </a:prstGeom>
        </p:spPr>
      </p:pic>
      <p:pic>
        <p:nvPicPr>
          <p:cNvPr id="4" name="Рисунок 3">
            <a:extLst>
              <a:ext uri="{FF2B5EF4-FFF2-40B4-BE49-F238E27FC236}">
                <a16:creationId xmlns:a16="http://schemas.microsoft.com/office/drawing/2014/main" id="{ACCD450E-2571-4D68-AD7F-06A3A47A352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833314" y="4451440"/>
            <a:ext cx="2828925" cy="1951355"/>
          </a:xfrm>
          <a:prstGeom prst="rect">
            <a:avLst/>
          </a:prstGeom>
        </p:spPr>
      </p:pic>
      <p:sp>
        <p:nvSpPr>
          <p:cNvPr id="6" name="Прямоугольник 5">
            <a:extLst>
              <a:ext uri="{FF2B5EF4-FFF2-40B4-BE49-F238E27FC236}">
                <a16:creationId xmlns:a16="http://schemas.microsoft.com/office/drawing/2014/main" id="{9C422A6F-0CA7-42CB-B30F-139C9F65A1DA}"/>
              </a:ext>
            </a:extLst>
          </p:cNvPr>
          <p:cNvSpPr/>
          <p:nvPr/>
        </p:nvSpPr>
        <p:spPr>
          <a:xfrm>
            <a:off x="2322136" y="837725"/>
            <a:ext cx="6096000" cy="2059795"/>
          </a:xfrm>
          <a:prstGeom prst="rect">
            <a:avLst/>
          </a:prstGeom>
        </p:spPr>
        <p:txBody>
          <a:bodyPr>
            <a:spAutoFit/>
          </a:bodyPr>
          <a:lstStyle/>
          <a:p>
            <a:pPr algn="just">
              <a:lnSpc>
                <a:spcPct val="107000"/>
              </a:lnSpc>
              <a:spcAft>
                <a:spcPts val="0"/>
              </a:spcAft>
            </a:pPr>
            <a:r>
              <a:rPr lang="ru-RU" sz="120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Приложение </a:t>
            </a:r>
            <a:r>
              <a:rPr lang="ru-RU" sz="1200" b="1" dirty="0" err="1">
                <a:solidFill>
                  <a:schemeClr val="accent6"/>
                </a:solidFill>
                <a:latin typeface="Calibri Light" panose="020F0302020204030204" pitchFamily="34" charset="0"/>
                <a:ea typeface="Calibri" panose="020F0502020204030204" pitchFamily="34" charset="0"/>
                <a:cs typeface="Times New Roman" panose="02020603050405020304" pitchFamily="18" charset="0"/>
              </a:rPr>
              <a:t>Pipeline</a:t>
            </a:r>
            <a:r>
              <a:rPr lang="ru-RU" sz="120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 позволяет измерять, просматривать и редактировать элементы, характерные для трубопроводов (сварные швы, стыки, перегибы). </a:t>
            </a:r>
            <a:endParaRPr lang="ru-RU" sz="1200" dirty="0">
              <a:solidFill>
                <a:schemeClr val="accent6"/>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20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Приложение поддерживает широкие возможности полевого кодирования, являющегося специфическим как для данных съемки трубопровода, так и для подгружаемых проектных данных. </a:t>
            </a:r>
            <a:endParaRPr lang="ru-RU" sz="1200" dirty="0">
              <a:solidFill>
                <a:schemeClr val="accent6"/>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20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Функционал приложения включает в себя процесс сопоставления точек сварки, автоматическую проверку и создание PUP, вычислять глубину залегания трубопровода и смещения от опорных линий. </a:t>
            </a:r>
            <a:endParaRPr lang="ru-RU" sz="1200" dirty="0">
              <a:solidFill>
                <a:schemeClr val="accent6"/>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20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Помимо списков кодов с атрибутами приложение позволяет применять правила кодирования и инвентаризационные списки.</a:t>
            </a:r>
            <a:endParaRPr lang="ru-RU" sz="12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32C5413A-AEDA-4F25-9A81-554D92223BE5}"/>
              </a:ext>
            </a:extLst>
          </p:cNvPr>
          <p:cNvSpPr/>
          <p:nvPr/>
        </p:nvSpPr>
        <p:spPr>
          <a:xfrm>
            <a:off x="270478" y="3030756"/>
            <a:ext cx="6096000" cy="1269322"/>
          </a:xfrm>
          <a:prstGeom prst="rect">
            <a:avLst/>
          </a:prstGeom>
        </p:spPr>
        <p:txBody>
          <a:bodyPr>
            <a:spAutoFit/>
          </a:bodyPr>
          <a:lstStyle/>
          <a:p>
            <a:pPr algn="just">
              <a:lnSpc>
                <a:spcPct val="107000"/>
              </a:lnSpc>
              <a:spcAft>
                <a:spcPts val="0"/>
              </a:spcAft>
            </a:pPr>
            <a:r>
              <a:rPr lang="ru-RU" sz="1200" dirty="0">
                <a:latin typeface="Calibri Light" panose="020F0302020204030204" pitchFamily="34" charset="0"/>
                <a:ea typeface="Calibri" panose="020F0502020204030204" pitchFamily="34" charset="0"/>
                <a:cs typeface="Times New Roman" panose="02020603050405020304" pitchFamily="18" charset="0"/>
              </a:rPr>
              <a:t>Уникальные коды элементов можно вводить вручную, также считывание и запись инвентаризационного номера элемента трубопровода можно осуществить с помощью </a:t>
            </a:r>
            <a:r>
              <a:rPr lang="ru-RU" sz="1200" b="1" u="sng" dirty="0" err="1">
                <a:latin typeface="Calibri Light" panose="020F0302020204030204" pitchFamily="34" charset="0"/>
                <a:ea typeface="Calibri" panose="020F0502020204030204" pitchFamily="34" charset="0"/>
                <a:cs typeface="Times New Roman" panose="02020603050405020304" pitchFamily="18" charset="0"/>
              </a:rPr>
              <a:t>Barcode</a:t>
            </a:r>
            <a:r>
              <a:rPr lang="ru-RU" sz="1200" b="1" u="sng" dirty="0">
                <a:latin typeface="Calibri Light" panose="020F0302020204030204" pitchFamily="34" charset="0"/>
                <a:ea typeface="Calibri" panose="020F0502020204030204" pitchFamily="34" charset="0"/>
                <a:cs typeface="Times New Roman" panose="02020603050405020304" pitchFamily="18" charset="0"/>
              </a:rPr>
              <a:t> ридера</a:t>
            </a:r>
            <a:r>
              <a:rPr lang="ru-RU" sz="1200" dirty="0">
                <a:latin typeface="Calibri Light" panose="020F0302020204030204" pitchFamily="34" charset="0"/>
                <a:ea typeface="Calibri" panose="020F0502020204030204" pitchFamily="34" charset="0"/>
                <a:cs typeface="Times New Roman" panose="02020603050405020304" pitchFamily="18" charset="0"/>
              </a:rPr>
              <a:t>, соединенного с полевым контроллером CS20 по </a:t>
            </a:r>
            <a:r>
              <a:rPr lang="ru-RU" sz="1200" dirty="0" err="1">
                <a:latin typeface="Calibri Light" panose="020F0302020204030204" pitchFamily="34" charset="0"/>
                <a:ea typeface="Calibri" panose="020F0502020204030204" pitchFamily="34" charset="0"/>
                <a:cs typeface="Times New Roman" panose="02020603050405020304" pitchFamily="18" charset="0"/>
              </a:rPr>
              <a:t>Bluetooth</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200" dirty="0">
                <a:latin typeface="Calibri Light" panose="020F0302020204030204" pitchFamily="34" charset="0"/>
                <a:ea typeface="Calibri" panose="020F0502020204030204" pitchFamily="34" charset="0"/>
                <a:cs typeface="Times New Roman" panose="02020603050405020304" pitchFamily="18" charset="0"/>
              </a:rPr>
              <a:t>Приложение доступно для съемки GS и TS. Функция считывания штрих-кодов поддерживается только на контроллере CS20, где для считывания и распознавания штрих-кодов требуется внешнее устройство </a:t>
            </a:r>
            <a:r>
              <a:rPr lang="ru-RU" sz="1200" dirty="0" err="1">
                <a:latin typeface="Calibri Light" panose="020F0302020204030204" pitchFamily="34" charset="0"/>
                <a:ea typeface="Calibri" panose="020F0502020204030204" pitchFamily="34" charset="0"/>
                <a:cs typeface="Times New Roman" panose="02020603050405020304" pitchFamily="18" charset="0"/>
              </a:rPr>
              <a:t>Bluetooth</a:t>
            </a:r>
            <a:r>
              <a:rPr lang="ru-RU" sz="1200" dirty="0">
                <a:latin typeface="Calibri Light" panose="020F0302020204030204" pitchFamily="34" charset="0"/>
                <a:ea typeface="Calibri" panose="020F0502020204030204" pitchFamily="34" charset="0"/>
                <a:cs typeface="Times New Roman" panose="02020603050405020304" pitchFamily="18" charset="0"/>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id="{1D451B53-0148-4457-A1B9-4EB31BEC9C4B}"/>
              </a:ext>
            </a:extLst>
          </p:cNvPr>
          <p:cNvSpPr/>
          <p:nvPr/>
        </p:nvSpPr>
        <p:spPr>
          <a:xfrm>
            <a:off x="8035451" y="2974143"/>
            <a:ext cx="3493959" cy="830997"/>
          </a:xfrm>
          <a:prstGeom prst="rect">
            <a:avLst/>
          </a:prstGeom>
        </p:spPr>
        <p:txBody>
          <a:bodyPr wrap="square">
            <a:spAutoFit/>
          </a:bodyPr>
          <a:lstStyle/>
          <a:p>
            <a:r>
              <a:rPr lang="ru-RU" sz="1200" dirty="0">
                <a:latin typeface="Calibri Light" panose="020F0302020204030204" pitchFamily="34" charset="0"/>
                <a:ea typeface="Calibri" panose="020F0502020204030204" pitchFamily="34" charset="0"/>
              </a:rPr>
              <a:t>Приложение</a:t>
            </a:r>
            <a:r>
              <a:rPr lang="ru-RU" sz="1200" dirty="0">
                <a:solidFill>
                  <a:srgbClr val="000000"/>
                </a:solidFill>
                <a:latin typeface="Calibri Light" panose="020F0302020204030204" pitchFamily="34" charset="0"/>
                <a:ea typeface="Calibri" panose="020F0502020204030204" pitchFamily="34" charset="0"/>
              </a:rPr>
              <a:t> позволяет измерять точки земли или положения элементов (стыки, сварные швы, перегибы), а также заполнить значения кода и атрибута, вручную и/или автоматически из файла.</a:t>
            </a:r>
            <a:endParaRPr lang="ru-RU" sz="1200" dirty="0"/>
          </a:p>
        </p:txBody>
      </p:sp>
      <p:pic>
        <p:nvPicPr>
          <p:cNvPr id="12" name="Рисунок 11">
            <a:extLst>
              <a:ext uri="{FF2B5EF4-FFF2-40B4-BE49-F238E27FC236}">
                <a16:creationId xmlns:a16="http://schemas.microsoft.com/office/drawing/2014/main" id="{39E60172-A896-4B1E-9CA3-5C175114F2FB}"/>
              </a:ext>
            </a:extLst>
          </p:cNvPr>
          <p:cNvPicPr/>
          <p:nvPr/>
        </p:nvPicPr>
        <p:blipFill>
          <a:blip r:embed="rId4">
            <a:extLst>
              <a:ext uri="{28A0092B-C50C-407E-A947-70E740481C1C}">
                <a14:useLocalDpi xmlns:a14="http://schemas.microsoft.com/office/drawing/2010/main" val="0"/>
              </a:ext>
            </a:extLst>
          </a:blip>
          <a:stretch>
            <a:fillRect/>
          </a:stretch>
        </p:blipFill>
        <p:spPr>
          <a:xfrm>
            <a:off x="6498021" y="3835435"/>
            <a:ext cx="3160339" cy="1951355"/>
          </a:xfrm>
          <a:prstGeom prst="rect">
            <a:avLst/>
          </a:prstGeom>
        </p:spPr>
      </p:pic>
      <p:sp>
        <p:nvSpPr>
          <p:cNvPr id="13" name="Прямоугольник 12">
            <a:extLst>
              <a:ext uri="{FF2B5EF4-FFF2-40B4-BE49-F238E27FC236}">
                <a16:creationId xmlns:a16="http://schemas.microsoft.com/office/drawing/2014/main" id="{308DD35B-EE72-444D-877C-6A0CBB571946}"/>
              </a:ext>
            </a:extLst>
          </p:cNvPr>
          <p:cNvSpPr/>
          <p:nvPr/>
        </p:nvSpPr>
        <p:spPr>
          <a:xfrm>
            <a:off x="9782431" y="3960479"/>
            <a:ext cx="2278144" cy="2018501"/>
          </a:xfrm>
          <a:prstGeom prst="rect">
            <a:avLst/>
          </a:prstGeom>
        </p:spPr>
        <p:txBody>
          <a:bodyPr wrap="square">
            <a:spAutoFit/>
          </a:bodyPr>
          <a:lstStyle/>
          <a:p>
            <a:pPr>
              <a:lnSpc>
                <a:spcPct val="107000"/>
              </a:lnSpc>
              <a:spcAft>
                <a:spcPts val="800"/>
              </a:spcAft>
              <a:tabLst>
                <a:tab pos="3729355" algn="l"/>
              </a:tabLst>
            </a:pPr>
            <a:r>
              <a:rPr lang="ru-RU" sz="105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Есть возможность: - создания и просмотра списка всех измеренных точек и сварных швов в текущем проекте.</a:t>
            </a:r>
            <a:endParaRPr lang="ru-RU" sz="1050" dirty="0">
              <a:solidFill>
                <a:schemeClr val="accent6"/>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729355" algn="l"/>
              </a:tabLst>
            </a:pPr>
            <a:r>
              <a:rPr lang="ru-RU" sz="105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 проверки разницы между вычисленной длиной стыка во время съемки и длиной стыка, хранящейся в базе данных.</a:t>
            </a:r>
            <a:endParaRPr lang="ru-RU" sz="1050" dirty="0">
              <a:solidFill>
                <a:schemeClr val="accent6"/>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729355" algn="l"/>
              </a:tabLst>
            </a:pPr>
            <a:r>
              <a:rPr lang="ru-RU" sz="1050"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 вычисления и отображения глубины залегания во время съемки.</a:t>
            </a:r>
            <a:endParaRPr lang="ru-RU" sz="105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Рисунок 15">
            <a:extLst>
              <a:ext uri="{FF2B5EF4-FFF2-40B4-BE49-F238E27FC236}">
                <a16:creationId xmlns:a16="http://schemas.microsoft.com/office/drawing/2014/main" id="{1DB89E5A-85BF-435D-AE7E-6583307ACE9F}"/>
              </a:ext>
            </a:extLst>
          </p:cNvPr>
          <p:cNvPicPr/>
          <p:nvPr/>
        </p:nvPicPr>
        <p:blipFill>
          <a:blip r:embed="rId5">
            <a:extLst>
              <a:ext uri="{28A0092B-C50C-407E-A947-70E740481C1C}">
                <a14:useLocalDpi xmlns:a14="http://schemas.microsoft.com/office/drawing/2010/main" val="0"/>
              </a:ext>
            </a:extLst>
          </a:blip>
          <a:stretch>
            <a:fillRect/>
          </a:stretch>
        </p:blipFill>
        <p:spPr>
          <a:xfrm>
            <a:off x="8920349" y="884053"/>
            <a:ext cx="2863156" cy="2059795"/>
          </a:xfrm>
          <a:prstGeom prst="rect">
            <a:avLst/>
          </a:prstGeom>
        </p:spPr>
      </p:pic>
      <p:sp>
        <p:nvSpPr>
          <p:cNvPr id="17" name="Заголовок 16">
            <a:extLst>
              <a:ext uri="{FF2B5EF4-FFF2-40B4-BE49-F238E27FC236}">
                <a16:creationId xmlns:a16="http://schemas.microsoft.com/office/drawing/2014/main" id="{20DC352B-34B3-4904-8132-9F8443BC4BE6}"/>
              </a:ext>
            </a:extLst>
          </p:cNvPr>
          <p:cNvSpPr>
            <a:spLocks noGrp="1"/>
          </p:cNvSpPr>
          <p:nvPr>
            <p:ph type="title"/>
          </p:nvPr>
        </p:nvSpPr>
        <p:spPr/>
        <p:txBody>
          <a:bodyPr/>
          <a:lstStyle/>
          <a:p>
            <a:r>
              <a:rPr lang="en-US" dirty="0"/>
              <a:t>Pipeline</a:t>
            </a:r>
            <a:endParaRPr lang="ru-RU" dirty="0"/>
          </a:p>
        </p:txBody>
      </p:sp>
    </p:spTree>
    <p:extLst>
      <p:ext uri="{BB962C8B-B14F-4D97-AF65-F5344CB8AC3E}">
        <p14:creationId xmlns:p14="http://schemas.microsoft.com/office/powerpoint/2010/main" val="16827229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A2208-06E4-41A8-AA73-3206143D504B}"/>
              </a:ext>
            </a:extLst>
          </p:cNvPr>
          <p:cNvSpPr>
            <a:spLocks noGrp="1"/>
          </p:cNvSpPr>
          <p:nvPr>
            <p:ph type="title"/>
          </p:nvPr>
        </p:nvSpPr>
        <p:spPr>
          <a:xfrm>
            <a:off x="2059293" y="317870"/>
            <a:ext cx="8739658" cy="495300"/>
          </a:xfrm>
          <a:effectLst/>
        </p:spPr>
        <p:txBody>
          <a:bodyPr/>
          <a:lstStyle/>
          <a:p>
            <a:pPr defTabSz="914309">
              <a:lnSpc>
                <a:spcPts val="2600"/>
              </a:lnSpc>
            </a:pPr>
            <a:r>
              <a:rPr lang="ru-RU" spc="-11" dirty="0">
                <a:solidFill>
                  <a:srgbClr val="00B050"/>
                </a:solidFill>
              </a:rPr>
              <a:t>Программы </a:t>
            </a:r>
            <a:r>
              <a:rPr lang="en-US" spc="-11" dirty="0">
                <a:solidFill>
                  <a:srgbClr val="00B050"/>
                </a:solidFill>
              </a:rPr>
              <a:t>Captivate</a:t>
            </a:r>
            <a:r>
              <a:rPr lang="ru-RU" spc="-11" dirty="0">
                <a:solidFill>
                  <a:srgbClr val="00B050"/>
                </a:solidFill>
              </a:rPr>
              <a:t>, требующие активации (платные).</a:t>
            </a:r>
            <a:endParaRPr lang="en-GB" spc="-11" dirty="0">
              <a:solidFill>
                <a:srgbClr val="00B050"/>
              </a:solidFill>
            </a:endParaRPr>
          </a:p>
        </p:txBody>
      </p:sp>
      <p:graphicFrame>
        <p:nvGraphicFramePr>
          <p:cNvPr id="3" name="Таблица 2">
            <a:extLst>
              <a:ext uri="{FF2B5EF4-FFF2-40B4-BE49-F238E27FC236}">
                <a16:creationId xmlns:a16="http://schemas.microsoft.com/office/drawing/2014/main" id="{1F253E5A-567E-40C3-AAB3-14F81AE68077}"/>
              </a:ext>
            </a:extLst>
          </p:cNvPr>
          <p:cNvGraphicFramePr>
            <a:graphicFrameLocks noGrp="1"/>
          </p:cNvGraphicFramePr>
          <p:nvPr>
            <p:extLst>
              <p:ext uri="{D42A27DB-BD31-4B8C-83A1-F6EECF244321}">
                <p14:modId xmlns:p14="http://schemas.microsoft.com/office/powerpoint/2010/main" val="3752039736"/>
              </p:ext>
            </p:extLst>
          </p:nvPr>
        </p:nvGraphicFramePr>
        <p:xfrm>
          <a:off x="2298307" y="2360136"/>
          <a:ext cx="7364168" cy="3295946"/>
        </p:xfrm>
        <a:graphic>
          <a:graphicData uri="http://schemas.openxmlformats.org/drawingml/2006/table">
            <a:tbl>
              <a:tblPr firstRow="1" firstCol="1" bandRow="1">
                <a:tableStyleId>{16D9F66E-5EB9-4882-86FB-DCBF35E3C3E4}</a:tableStyleId>
              </a:tblPr>
              <a:tblGrid>
                <a:gridCol w="1828784">
                  <a:extLst>
                    <a:ext uri="{9D8B030D-6E8A-4147-A177-3AD203B41FA5}">
                      <a16:colId xmlns:a16="http://schemas.microsoft.com/office/drawing/2014/main" val="3953950287"/>
                    </a:ext>
                  </a:extLst>
                </a:gridCol>
                <a:gridCol w="3122367">
                  <a:extLst>
                    <a:ext uri="{9D8B030D-6E8A-4147-A177-3AD203B41FA5}">
                      <a16:colId xmlns:a16="http://schemas.microsoft.com/office/drawing/2014/main" val="557646363"/>
                    </a:ext>
                  </a:extLst>
                </a:gridCol>
                <a:gridCol w="2413017">
                  <a:extLst>
                    <a:ext uri="{9D8B030D-6E8A-4147-A177-3AD203B41FA5}">
                      <a16:colId xmlns:a16="http://schemas.microsoft.com/office/drawing/2014/main" val="766900711"/>
                    </a:ext>
                  </a:extLst>
                </a:gridCol>
              </a:tblGrid>
              <a:tr h="208847">
                <a:tc>
                  <a:txBody>
                    <a:bodyPr/>
                    <a:lstStyle/>
                    <a:p>
                      <a:pPr algn="ctr">
                        <a:lnSpc>
                          <a:spcPct val="107000"/>
                        </a:lnSpc>
                        <a:spcAft>
                          <a:spcPts val="0"/>
                        </a:spcAft>
                        <a:tabLst>
                          <a:tab pos="3729355" algn="l"/>
                        </a:tabLst>
                      </a:pPr>
                      <a:r>
                        <a:rPr lang="ru-RU" sz="1200" dirty="0">
                          <a:effectLst/>
                        </a:rPr>
                        <a:t>Фишка</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tabLst>
                          <a:tab pos="3729355" algn="l"/>
                        </a:tabLst>
                      </a:pPr>
                      <a:r>
                        <a:rPr lang="ru-RU" sz="1200" dirty="0">
                          <a:effectLst/>
                        </a:rPr>
                        <a:t>Польза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tabLst>
                          <a:tab pos="3729355" algn="l"/>
                        </a:tabLst>
                      </a:pPr>
                      <a:r>
                        <a:rPr lang="ru-RU" sz="1200" dirty="0">
                          <a:effectLst/>
                        </a:rPr>
                        <a:t>Ценность</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5211847"/>
                  </a:ext>
                </a:extLst>
              </a:tr>
              <a:tr h="1456572">
                <a:tc>
                  <a:txBody>
                    <a:bodyPr/>
                    <a:lstStyle/>
                    <a:p>
                      <a:pPr>
                        <a:lnSpc>
                          <a:spcPct val="107000"/>
                        </a:lnSpc>
                        <a:spcAft>
                          <a:spcPts val="0"/>
                        </a:spcAft>
                        <a:tabLst>
                          <a:tab pos="3729355" algn="l"/>
                        </a:tabLst>
                      </a:pPr>
                      <a:r>
                        <a:rPr lang="ru-RU" sz="1000" dirty="0">
                          <a:effectLst/>
                        </a:rPr>
                        <a:t>Узкоспециализированное ПО под задачи прокладки трубопроводов</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3729355" algn="l"/>
                        </a:tabLst>
                      </a:pPr>
                      <a:r>
                        <a:rPr lang="ru-RU" sz="1000" dirty="0">
                          <a:effectLst/>
                        </a:rPr>
                        <a:t>Нет необходимости в изучении курса геодезии или знании всех нюансов полевого программного обеспечения. В приложении собранно только то, что применяется при прокладке трубопроводов. Задачей пользователя остаётся лишь измерять нужные точки в нужных местах и заносить правильную атрибутивную информацию</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3729355" algn="l"/>
                        </a:tabLst>
                      </a:pPr>
                      <a:r>
                        <a:rPr lang="ru-RU" sz="1000" dirty="0">
                          <a:effectLst/>
                        </a:rPr>
                        <a:t>Минимизация факторов появления ошибок человеческого характера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6182457"/>
                  </a:ext>
                </a:extLst>
              </a:tr>
              <a:tr h="906879">
                <a:tc>
                  <a:txBody>
                    <a:bodyPr/>
                    <a:lstStyle/>
                    <a:p>
                      <a:pPr>
                        <a:lnSpc>
                          <a:spcPct val="107000"/>
                        </a:lnSpc>
                        <a:spcAft>
                          <a:spcPts val="0"/>
                        </a:spcAft>
                        <a:tabLst>
                          <a:tab pos="3729355" algn="l"/>
                        </a:tabLst>
                      </a:pPr>
                      <a:r>
                        <a:rPr lang="ru-RU" sz="1000" dirty="0">
                          <a:effectLst/>
                        </a:rPr>
                        <a:t>Возможность использования считывателя </a:t>
                      </a:r>
                      <a:r>
                        <a:rPr lang="en-US" sz="1000" dirty="0">
                          <a:effectLst/>
                        </a:rPr>
                        <a:t>Barcode </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3729355" algn="l"/>
                        </a:tabLst>
                      </a:pPr>
                      <a:r>
                        <a:rPr lang="ru-RU" sz="1000" dirty="0">
                          <a:effectLst/>
                        </a:rPr>
                        <a:t>Интеграция в рабочий процесс считывателей </a:t>
                      </a:r>
                      <a:r>
                        <a:rPr lang="en-US" sz="1000" dirty="0">
                          <a:effectLst/>
                        </a:rPr>
                        <a:t>Barcode</a:t>
                      </a:r>
                      <a:r>
                        <a:rPr lang="ru-RU" sz="1000" dirty="0">
                          <a:effectLst/>
                        </a:rPr>
                        <a:t>’</a:t>
                      </a:r>
                      <a:r>
                        <a:rPr lang="ru-RU" sz="1000" dirty="0" err="1">
                          <a:effectLst/>
                        </a:rPr>
                        <a:t>ов</a:t>
                      </a:r>
                      <a:r>
                        <a:rPr lang="ru-RU" sz="1000" dirty="0">
                          <a:effectLst/>
                        </a:rPr>
                        <a:t> позволяет существенно ускорить процесс съёмки и минимизировать вероятность ошибки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3729355" algn="l"/>
                        </a:tabLst>
                      </a:pPr>
                      <a:r>
                        <a:rPr lang="ru-RU" sz="1000" dirty="0">
                          <a:effectLst/>
                        </a:rPr>
                        <a:t>Увеличение производительности полевых работ.</a:t>
                      </a:r>
                      <a:endParaRPr lang="ru-RU" sz="1100" dirty="0">
                        <a:effectLst/>
                      </a:endParaRPr>
                    </a:p>
                    <a:p>
                      <a:pPr>
                        <a:lnSpc>
                          <a:spcPct val="107000"/>
                        </a:lnSpc>
                        <a:spcAft>
                          <a:spcPts val="0"/>
                        </a:spcAft>
                        <a:tabLst>
                          <a:tab pos="3729355" algn="l"/>
                        </a:tabLst>
                      </a:pPr>
                      <a:r>
                        <a:rPr lang="ru-RU" sz="1000" dirty="0">
                          <a:effectLst/>
                        </a:rPr>
                        <a:t>Минимизация или исключение ошибок занесения атрибутивной информации во время съёмки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0654280"/>
                  </a:ext>
                </a:extLst>
              </a:tr>
              <a:tr h="723648">
                <a:tc>
                  <a:txBody>
                    <a:bodyPr/>
                    <a:lstStyle/>
                    <a:p>
                      <a:pPr>
                        <a:lnSpc>
                          <a:spcPct val="107000"/>
                        </a:lnSpc>
                        <a:spcAft>
                          <a:spcPts val="0"/>
                        </a:spcAft>
                        <a:tabLst>
                          <a:tab pos="3729355" algn="l"/>
                        </a:tabLst>
                      </a:pPr>
                      <a:r>
                        <a:rPr lang="ru-RU" sz="1000" dirty="0">
                          <a:effectLst/>
                        </a:rPr>
                        <a:t>Гибкий алгоритм кодирования</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3729355" algn="l"/>
                        </a:tabLst>
                      </a:pPr>
                      <a:r>
                        <a:rPr lang="ru-RU" sz="1000">
                          <a:effectLst/>
                        </a:rPr>
                        <a:t>Есть возможность создания списка кодов, инвентаризационных списков и атрибутов характерных именно для Вашего производства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tabLst>
                          <a:tab pos="3729355" algn="l"/>
                        </a:tabLst>
                      </a:pPr>
                      <a:r>
                        <a:rPr lang="ru-RU" sz="1000" dirty="0">
                          <a:effectLst/>
                        </a:rPr>
                        <a:t>Сбор только нужной информации во время съёмки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2080255"/>
                  </a:ext>
                </a:extLst>
              </a:tr>
            </a:tbl>
          </a:graphicData>
        </a:graphic>
      </p:graphicFrame>
      <p:pic>
        <p:nvPicPr>
          <p:cNvPr id="4" name="Рисунок 3">
            <a:extLst>
              <a:ext uri="{FF2B5EF4-FFF2-40B4-BE49-F238E27FC236}">
                <a16:creationId xmlns:a16="http://schemas.microsoft.com/office/drawing/2014/main" id="{75A2A98C-47A9-4456-89FE-A7AA9F2F7652}"/>
              </a:ext>
            </a:extLst>
          </p:cNvPr>
          <p:cNvPicPr/>
          <p:nvPr/>
        </p:nvPicPr>
        <p:blipFill>
          <a:blip r:embed="rId2">
            <a:extLst>
              <a:ext uri="{28A0092B-C50C-407E-A947-70E740481C1C}">
                <a14:useLocalDpi xmlns:a14="http://schemas.microsoft.com/office/drawing/2010/main" val="0"/>
              </a:ext>
            </a:extLst>
          </a:blip>
          <a:stretch>
            <a:fillRect/>
          </a:stretch>
        </p:blipFill>
        <p:spPr>
          <a:xfrm>
            <a:off x="1051166" y="1068537"/>
            <a:ext cx="1247140" cy="100076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 name="Прямоугольник 4">
            <a:extLst>
              <a:ext uri="{FF2B5EF4-FFF2-40B4-BE49-F238E27FC236}">
                <a16:creationId xmlns:a16="http://schemas.microsoft.com/office/drawing/2014/main" id="{93C735D7-C7F2-40A0-82A3-E1EB114606ED}"/>
              </a:ext>
            </a:extLst>
          </p:cNvPr>
          <p:cNvSpPr/>
          <p:nvPr/>
        </p:nvSpPr>
        <p:spPr>
          <a:xfrm>
            <a:off x="2411058" y="1384251"/>
            <a:ext cx="2260555" cy="369332"/>
          </a:xfrm>
          <a:prstGeom prst="rect">
            <a:avLst/>
          </a:prstGeom>
        </p:spPr>
        <p:txBody>
          <a:bodyPr wrap="none">
            <a:spAutoFit/>
          </a:bodyPr>
          <a:lstStyle/>
          <a:p>
            <a:r>
              <a:rPr lang="ru-RU"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Приложение </a:t>
            </a:r>
            <a:r>
              <a:rPr lang="ru-RU" b="1" dirty="0" err="1">
                <a:solidFill>
                  <a:schemeClr val="accent6"/>
                </a:solidFill>
                <a:latin typeface="Calibri Light" panose="020F0302020204030204" pitchFamily="34" charset="0"/>
                <a:ea typeface="Calibri" panose="020F0502020204030204" pitchFamily="34" charset="0"/>
                <a:cs typeface="Times New Roman" panose="02020603050405020304" pitchFamily="18" charset="0"/>
              </a:rPr>
              <a:t>Pipeline</a:t>
            </a:r>
            <a:r>
              <a:rPr lang="ru-RU" dirty="0">
                <a:solidFill>
                  <a:schemeClr val="accent6"/>
                </a:solidFill>
                <a:latin typeface="Calibri Light" panose="020F0302020204030204" pitchFamily="34" charset="0"/>
                <a:ea typeface="Calibri" panose="020F0502020204030204" pitchFamily="34" charset="0"/>
                <a:cs typeface="Times New Roman" panose="02020603050405020304" pitchFamily="18" charset="0"/>
              </a:rPr>
              <a:t> </a:t>
            </a:r>
            <a:endParaRPr lang="ru-RU" dirty="0"/>
          </a:p>
        </p:txBody>
      </p:sp>
      <p:sp>
        <p:nvSpPr>
          <p:cNvPr id="6" name="Прямоугольник: скругленные углы 5">
            <a:extLst>
              <a:ext uri="{FF2B5EF4-FFF2-40B4-BE49-F238E27FC236}">
                <a16:creationId xmlns:a16="http://schemas.microsoft.com/office/drawing/2014/main" id="{6AAF6296-0C5D-4DBC-B8C3-E0C7968A02ED}"/>
              </a:ext>
            </a:extLst>
          </p:cNvPr>
          <p:cNvSpPr/>
          <p:nvPr/>
        </p:nvSpPr>
        <p:spPr>
          <a:xfrm>
            <a:off x="2059293" y="317870"/>
            <a:ext cx="7904839" cy="495299"/>
          </a:xfrm>
          <a:prstGeom prst="round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кругленные углы 6">
            <a:extLst>
              <a:ext uri="{FF2B5EF4-FFF2-40B4-BE49-F238E27FC236}">
                <a16:creationId xmlns:a16="http://schemas.microsoft.com/office/drawing/2014/main" id="{43CF5B7E-E498-4A97-A7FF-E9490ABB1CBA}"/>
              </a:ext>
            </a:extLst>
          </p:cNvPr>
          <p:cNvSpPr/>
          <p:nvPr/>
        </p:nvSpPr>
        <p:spPr>
          <a:xfrm>
            <a:off x="2485747" y="1384251"/>
            <a:ext cx="2185865" cy="369332"/>
          </a:xfrm>
          <a:prstGeom prst="roundRect">
            <a:avLst/>
          </a:prstGeom>
          <a:solidFill>
            <a:schemeClr val="accent2">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044905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pic>
        <p:nvPicPr>
          <p:cNvPr id="2" name="Рисунок 1">
            <a:extLst>
              <a:ext uri="{FF2B5EF4-FFF2-40B4-BE49-F238E27FC236}">
                <a16:creationId xmlns:a16="http://schemas.microsoft.com/office/drawing/2014/main" id="{C03AA333-CFB7-407B-AAB2-CFC2B3F2BE06}"/>
              </a:ext>
            </a:extLst>
          </p:cNvPr>
          <p:cNvPicPr>
            <a:picLocks noChangeAspect="1"/>
          </p:cNvPicPr>
          <p:nvPr/>
        </p:nvPicPr>
        <p:blipFill>
          <a:blip r:embed="rId3"/>
          <a:stretch>
            <a:fillRect/>
          </a:stretch>
        </p:blipFill>
        <p:spPr>
          <a:xfrm>
            <a:off x="766372" y="2569160"/>
            <a:ext cx="1434390" cy="1423921"/>
          </a:xfrm>
          <a:prstGeom prst="rect">
            <a:avLst/>
          </a:prstGeom>
        </p:spPr>
      </p:pic>
      <p:sp>
        <p:nvSpPr>
          <p:cNvPr id="3" name="Прямоугольник 2">
            <a:extLst>
              <a:ext uri="{FF2B5EF4-FFF2-40B4-BE49-F238E27FC236}">
                <a16:creationId xmlns:a16="http://schemas.microsoft.com/office/drawing/2014/main" id="{97E151E6-0440-41C3-949A-56B6F0B85AD6}"/>
              </a:ext>
            </a:extLst>
          </p:cNvPr>
          <p:cNvSpPr/>
          <p:nvPr/>
        </p:nvSpPr>
        <p:spPr>
          <a:xfrm>
            <a:off x="3505199" y="3090189"/>
            <a:ext cx="5973651" cy="677621"/>
          </a:xfrm>
          <a:prstGeom prst="rect">
            <a:avLst/>
          </a:prstGeom>
        </p:spPr>
        <p:txBody>
          <a:bodyPr wrap="square">
            <a:spAutoFit/>
          </a:bodyPr>
          <a:lstStyle/>
          <a:p>
            <a:pPr marL="1587" lvl="1" indent="0">
              <a:lnSpc>
                <a:spcPct val="125000"/>
              </a:lnSpc>
              <a:spcBef>
                <a:spcPts val="0"/>
              </a:spcBef>
              <a:spcAft>
                <a:spcPts val="0"/>
              </a:spcAft>
              <a:buNone/>
            </a:pPr>
            <a:r>
              <a:rPr lang="ru-RU" sz="1600" dirty="0">
                <a:solidFill>
                  <a:srgbClr val="545559"/>
                </a:solidFill>
              </a:rPr>
              <a:t>Кодирование объектов в условных знаках в поле</a:t>
            </a:r>
          </a:p>
          <a:p>
            <a:pPr marL="1587" lvl="1" indent="0">
              <a:lnSpc>
                <a:spcPct val="125000"/>
              </a:lnSpc>
              <a:spcBef>
                <a:spcPts val="0"/>
              </a:spcBef>
              <a:spcAft>
                <a:spcPts val="0"/>
              </a:spcAft>
              <a:buNone/>
            </a:pPr>
            <a:r>
              <a:rPr lang="ru-RU" sz="1600" dirty="0">
                <a:solidFill>
                  <a:srgbClr val="545559"/>
                </a:solidFill>
              </a:rPr>
              <a:t>                             Великобритания</a:t>
            </a:r>
            <a:endParaRPr lang="en-GB" sz="1600" dirty="0">
              <a:solidFill>
                <a:srgbClr val="545559"/>
              </a:solidFill>
            </a:endParaRPr>
          </a:p>
        </p:txBody>
      </p:sp>
      <p:sp>
        <p:nvSpPr>
          <p:cNvPr id="6" name="Заголовок 16">
            <a:extLst>
              <a:ext uri="{FF2B5EF4-FFF2-40B4-BE49-F238E27FC236}">
                <a16:creationId xmlns:a16="http://schemas.microsoft.com/office/drawing/2014/main" id="{7916E60C-6A23-4E9B-87E1-49773005EDFA}"/>
              </a:ext>
            </a:extLst>
          </p:cNvPr>
          <p:cNvSpPr>
            <a:spLocks noGrp="1"/>
          </p:cNvSpPr>
          <p:nvPr>
            <p:ph type="title"/>
          </p:nvPr>
        </p:nvSpPr>
        <p:spPr>
          <a:xfrm>
            <a:off x="381001" y="647700"/>
            <a:ext cx="11449051" cy="495300"/>
          </a:xfrm>
        </p:spPr>
        <p:txBody>
          <a:bodyPr/>
          <a:lstStyle/>
          <a:p>
            <a:r>
              <a:rPr lang="ru-RU" dirty="0"/>
              <a:t>Возможность написания форматных файлов и прикладных программ</a:t>
            </a:r>
            <a:br>
              <a:rPr lang="ru-RU" sz="2400" dirty="0">
                <a:latin typeface="Calibri" panose="020F0502020204030204" pitchFamily="34" charset="0"/>
                <a:cs typeface="Times New Roman" panose="02020603050405020304" pitchFamily="18" charset="0"/>
              </a:rPr>
            </a:br>
            <a:endParaRPr lang="ru-RU" dirty="0"/>
          </a:p>
        </p:txBody>
      </p:sp>
    </p:spTree>
    <p:extLst>
      <p:ext uri="{BB962C8B-B14F-4D97-AF65-F5344CB8AC3E}">
        <p14:creationId xmlns:p14="http://schemas.microsoft.com/office/powerpoint/2010/main" val="341719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2" name="Прямоугольник 1">
            <a:extLst>
              <a:ext uri="{FF2B5EF4-FFF2-40B4-BE49-F238E27FC236}">
                <a16:creationId xmlns:a16="http://schemas.microsoft.com/office/drawing/2014/main" id="{031CA666-D97A-43FA-9BF2-D073D225B34F}"/>
              </a:ext>
            </a:extLst>
          </p:cNvPr>
          <p:cNvSpPr/>
          <p:nvPr/>
        </p:nvSpPr>
        <p:spPr>
          <a:xfrm>
            <a:off x="4816970" y="3105834"/>
            <a:ext cx="2558060" cy="646331"/>
          </a:xfrm>
          <a:prstGeom prst="rect">
            <a:avLst/>
          </a:prstGeom>
        </p:spPr>
        <p:txBody>
          <a:bodyPr wrap="square">
            <a:spAutoFit/>
          </a:bodyPr>
          <a:lstStyle/>
          <a:p>
            <a:r>
              <a:rPr lang="en-US" sz="3600" dirty="0">
                <a:latin typeface="Calibri" panose="020F0502020204030204" pitchFamily="34" charset="0"/>
                <a:cs typeface="Times New Roman" panose="02020603050405020304" pitchFamily="18" charset="0"/>
              </a:rPr>
              <a:t>Wish</a:t>
            </a:r>
            <a:r>
              <a:rPr lang="ru-RU" sz="3600" dirty="0">
                <a:latin typeface="Calibri" panose="020F0502020204030204" pitchFamily="34" charset="0"/>
                <a:cs typeface="Times New Roman" panose="02020603050405020304" pitchFamily="18" charset="0"/>
              </a:rPr>
              <a:t> лист</a:t>
            </a:r>
          </a:p>
        </p:txBody>
      </p:sp>
    </p:spTree>
    <p:extLst>
      <p:ext uri="{BB962C8B-B14F-4D97-AF65-F5344CB8AC3E}">
        <p14:creationId xmlns:p14="http://schemas.microsoft.com/office/powerpoint/2010/main" val="8359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4" name="Заголовок 16">
            <a:extLst>
              <a:ext uri="{FF2B5EF4-FFF2-40B4-BE49-F238E27FC236}">
                <a16:creationId xmlns:a16="http://schemas.microsoft.com/office/drawing/2014/main" id="{6A223CBA-F7B6-4BEE-A311-2C139DA71F37}"/>
              </a:ext>
            </a:extLst>
          </p:cNvPr>
          <p:cNvSpPr>
            <a:spLocks noGrp="1"/>
          </p:cNvSpPr>
          <p:nvPr>
            <p:ph type="title"/>
          </p:nvPr>
        </p:nvSpPr>
        <p:spPr>
          <a:xfrm>
            <a:off x="381001" y="647700"/>
            <a:ext cx="11449051" cy="495300"/>
          </a:xfrm>
        </p:spPr>
        <p:txBody>
          <a:bodyPr/>
          <a:lstStyle/>
          <a:p>
            <a:r>
              <a:rPr lang="en-US" dirty="0"/>
              <a:t>Wish </a:t>
            </a:r>
            <a:r>
              <a:rPr lang="ru-RU" dirty="0"/>
              <a:t>лист</a:t>
            </a:r>
            <a:br>
              <a:rPr lang="ru-RU" sz="2400" dirty="0">
                <a:latin typeface="Calibri" panose="020F0502020204030204" pitchFamily="34" charset="0"/>
                <a:cs typeface="Times New Roman" panose="02020603050405020304" pitchFamily="18" charset="0"/>
              </a:rPr>
            </a:br>
            <a:endParaRPr lang="ru-RU" dirty="0"/>
          </a:p>
        </p:txBody>
      </p:sp>
      <p:sp>
        <p:nvSpPr>
          <p:cNvPr id="3" name="TextBox 2">
            <a:extLst>
              <a:ext uri="{FF2B5EF4-FFF2-40B4-BE49-F238E27FC236}">
                <a16:creationId xmlns:a16="http://schemas.microsoft.com/office/drawing/2014/main" id="{E96C37E9-320B-49E1-85A2-5823EAD8B342}"/>
              </a:ext>
            </a:extLst>
          </p:cNvPr>
          <p:cNvSpPr txBox="1"/>
          <p:nvPr/>
        </p:nvSpPr>
        <p:spPr>
          <a:xfrm>
            <a:off x="2082017" y="2774975"/>
            <a:ext cx="9031459" cy="1554272"/>
          </a:xfrm>
          <a:prstGeom prst="rect">
            <a:avLst/>
          </a:prstGeom>
          <a:noFill/>
        </p:spPr>
        <p:txBody>
          <a:bodyPr wrap="square" rtlCol="0">
            <a:spAutoFit/>
          </a:bodyPr>
          <a:lstStyle/>
          <a:p>
            <a:pPr algn="ctr" defTabSz="685749">
              <a:spcBef>
                <a:spcPts val="300"/>
              </a:spcBef>
              <a:spcAft>
                <a:spcPts val="300"/>
              </a:spcAft>
              <a:buClr>
                <a:schemeClr val="tx2"/>
              </a:buClr>
            </a:pPr>
            <a:r>
              <a:rPr lang="ru-RU" sz="1600" dirty="0">
                <a:solidFill>
                  <a:srgbClr val="545559"/>
                </a:solidFill>
              </a:rPr>
              <a:t>Свои пожелания по улучшению функционала </a:t>
            </a:r>
            <a:r>
              <a:rPr lang="en-US" sz="1600" dirty="0">
                <a:solidFill>
                  <a:srgbClr val="545559"/>
                </a:solidFill>
              </a:rPr>
              <a:t>Captivate</a:t>
            </a:r>
            <a:r>
              <a:rPr lang="ru-RU" sz="1600" dirty="0">
                <a:solidFill>
                  <a:srgbClr val="545559"/>
                </a:solidFill>
              </a:rPr>
              <a:t> вы можете направлять до 19 апреля на следующие адреса:</a:t>
            </a:r>
          </a:p>
          <a:p>
            <a:pPr algn="ctr" defTabSz="685749">
              <a:spcBef>
                <a:spcPts val="300"/>
              </a:spcBef>
              <a:spcAft>
                <a:spcPts val="300"/>
              </a:spcAft>
              <a:buClr>
                <a:schemeClr val="tx2"/>
              </a:buClr>
            </a:pPr>
            <a:endParaRPr lang="ru-RU" sz="1600" u="sng" dirty="0"/>
          </a:p>
          <a:p>
            <a:pPr algn="ctr" defTabSz="685749">
              <a:spcBef>
                <a:spcPts val="300"/>
              </a:spcBef>
              <a:spcAft>
                <a:spcPts val="300"/>
              </a:spcAft>
              <a:buClr>
                <a:schemeClr val="tx2"/>
              </a:buClr>
            </a:pPr>
            <a:r>
              <a:rPr lang="en-US" sz="1600" u="sng" dirty="0">
                <a:hlinkClick r:id="rId3">
                  <a:extLst>
                    <a:ext uri="{A12FA001-AC4F-418D-AE19-62706E023703}">
                      <ahyp:hlinkClr xmlns:ahyp="http://schemas.microsoft.com/office/drawing/2018/hyperlinkcolor" val="tx"/>
                    </a:ext>
                  </a:extLst>
                </a:hlinkClick>
              </a:rPr>
              <a:t>sergey.matukhnov@geosystems.ru</a:t>
            </a:r>
            <a:r>
              <a:rPr lang="ru-RU" sz="1600" u="sng" dirty="0"/>
              <a:t> </a:t>
            </a:r>
            <a:r>
              <a:rPr lang="en-US" sz="1600" u="sng" dirty="0"/>
              <a:t> </a:t>
            </a:r>
            <a:endParaRPr lang="ru-RU" sz="1600" u="sng" dirty="0"/>
          </a:p>
          <a:p>
            <a:pPr algn="ctr" defTabSz="685749">
              <a:spcBef>
                <a:spcPts val="300"/>
              </a:spcBef>
              <a:spcAft>
                <a:spcPts val="300"/>
              </a:spcAft>
              <a:buClr>
                <a:schemeClr val="tx2"/>
              </a:buClr>
            </a:pPr>
            <a:r>
              <a:rPr lang="en-US" sz="1600" u="sng" dirty="0">
                <a:hlinkClick r:id="rId4">
                  <a:extLst>
                    <a:ext uri="{A12FA001-AC4F-418D-AE19-62706E023703}">
                      <ahyp:hlinkClr xmlns:ahyp="http://schemas.microsoft.com/office/drawing/2018/hyperlinkcolor" val="tx"/>
                    </a:ext>
                  </a:extLst>
                </a:hlinkClick>
              </a:rPr>
              <a:t>pavel.antonov@geosystems.ru</a:t>
            </a:r>
            <a:endParaRPr lang="ru-RU" sz="1600" u="sng" dirty="0"/>
          </a:p>
        </p:txBody>
      </p:sp>
    </p:spTree>
    <p:extLst>
      <p:ext uri="{BB962C8B-B14F-4D97-AF65-F5344CB8AC3E}">
        <p14:creationId xmlns:p14="http://schemas.microsoft.com/office/powerpoint/2010/main" val="328875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A5203921-A068-49E4-A656-5989E6508954}"/>
              </a:ext>
            </a:extLst>
          </p:cNvPr>
          <p:cNvSpPr txBox="1"/>
          <p:nvPr/>
        </p:nvSpPr>
        <p:spPr>
          <a:xfrm>
            <a:off x="877078" y="6419461"/>
            <a:ext cx="606489" cy="123111"/>
          </a:xfrm>
          <a:prstGeom prst="rect">
            <a:avLst/>
          </a:prstGeom>
          <a:solidFill>
            <a:schemeClr val="bg2"/>
          </a:solidFill>
          <a:effectLst/>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
        <p:nvSpPr>
          <p:cNvPr id="6" name="Заголовок 16">
            <a:extLst>
              <a:ext uri="{FF2B5EF4-FFF2-40B4-BE49-F238E27FC236}">
                <a16:creationId xmlns:a16="http://schemas.microsoft.com/office/drawing/2014/main" id="{7916E60C-6A23-4E9B-87E1-49773005EDFA}"/>
              </a:ext>
            </a:extLst>
          </p:cNvPr>
          <p:cNvSpPr>
            <a:spLocks noGrp="1"/>
          </p:cNvSpPr>
          <p:nvPr>
            <p:ph type="title"/>
          </p:nvPr>
        </p:nvSpPr>
        <p:spPr>
          <a:xfrm>
            <a:off x="381001" y="647700"/>
            <a:ext cx="11449051" cy="495300"/>
          </a:xfrm>
        </p:spPr>
        <p:txBody>
          <a:bodyPr/>
          <a:lstStyle/>
          <a:p>
            <a:r>
              <a:rPr lang="ru-RU" dirty="0"/>
              <a:t>Список необходимых артикулов</a:t>
            </a:r>
            <a:br>
              <a:rPr lang="ru-RU" sz="2400" dirty="0">
                <a:latin typeface="Calibri" panose="020F0502020204030204" pitchFamily="34" charset="0"/>
                <a:cs typeface="Times New Roman" panose="02020603050405020304" pitchFamily="18" charset="0"/>
              </a:rPr>
            </a:br>
            <a:endParaRPr lang="ru-RU" dirty="0"/>
          </a:p>
        </p:txBody>
      </p:sp>
      <p:graphicFrame>
        <p:nvGraphicFramePr>
          <p:cNvPr id="5" name="Объект 4">
            <a:extLst>
              <a:ext uri="{FF2B5EF4-FFF2-40B4-BE49-F238E27FC236}">
                <a16:creationId xmlns:a16="http://schemas.microsoft.com/office/drawing/2014/main" id="{647808C9-0B51-465A-AE9E-CCE8A3BAD6B2}"/>
              </a:ext>
            </a:extLst>
          </p:cNvPr>
          <p:cNvGraphicFramePr>
            <a:graphicFrameLocks noChangeAspect="1"/>
          </p:cNvGraphicFramePr>
          <p:nvPr>
            <p:extLst>
              <p:ext uri="{D42A27DB-BD31-4B8C-83A1-F6EECF244321}">
                <p14:modId xmlns:p14="http://schemas.microsoft.com/office/powerpoint/2010/main" val="1922287087"/>
              </p:ext>
            </p:extLst>
          </p:nvPr>
        </p:nvGraphicFramePr>
        <p:xfrm>
          <a:off x="470025" y="1143000"/>
          <a:ext cx="11251949" cy="4772939"/>
        </p:xfrm>
        <a:graphic>
          <a:graphicData uri="http://schemas.openxmlformats.org/presentationml/2006/ole">
            <mc:AlternateContent xmlns:mc="http://schemas.openxmlformats.org/markup-compatibility/2006">
              <mc:Choice xmlns:v="urn:schemas-microsoft-com:vml" Requires="v">
                <p:oleObj spid="_x0000_s1059" name="Worksheet" r:id="rId4" imgW="10553593" imgH="4476809" progId="Excel.Sheet.12">
                  <p:embed/>
                </p:oleObj>
              </mc:Choice>
              <mc:Fallback>
                <p:oleObj name="Worksheet" r:id="rId4" imgW="10553593" imgH="4476809" progId="Excel.Sheet.12">
                  <p:embed/>
                  <p:pic>
                    <p:nvPicPr>
                      <p:cNvPr id="0" name=""/>
                      <p:cNvPicPr/>
                      <p:nvPr/>
                    </p:nvPicPr>
                    <p:blipFill>
                      <a:blip r:embed="rId5"/>
                      <a:stretch>
                        <a:fillRect/>
                      </a:stretch>
                    </p:blipFill>
                    <p:spPr>
                      <a:xfrm>
                        <a:off x="470025" y="1143000"/>
                        <a:ext cx="11251949" cy="4772939"/>
                      </a:xfrm>
                      <a:prstGeom prst="rect">
                        <a:avLst/>
                      </a:prstGeom>
                    </p:spPr>
                  </p:pic>
                </p:oleObj>
              </mc:Fallback>
            </mc:AlternateContent>
          </a:graphicData>
        </a:graphic>
      </p:graphicFrame>
    </p:spTree>
    <p:extLst>
      <p:ext uri="{BB962C8B-B14F-4D97-AF65-F5344CB8AC3E}">
        <p14:creationId xmlns:p14="http://schemas.microsoft.com/office/powerpoint/2010/main" val="387854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E3B844C-0B75-402F-881B-9ED6438F31E1}"/>
              </a:ext>
            </a:extLst>
          </p:cNvPr>
          <p:cNvSpPr txBox="1">
            <a:spLocks/>
          </p:cNvSpPr>
          <p:nvPr/>
        </p:nvSpPr>
        <p:spPr>
          <a:xfrm>
            <a:off x="501649" y="1307840"/>
            <a:ext cx="11474451" cy="4495800"/>
          </a:xfrm>
          <a:prstGeom prst="rect">
            <a:avLst/>
          </a:prstGeom>
        </p:spPr>
        <p:txBody>
          <a:bodyPr/>
          <a:lstStyle>
            <a:lvl1pPr marL="228600" indent="-228600" algn="l" defTabSz="685749" rtl="0" eaLnBrk="1" latinLnBrk="0" hangingPunct="1">
              <a:lnSpc>
                <a:spcPct val="100000"/>
              </a:lnSpc>
              <a:spcBef>
                <a:spcPts val="300"/>
              </a:spcBef>
              <a:spcAft>
                <a:spcPts val="300"/>
              </a:spcAft>
              <a:buClr>
                <a:schemeClr val="tx2"/>
              </a:buClr>
              <a:buFont typeface="Arial" panose="020B0604020202020204" pitchFamily="34" charset="0"/>
              <a:buChar char="•"/>
              <a:defRPr sz="1600" kern="1200">
                <a:solidFill>
                  <a:srgbClr val="545559"/>
                </a:solidFill>
                <a:latin typeface="+mn-lt"/>
                <a:ea typeface="+mn-ea"/>
                <a:cs typeface="+mn-cs"/>
              </a:defRPr>
            </a:lvl1pPr>
            <a:lvl2pPr marL="457200" indent="-228600" algn="l" defTabSz="685749" rtl="0" eaLnBrk="1" latinLnBrk="0" hangingPunct="1">
              <a:lnSpc>
                <a:spcPct val="100000"/>
              </a:lnSpc>
              <a:spcBef>
                <a:spcPts val="300"/>
              </a:spcBef>
              <a:spcAft>
                <a:spcPts val="300"/>
              </a:spcAft>
              <a:buClr>
                <a:srgbClr val="74B543"/>
              </a:buClr>
              <a:buFont typeface="Arial" panose="020B0604020202020204" pitchFamily="34" charset="0"/>
              <a:buChar char="•"/>
              <a:defRPr sz="1400" kern="1200">
                <a:solidFill>
                  <a:srgbClr val="545559"/>
                </a:solidFill>
                <a:latin typeface="+mn-lt"/>
                <a:ea typeface="+mn-ea"/>
                <a:cs typeface="+mn-cs"/>
              </a:defRPr>
            </a:lvl2pPr>
            <a:lvl3pPr marL="687388" indent="-230188" algn="l" defTabSz="685749" rtl="0" eaLnBrk="1" latinLnBrk="0" hangingPunct="1">
              <a:lnSpc>
                <a:spcPct val="100000"/>
              </a:lnSpc>
              <a:spcBef>
                <a:spcPts val="300"/>
              </a:spcBef>
              <a:spcAft>
                <a:spcPts val="300"/>
              </a:spcAft>
              <a:buClr>
                <a:srgbClr val="0098BA"/>
              </a:buClr>
              <a:buFont typeface="Arial" panose="020B0604020202020204" pitchFamily="34" charset="0"/>
              <a:buChar char="•"/>
              <a:defRPr sz="1200" kern="1200">
                <a:solidFill>
                  <a:srgbClr val="545559"/>
                </a:solidFill>
                <a:latin typeface="+mn-lt"/>
                <a:ea typeface="+mn-ea"/>
                <a:cs typeface="+mn-cs"/>
              </a:defRPr>
            </a:lvl3pPr>
            <a:lvl4pPr marL="914400" indent="-228600"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4pPr>
            <a:lvl5pPr marL="1144588" indent="-230188" algn="l" defTabSz="685749" rtl="0" eaLnBrk="1" latinLnBrk="0" hangingPunct="1">
              <a:lnSpc>
                <a:spcPct val="100000"/>
              </a:lnSpc>
              <a:spcBef>
                <a:spcPts val="300"/>
              </a:spcBef>
              <a:spcAft>
                <a:spcPts val="300"/>
              </a:spcAft>
              <a:buSzPct val="90000"/>
              <a:buFont typeface="Arial" panose="020B0604020202020204" pitchFamily="34" charset="0"/>
              <a:buChar char="•"/>
              <a:defRPr sz="1200" kern="1200">
                <a:solidFill>
                  <a:srgbClr val="545559"/>
                </a:solidFill>
                <a:latin typeface="+mn-lt"/>
                <a:ea typeface="+mn-ea"/>
                <a:cs typeface="+mn-cs"/>
              </a:defRPr>
            </a:lvl5pPr>
            <a:lvl6pPr marL="1371600" indent="-227013" algn="l" defTabSz="685749" rtl="0" eaLnBrk="1" latinLnBrk="0" hangingPunct="1">
              <a:lnSpc>
                <a:spcPct val="100000"/>
              </a:lnSpc>
              <a:spcBef>
                <a:spcPts val="300"/>
              </a:spcBef>
              <a:spcAft>
                <a:spcPts val="300"/>
              </a:spcAft>
              <a:buClr>
                <a:schemeClr val="tx2"/>
              </a:buClr>
              <a:buSzPct val="90000"/>
              <a:buFont typeface="Arial" panose="020B0604020202020204" pitchFamily="34" charset="0"/>
              <a:buChar char="•"/>
              <a:defRPr sz="1200" kern="1200">
                <a:solidFill>
                  <a:schemeClr val="tx2"/>
                </a:solidFill>
                <a:latin typeface="+mn-lt"/>
                <a:ea typeface="+mn-ea"/>
                <a:cs typeface="+mn-cs"/>
              </a:defRPr>
            </a:lvl6pPr>
            <a:lvl7pPr marL="16017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lang="en-US" sz="1200" kern="1200" dirty="0">
                <a:solidFill>
                  <a:schemeClr val="tx2"/>
                </a:solidFill>
                <a:latin typeface="+mn-lt"/>
                <a:ea typeface="+mn-ea"/>
                <a:cs typeface="+mn-cs"/>
              </a:defRPr>
            </a:lvl7pPr>
            <a:lvl8pPr marL="1828800" indent="-227013"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baseline="0">
                <a:solidFill>
                  <a:schemeClr val="tx2"/>
                </a:solidFill>
                <a:latin typeface="+mn-lt"/>
                <a:ea typeface="+mn-ea"/>
                <a:cs typeface="+mn-cs"/>
              </a:defRPr>
            </a:lvl8pPr>
            <a:lvl9pPr marL="2058988" indent="-230188" algn="l" defTabSz="685749" rtl="0" eaLnBrk="1" latinLnBrk="0" hangingPunct="1">
              <a:lnSpc>
                <a:spcPct val="100000"/>
              </a:lnSpc>
              <a:spcBef>
                <a:spcPts val="300"/>
              </a:spcBef>
              <a:spcAft>
                <a:spcPts val="300"/>
              </a:spcAft>
              <a:buSzPct val="80000"/>
              <a:buFont typeface="Arial" panose="020B0604020202020204" pitchFamily="34" charset="0"/>
              <a:buChar char="•"/>
              <a:defRPr sz="1200" kern="1200">
                <a:solidFill>
                  <a:schemeClr val="tx2"/>
                </a:solidFill>
                <a:latin typeface="+mn-lt"/>
                <a:ea typeface="+mn-ea"/>
                <a:cs typeface="+mn-cs"/>
              </a:defRPr>
            </a:lvl9pPr>
          </a:lstStyle>
          <a:p>
            <a:pPr marL="0" indent="0">
              <a:buFont typeface="Arial" panose="020B0604020202020204" pitchFamily="34" charset="0"/>
              <a:buNone/>
            </a:pPr>
            <a:r>
              <a:rPr lang="ru-RU" sz="4400" dirty="0">
                <a:solidFill>
                  <a:schemeClr val="accent1">
                    <a:lumMod val="75000"/>
                  </a:schemeClr>
                </a:solidFill>
              </a:rPr>
              <a:t>СПАСИБО ЗА ВНИМАНИЕ</a:t>
            </a:r>
            <a:endParaRPr lang="en-US" sz="4400" dirty="0">
              <a:solidFill>
                <a:schemeClr val="accent1">
                  <a:lumMod val="75000"/>
                </a:schemeClr>
              </a:solidFill>
            </a:endParaRPr>
          </a:p>
          <a:p>
            <a:pPr marL="0" indent="0">
              <a:buFont typeface="Arial" panose="020B0604020202020204" pitchFamily="34" charset="0"/>
              <a:buNone/>
            </a:pPr>
            <a:endParaRPr lang="en-US" sz="4400" dirty="0">
              <a:solidFill>
                <a:schemeClr val="accent1">
                  <a:lumMod val="75000"/>
                </a:schemeClr>
              </a:solidFill>
            </a:endParaRPr>
          </a:p>
          <a:p>
            <a:pPr marL="0" indent="0">
              <a:buFont typeface="Arial" panose="020B0604020202020204" pitchFamily="34" charset="0"/>
              <a:buNone/>
            </a:pPr>
            <a:r>
              <a:rPr lang="ru-RU" sz="3200" dirty="0">
                <a:solidFill>
                  <a:schemeClr val="accent1">
                    <a:lumMod val="75000"/>
                  </a:schemeClr>
                </a:solidFill>
              </a:rPr>
              <a:t>Больше кейсов и информации на </a:t>
            </a:r>
            <a:endParaRPr lang="en-US" sz="3200" dirty="0">
              <a:solidFill>
                <a:schemeClr val="accent1">
                  <a:lumMod val="75000"/>
                </a:schemeClr>
              </a:solidFill>
            </a:endParaRPr>
          </a:p>
          <a:p>
            <a:pPr marL="0" indent="0">
              <a:buFont typeface="Arial" panose="020B0604020202020204" pitchFamily="34" charset="0"/>
              <a:buNone/>
            </a:pPr>
            <a:r>
              <a:rPr lang="en-US" sz="3200" dirty="0">
                <a:solidFill>
                  <a:schemeClr val="accent1">
                    <a:lumMod val="75000"/>
                  </a:schemeClr>
                </a:solidFill>
                <a:hlinkClick r:id="rId2"/>
              </a:rPr>
              <a:t>www.geosystems.ru</a:t>
            </a:r>
            <a:r>
              <a:rPr lang="ru-RU" sz="3200" dirty="0">
                <a:solidFill>
                  <a:schemeClr val="accent1">
                    <a:lumMod val="75000"/>
                  </a:schemeClr>
                </a:solidFill>
              </a:rPr>
              <a:t> </a:t>
            </a:r>
          </a:p>
          <a:p>
            <a:pPr marL="0" indent="0">
              <a:buNone/>
            </a:pPr>
            <a:endParaRPr lang="ru-RU" sz="3200" dirty="0">
              <a:solidFill>
                <a:schemeClr val="accent1">
                  <a:lumMod val="75000"/>
                </a:schemeClr>
              </a:solidFill>
            </a:endParaRPr>
          </a:p>
          <a:p>
            <a:pPr marL="0" indent="0">
              <a:buNone/>
            </a:pPr>
            <a:r>
              <a:rPr lang="ru-RU" sz="3200" dirty="0">
                <a:solidFill>
                  <a:schemeClr val="accent1">
                    <a:lumMod val="75000"/>
                  </a:schemeClr>
                </a:solidFill>
              </a:rPr>
              <a:t>и в наших социальных аккаунтах</a:t>
            </a:r>
          </a:p>
          <a:p>
            <a:pPr marL="0" indent="0">
              <a:buFont typeface="Arial" panose="020B0604020202020204" pitchFamily="34" charset="0"/>
              <a:buNone/>
            </a:pPr>
            <a:endParaRPr lang="en-US" sz="5400" dirty="0">
              <a:solidFill>
                <a:schemeClr val="accent1">
                  <a:lumMod val="75000"/>
                </a:schemeClr>
              </a:solidFill>
            </a:endParaRPr>
          </a:p>
          <a:p>
            <a:pPr marL="0" indent="0">
              <a:buFont typeface="Arial" panose="020B0604020202020204" pitchFamily="34" charset="0"/>
              <a:buNone/>
            </a:pPr>
            <a:endParaRPr lang="en-US" sz="5400" dirty="0">
              <a:solidFill>
                <a:schemeClr val="accent1">
                  <a:lumMod val="75000"/>
                </a:schemeClr>
              </a:solidFill>
            </a:endParaRPr>
          </a:p>
        </p:txBody>
      </p:sp>
      <p:pic>
        <p:nvPicPr>
          <p:cNvPr id="9218" name="Picture 2" descr="http://monitoring.geosystems.ru/wp-content/themes/monitoring/assets/img/fb.jpg">
            <a:hlinkClick r:id="rId3"/>
            <a:extLst>
              <a:ext uri="{FF2B5EF4-FFF2-40B4-BE49-F238E27FC236}">
                <a16:creationId xmlns:a16="http://schemas.microsoft.com/office/drawing/2014/main" id="{44C9FD43-7B06-4240-8498-E49D52A685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7300" y="5259386"/>
            <a:ext cx="285750" cy="285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9220" name="Picture 4" descr="http://monitoring.geosystems.ru/wp-content/themes/monitoring/assets/img/vk.jpg">
            <a:hlinkClick r:id="rId5"/>
            <a:extLst>
              <a:ext uri="{FF2B5EF4-FFF2-40B4-BE49-F238E27FC236}">
                <a16:creationId xmlns:a16="http://schemas.microsoft.com/office/drawing/2014/main" id="{3BF064FA-8E25-40CD-9DD5-83474B6D04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5294" y="5259386"/>
            <a:ext cx="285750" cy="285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9224" name="Picture 8" descr="http://monitoring.geosystems.ru/wp-content/themes/monitoring/assets/img/yt.jpg">
            <a:hlinkClick r:id="rId7"/>
            <a:extLst>
              <a:ext uri="{FF2B5EF4-FFF2-40B4-BE49-F238E27FC236}">
                <a16:creationId xmlns:a16="http://schemas.microsoft.com/office/drawing/2014/main" id="{FC29E7F3-316B-4D46-B2FF-B301B2E12B0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278" y="5259386"/>
            <a:ext cx="285750" cy="285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9226" name="Picture 10" descr="http://monitoring.geosystems.ru/wp-content/themes/monitoring/assets/img/inst.jpg">
            <a:hlinkClick r:id="rId9"/>
            <a:extLst>
              <a:ext uri="{FF2B5EF4-FFF2-40B4-BE49-F238E27FC236}">
                <a16:creationId xmlns:a16="http://schemas.microsoft.com/office/drawing/2014/main" id="{CEB9B835-CD4A-4836-BEB0-AF4BF4513B4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8786" y="5264410"/>
            <a:ext cx="285750" cy="285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TextBox 7">
            <a:extLst>
              <a:ext uri="{FF2B5EF4-FFF2-40B4-BE49-F238E27FC236}">
                <a16:creationId xmlns:a16="http://schemas.microsoft.com/office/drawing/2014/main" id="{51941240-E511-4045-B25F-744EB43757DF}"/>
              </a:ext>
            </a:extLst>
          </p:cNvPr>
          <p:cNvSpPr txBox="1"/>
          <p:nvPr/>
        </p:nvSpPr>
        <p:spPr>
          <a:xfrm>
            <a:off x="877078" y="6419461"/>
            <a:ext cx="606489" cy="123111"/>
          </a:xfrm>
          <a:prstGeom prst="rect">
            <a:avLst/>
          </a:prstGeom>
          <a:solidFill>
            <a:schemeClr val="bg2"/>
          </a:solidFill>
        </p:spPr>
        <p:txBody>
          <a:bodyPr wrap="square" rtlCol="0">
            <a:spAutoFit/>
          </a:bodyPr>
          <a:lstStyle/>
          <a:p>
            <a:pPr defTabSz="685749">
              <a:spcBef>
                <a:spcPts val="300"/>
              </a:spcBef>
              <a:spcAft>
                <a:spcPts val="300"/>
              </a:spcAft>
              <a:buClr>
                <a:schemeClr val="tx2"/>
              </a:buClr>
            </a:pPr>
            <a:endParaRPr lang="ru-RU" sz="200" dirty="0">
              <a:solidFill>
                <a:srgbClr val="545559"/>
              </a:solidFill>
            </a:endParaRPr>
          </a:p>
        </p:txBody>
      </p:sp>
    </p:spTree>
    <p:extLst>
      <p:ext uri="{BB962C8B-B14F-4D97-AF65-F5344CB8AC3E}">
        <p14:creationId xmlns:p14="http://schemas.microsoft.com/office/powerpoint/2010/main" val="180140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28600" indent="-228600" defTabSz="685749">
          <a:spcBef>
            <a:spcPts val="300"/>
          </a:spcBef>
          <a:spcAft>
            <a:spcPts val="300"/>
          </a:spcAft>
          <a:buClr>
            <a:schemeClr val="tx2"/>
          </a:buClr>
          <a:buFont typeface="Arial" panose="020B0604020202020204" pitchFamily="34" charset="0"/>
          <a:buChar char="•"/>
          <a:defRPr sz="1600" dirty="0">
            <a:solidFill>
              <a:srgbClr val="545559"/>
            </a:solidFill>
          </a:defRPr>
        </a:defPPr>
      </a:lstStyle>
    </a:txDef>
  </a:objectDefaults>
  <a:extraClrSchemeLst/>
  <a:extLst>
    <a:ext uri="{05A4C25C-085E-4340-85A3-A5531E510DB2}">
      <thm15:themeFamily xmlns:thm15="http://schemas.microsoft.com/office/thememl/2012/main" name="Hexagon_Corporate_Template_16X9_031116.potx" id="{E8FF72CB-0CF3-49F2-8DB1-893E73E763B1}" vid="{38E57DDC-88D4-4352-9203-183B574DB8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2.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3.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4.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5.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6.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7.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8.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ppt/theme/themeOverride9.xml><?xml version="1.0" encoding="utf-8"?>
<a:themeOverride xmlns:a="http://schemas.openxmlformats.org/drawingml/2006/main">
  <a:clrScheme name="Custom 7">
    <a:dk1>
      <a:srgbClr val="007F9D"/>
    </a:dk1>
    <a:lt1>
      <a:sysClr val="window" lastClr="FFFFFF"/>
    </a:lt1>
    <a:dk2>
      <a:srgbClr val="545559"/>
    </a:dk2>
    <a:lt2>
      <a:srgbClr val="FFFFFF"/>
    </a:lt2>
    <a:accent1>
      <a:srgbClr val="007F9D"/>
    </a:accent1>
    <a:accent2>
      <a:srgbClr val="74B543"/>
    </a:accent2>
    <a:accent3>
      <a:srgbClr val="545559"/>
    </a:accent3>
    <a:accent4>
      <a:srgbClr val="4BA4B8"/>
    </a:accent4>
    <a:accent5>
      <a:srgbClr val="DC6B2F"/>
    </a:accent5>
    <a:accent6>
      <a:srgbClr val="509E2F"/>
    </a:accent6>
    <a:hlink>
      <a:srgbClr val="545559"/>
    </a:hlink>
    <a:folHlink>
      <a:srgbClr val="ED8B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Application xmlns="http://www.sap.com/cof/powerpoint/application">
  <Version>2</Version>
  <Revision>2.4.3.69599</Revision>
</Application>
</file>

<file path=customXml/item2.xml><?xml version="1.0" encoding="utf-8"?>
<Application xmlns="http://www.sap.com/cof/ao/powerpoint/application">
  <com.sap.ip.bi.pioneer>
    <Version>4</Version>
    <AAO_Revision>2.4.3.69599</AAO_Revision>
    <RefreshOnOpen>False</RefreshOnOpen>
    <PlanningModeSetToChangeMode>True</PlanningModeSetToChangeMode>
    <Cleaned>False</Cleaned>
    <ForcePromptOnInitialRefresh>False</ForcePromptOnInitialRefresh>
    <StorePromptsInDocument>True</StorePromptsInDocument>
    <MergeVariables>False</MergeVariables>
    <WorkingMode>Local</WorkingMode>
    <RefreshPlanningObjectsOnRefreshAll>True</RefreshPlanningObjectsOnRefreshAll>
    <Items/>
  </com.sap.ip.bi.pioneer>
</Application>
</file>

<file path=customXml/itemProps1.xml><?xml version="1.0" encoding="utf-8"?>
<ds:datastoreItem xmlns:ds="http://schemas.openxmlformats.org/officeDocument/2006/customXml" ds:itemID="{2819C8F6-D268-4889-9935-7D2FB025BC02}">
  <ds:schemaRefs>
    <ds:schemaRef ds:uri="http://www.sap.com/cof/powerpoint/application"/>
  </ds:schemaRefs>
</ds:datastoreItem>
</file>

<file path=customXml/itemProps2.xml><?xml version="1.0" encoding="utf-8"?>
<ds:datastoreItem xmlns:ds="http://schemas.openxmlformats.org/officeDocument/2006/customXml" ds:itemID="{290D5A34-624C-41D6-A65E-C2E6F8E6E2D1}">
  <ds:schemaRefs>
    <ds:schemaRef ds:uri="http://www.sap.com/cof/ao/powerpoint/application"/>
  </ds:schemaRefs>
</ds:datastoreItem>
</file>

<file path=docProps/app.xml><?xml version="1.0" encoding="utf-8"?>
<Properties xmlns="http://schemas.openxmlformats.org/officeDocument/2006/extended-properties" xmlns:vt="http://schemas.openxmlformats.org/officeDocument/2006/docPropsVTypes">
  <Template/>
  <TotalTime>0</TotalTime>
  <Words>8717</Words>
  <Application>Microsoft Office PowerPoint</Application>
  <PresentationFormat>Широкоэкранный</PresentationFormat>
  <Paragraphs>1058</Paragraphs>
  <Slides>119</Slides>
  <Notes>94</Notes>
  <HiddenSlides>17</HiddenSlides>
  <MMClips>10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119</vt:i4>
      </vt:variant>
    </vt:vector>
  </HeadingPairs>
  <TitlesOfParts>
    <vt:vector size="128" baseType="lpstr">
      <vt:lpstr>Arial</vt:lpstr>
      <vt:lpstr>Calibri</vt:lpstr>
      <vt:lpstr>Calibri Light</vt:lpstr>
      <vt:lpstr>HelveticaCyr-Upright</vt:lpstr>
      <vt:lpstr>Symbol</vt:lpstr>
      <vt:lpstr>Times New Roman</vt:lpstr>
      <vt:lpstr>Wingdings</vt:lpstr>
      <vt:lpstr>1_Office Theme</vt:lpstr>
      <vt:lpstr>Worksheet</vt:lpstr>
      <vt:lpstr>Обзор прикладных программ Leica Captivate</vt:lpstr>
      <vt:lpstr>Презентация PowerPoint</vt:lpstr>
      <vt:lpstr>Презентация PowerPoint</vt:lpstr>
      <vt:lpstr>Презентация PowerPoint</vt:lpstr>
      <vt:lpstr>Учебный центр HEXAGON предлагает </vt:lpstr>
      <vt:lpstr>Презентация PowerPoint</vt:lpstr>
      <vt:lpstr>Презентация PowerPoint</vt:lpstr>
      <vt:lpstr>Презентация PowerPoint</vt:lpstr>
      <vt:lpstr>Полевые работы в 3D</vt:lpstr>
      <vt:lpstr>Полевые работы в 3D</vt:lpstr>
      <vt:lpstr>Полевые работы в 3D</vt:lpstr>
      <vt:lpstr>Презентация PowerPoint</vt:lpstr>
      <vt:lpstr>Ведение цифровых и фото абрисов</vt:lpstr>
      <vt:lpstr>Ведение цифровых и фото абрисов</vt:lpstr>
      <vt:lpstr>Презентация PowerPoint</vt:lpstr>
      <vt:lpstr>Применение растровых и CAD подложек</vt:lpstr>
      <vt:lpstr>Презентация PowerPoint</vt:lpstr>
      <vt:lpstr>Использование трехмерных BIM моделей</vt:lpstr>
      <vt:lpstr>Презентация PowerPoint</vt:lpstr>
      <vt:lpstr>Сервис MySecurity</vt:lpstr>
      <vt:lpstr>Презентация PowerPoint</vt:lpstr>
      <vt:lpstr>Симулятор Captivate</vt:lpstr>
      <vt:lpstr>Обзор возможностей, доступных по умолчанию</vt:lpstr>
      <vt:lpstr>Обзор возможностей, доступных по умолчанию</vt:lpstr>
      <vt:lpstr>Обзор возможностей, доступных по умолчанию</vt:lpstr>
      <vt:lpstr>Съемка</vt:lpstr>
      <vt:lpstr>Съемка</vt:lpstr>
      <vt:lpstr>Съемка</vt:lpstr>
      <vt:lpstr>Съемка</vt:lpstr>
      <vt:lpstr>Быстрое цифровое кодирование</vt:lpstr>
      <vt:lpstr>Презентация PowerPoint</vt:lpstr>
      <vt:lpstr>Быстрое кодирование с классификатором ПО «СREDO_DAT»</vt:lpstr>
      <vt:lpstr>Быстрое кодирование с классификатором ПО «СREDO_DAT»</vt:lpstr>
      <vt:lpstr>Быстрое кодирование с классификатором ПО «СREDO_DAT»</vt:lpstr>
      <vt:lpstr>Алфавитно-цифровое кодирование</vt:lpstr>
      <vt:lpstr>Смарт-кодирование</vt:lpstr>
      <vt:lpstr>Смарт-кодирование</vt:lpstr>
      <vt:lpstr>Вынос в натуру</vt:lpstr>
      <vt:lpstr>Вынос в натуру</vt:lpstr>
      <vt:lpstr>Импорт и экспорт данных</vt:lpstr>
      <vt:lpstr>Импорт и экспорт данных</vt:lpstr>
      <vt:lpstr>Редактор профилей</vt:lpstr>
      <vt:lpstr>Редактор профилей</vt:lpstr>
      <vt:lpstr>Определение системы координат</vt:lpstr>
      <vt:lpstr>Определение системы координат</vt:lpstr>
      <vt:lpstr>Определение системы координат</vt:lpstr>
      <vt:lpstr>Создание точек и линий</vt:lpstr>
      <vt:lpstr>Создание точек и линий</vt:lpstr>
      <vt:lpstr>Приложение COGO</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Специальные прикладные программы Captivate</vt:lpstr>
      <vt:lpstr>Презентация PowerPoint</vt:lpstr>
      <vt:lpstr>Измерения и вынос относительно линии </vt:lpstr>
      <vt:lpstr>Измерения и вынос относительно линии </vt:lpstr>
      <vt:lpstr>Презентация PowerPoint</vt:lpstr>
      <vt:lpstr>Быстрый объем</vt:lpstr>
      <vt:lpstr>Быстрый объем</vt:lpstr>
      <vt:lpstr>Презентация PowerPoint</vt:lpstr>
      <vt:lpstr>Вычисление объемов в поле</vt:lpstr>
      <vt:lpstr>Вычисление объемов в поле</vt:lpstr>
      <vt:lpstr>Презентация PowerPoint</vt:lpstr>
      <vt:lpstr>Инспектирование поверхности</vt:lpstr>
      <vt:lpstr>Инспектирование поверхности</vt:lpstr>
      <vt:lpstr>Инспектирование поверхности</vt:lpstr>
      <vt:lpstr>Презентация PowerPoint</vt:lpstr>
      <vt:lpstr>Вынос в натуру ЦММ и ЦМР</vt:lpstr>
      <vt:lpstr>Вынос в натуру ЦММ и ЦМР</vt:lpstr>
      <vt:lpstr>Презентация PowerPoint</vt:lpstr>
      <vt:lpstr>TPS мониторинг</vt:lpstr>
      <vt:lpstr>TPS мониторинг</vt:lpstr>
      <vt:lpstr>Презентация PowerPoint</vt:lpstr>
      <vt:lpstr>Опорная плоскость и сканирование по сетке</vt:lpstr>
      <vt:lpstr>Презентация PowerPoint</vt:lpstr>
      <vt:lpstr>Приложение «Ход»</vt:lpstr>
      <vt:lpstr>Приложение «Ход»</vt:lpstr>
      <vt:lpstr>Презентация PowerPoint</vt:lpstr>
      <vt:lpstr>Вынос проекта в натуру и контроль при строительстве дорог</vt:lpstr>
      <vt:lpstr>Контроль машины</vt:lpstr>
      <vt:lpstr>Презентация PowerPoint</vt:lpstr>
      <vt:lpstr>Вынос в натуру и контроль тоннеля</vt:lpstr>
      <vt:lpstr>Вынос в натуру и контроль тоннеля</vt:lpstr>
      <vt:lpstr>Презентация PowerPoint</vt:lpstr>
      <vt:lpstr>Сканирование профилей тоннелей с заданным шагом</vt:lpstr>
      <vt:lpstr>Сканирование профилей тоннелей с заданным шагом</vt:lpstr>
      <vt:lpstr>Презентация PowerPoint</vt:lpstr>
      <vt:lpstr>Стальные конструкции</vt:lpstr>
      <vt:lpstr>Стальные конструкции</vt:lpstr>
      <vt:lpstr>Презентация PowerPoint</vt:lpstr>
      <vt:lpstr>Угловые приемы</vt:lpstr>
      <vt:lpstr>Угловые приемы</vt:lpstr>
      <vt:lpstr>Презентация PowerPoint</vt:lpstr>
      <vt:lpstr>Разделение площади</vt:lpstr>
      <vt:lpstr>Разделение участка</vt:lpstr>
      <vt:lpstr>Контроль уплотнения</vt:lpstr>
      <vt:lpstr>Контроль уплотнения</vt:lpstr>
      <vt:lpstr>Презентация PowerPoint</vt:lpstr>
      <vt:lpstr>Сопровождение спортивных соревнований</vt:lpstr>
      <vt:lpstr>Сопровождение спортивных соревнований</vt:lpstr>
      <vt:lpstr>Презентация PowerPoint</vt:lpstr>
      <vt:lpstr>Съемка скрытых точек по двум отражателям</vt:lpstr>
      <vt:lpstr>Съемка скрытых точек по двум отражателям</vt:lpstr>
      <vt:lpstr>Презентация PowerPoint</vt:lpstr>
      <vt:lpstr>Возможность написания форматных файлов и прикладных программ </vt:lpstr>
      <vt:lpstr>Pipeline</vt:lpstr>
      <vt:lpstr>Программы Captivate, требующие активации (платные).</vt:lpstr>
      <vt:lpstr>Возможность написания форматных файлов и прикладных программ </vt:lpstr>
      <vt:lpstr>Презентация PowerPoint</vt:lpstr>
      <vt:lpstr>Wish лист </vt:lpstr>
      <vt:lpstr>Список необходимых артикулов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2019-03-01T07:32:54Z</dcterms:created>
  <dcterms:modified xsi:type="dcterms:W3CDTF">2019-04-01T07:05:57Z</dcterms:modified>
</cp:coreProperties>
</file>